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5" r:id="rId2"/>
  </p:sldMasterIdLst>
  <p:notesMasterIdLst>
    <p:notesMasterId r:id="rId67"/>
  </p:notesMasterIdLst>
  <p:handoutMasterIdLst>
    <p:handoutMasterId r:id="rId68"/>
  </p:handoutMasterIdLst>
  <p:sldIdLst>
    <p:sldId id="263" r:id="rId3"/>
    <p:sldId id="339" r:id="rId4"/>
    <p:sldId id="317" r:id="rId5"/>
    <p:sldId id="372" r:id="rId6"/>
    <p:sldId id="424" r:id="rId7"/>
    <p:sldId id="314" r:id="rId8"/>
    <p:sldId id="282" r:id="rId9"/>
    <p:sldId id="354" r:id="rId10"/>
    <p:sldId id="345" r:id="rId11"/>
    <p:sldId id="347" r:id="rId12"/>
    <p:sldId id="355" r:id="rId13"/>
    <p:sldId id="429" r:id="rId14"/>
    <p:sldId id="387" r:id="rId15"/>
    <p:sldId id="388" r:id="rId16"/>
    <p:sldId id="360" r:id="rId17"/>
    <p:sldId id="362" r:id="rId18"/>
    <p:sldId id="420" r:id="rId19"/>
    <p:sldId id="367" r:id="rId20"/>
    <p:sldId id="368" r:id="rId21"/>
    <p:sldId id="356" r:id="rId22"/>
    <p:sldId id="414" r:id="rId23"/>
    <p:sldId id="358" r:id="rId24"/>
    <p:sldId id="359" r:id="rId25"/>
    <p:sldId id="425" r:id="rId26"/>
    <p:sldId id="363" r:id="rId27"/>
    <p:sldId id="364" r:id="rId28"/>
    <p:sldId id="415" r:id="rId29"/>
    <p:sldId id="426" r:id="rId30"/>
    <p:sldId id="366" r:id="rId31"/>
    <p:sldId id="365" r:id="rId32"/>
    <p:sldId id="428" r:id="rId33"/>
    <p:sldId id="405" r:id="rId34"/>
    <p:sldId id="413" r:id="rId35"/>
    <p:sldId id="371" r:id="rId36"/>
    <p:sldId id="369" r:id="rId37"/>
    <p:sldId id="418" r:id="rId38"/>
    <p:sldId id="423" r:id="rId39"/>
    <p:sldId id="381" r:id="rId40"/>
    <p:sldId id="386" r:id="rId41"/>
    <p:sldId id="389" r:id="rId42"/>
    <p:sldId id="374" r:id="rId43"/>
    <p:sldId id="375" r:id="rId44"/>
    <p:sldId id="376" r:id="rId45"/>
    <p:sldId id="377" r:id="rId46"/>
    <p:sldId id="383" r:id="rId47"/>
    <p:sldId id="385" r:id="rId48"/>
    <p:sldId id="378" r:id="rId49"/>
    <p:sldId id="392" r:id="rId50"/>
    <p:sldId id="393" r:id="rId51"/>
    <p:sldId id="395" r:id="rId52"/>
    <p:sldId id="396" r:id="rId53"/>
    <p:sldId id="408" r:id="rId54"/>
    <p:sldId id="409" r:id="rId55"/>
    <p:sldId id="410" r:id="rId56"/>
    <p:sldId id="411" r:id="rId57"/>
    <p:sldId id="412" r:id="rId58"/>
    <p:sldId id="430" r:id="rId59"/>
    <p:sldId id="407" r:id="rId60"/>
    <p:sldId id="416" r:id="rId61"/>
    <p:sldId id="417" r:id="rId62"/>
    <p:sldId id="422" r:id="rId63"/>
    <p:sldId id="419" r:id="rId64"/>
    <p:sldId id="421" r:id="rId65"/>
    <p:sldId id="346" r:id="rId66"/>
  </p:sldIdLst>
  <p:sldSz cx="9144000" cy="6858000" type="screen4x3"/>
  <p:notesSz cx="6797675" cy="9926638"/>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059" algn="l" rtl="0" fontAlgn="base">
      <a:spcBef>
        <a:spcPct val="0"/>
      </a:spcBef>
      <a:spcAft>
        <a:spcPct val="0"/>
      </a:spcAft>
      <a:defRPr kern="1200">
        <a:solidFill>
          <a:schemeClr val="tx1"/>
        </a:solidFill>
        <a:latin typeface="Arial" charset="0"/>
        <a:ea typeface="+mn-ea"/>
        <a:cs typeface="+mn-cs"/>
      </a:defRPr>
    </a:lvl2pPr>
    <a:lvl3pPr marL="914118" algn="l" rtl="0" fontAlgn="base">
      <a:spcBef>
        <a:spcPct val="0"/>
      </a:spcBef>
      <a:spcAft>
        <a:spcPct val="0"/>
      </a:spcAft>
      <a:defRPr kern="1200">
        <a:solidFill>
          <a:schemeClr val="tx1"/>
        </a:solidFill>
        <a:latin typeface="Arial" charset="0"/>
        <a:ea typeface="+mn-ea"/>
        <a:cs typeface="+mn-cs"/>
      </a:defRPr>
    </a:lvl3pPr>
    <a:lvl4pPr marL="1371180" algn="l" rtl="0" fontAlgn="base">
      <a:spcBef>
        <a:spcPct val="0"/>
      </a:spcBef>
      <a:spcAft>
        <a:spcPct val="0"/>
      </a:spcAft>
      <a:defRPr kern="1200">
        <a:solidFill>
          <a:schemeClr val="tx1"/>
        </a:solidFill>
        <a:latin typeface="Arial" charset="0"/>
        <a:ea typeface="+mn-ea"/>
        <a:cs typeface="+mn-cs"/>
      </a:defRPr>
    </a:lvl4pPr>
    <a:lvl5pPr marL="1828239" algn="l" rtl="0" fontAlgn="base">
      <a:spcBef>
        <a:spcPct val="0"/>
      </a:spcBef>
      <a:spcAft>
        <a:spcPct val="0"/>
      </a:spcAft>
      <a:defRPr kern="1200">
        <a:solidFill>
          <a:schemeClr val="tx1"/>
        </a:solidFill>
        <a:latin typeface="Arial" charset="0"/>
        <a:ea typeface="+mn-ea"/>
        <a:cs typeface="+mn-cs"/>
      </a:defRPr>
    </a:lvl5pPr>
    <a:lvl6pPr marL="2285298" algn="l" defTabSz="914118" rtl="0" eaLnBrk="1" latinLnBrk="0" hangingPunct="1">
      <a:defRPr kern="1200">
        <a:solidFill>
          <a:schemeClr val="tx1"/>
        </a:solidFill>
        <a:latin typeface="Arial" charset="0"/>
        <a:ea typeface="+mn-ea"/>
        <a:cs typeface="+mn-cs"/>
      </a:defRPr>
    </a:lvl6pPr>
    <a:lvl7pPr marL="2742360" algn="l" defTabSz="914118" rtl="0" eaLnBrk="1" latinLnBrk="0" hangingPunct="1">
      <a:defRPr kern="1200">
        <a:solidFill>
          <a:schemeClr val="tx1"/>
        </a:solidFill>
        <a:latin typeface="Arial" charset="0"/>
        <a:ea typeface="+mn-ea"/>
        <a:cs typeface="+mn-cs"/>
      </a:defRPr>
    </a:lvl7pPr>
    <a:lvl8pPr marL="3199416" algn="l" defTabSz="914118" rtl="0" eaLnBrk="1" latinLnBrk="0" hangingPunct="1">
      <a:defRPr kern="1200">
        <a:solidFill>
          <a:schemeClr val="tx1"/>
        </a:solidFill>
        <a:latin typeface="Arial" charset="0"/>
        <a:ea typeface="+mn-ea"/>
        <a:cs typeface="+mn-cs"/>
      </a:defRPr>
    </a:lvl8pPr>
    <a:lvl9pPr marL="3656478" algn="l" defTabSz="914118"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176">
          <p15:clr>
            <a:srgbClr val="A4A3A4"/>
          </p15:clr>
        </p15:guide>
        <p15:guide id="2" orient="horz" pos="1392">
          <p15:clr>
            <a:srgbClr val="A4A3A4"/>
          </p15:clr>
        </p15:guide>
        <p15:guide id="3" orient="horz" pos="144">
          <p15:clr>
            <a:srgbClr val="A4A3A4"/>
          </p15:clr>
        </p15:guide>
        <p15:guide id="4" orient="horz">
          <p15:clr>
            <a:srgbClr val="A4A3A4"/>
          </p15:clr>
        </p15:guide>
        <p15:guide id="5" orient="horz" pos="672">
          <p15:clr>
            <a:srgbClr val="A4A3A4"/>
          </p15:clr>
        </p15:guide>
        <p15:guide id="6" pos="5759">
          <p15:clr>
            <a:srgbClr val="A4A3A4"/>
          </p15:clr>
        </p15:guide>
        <p15:guide id="7" pos="480">
          <p15:clr>
            <a:srgbClr val="A4A3A4"/>
          </p15:clr>
        </p15:guide>
        <p15:guide id="8" pos="4704">
          <p15:clr>
            <a:srgbClr val="A4A3A4"/>
          </p15:clr>
        </p15:guide>
        <p15:guide id="9" pos="56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CDCDC"/>
    <a:srgbClr val="3333FF"/>
    <a:srgbClr val="005B82"/>
    <a:srgbClr val="4F93B5"/>
    <a:srgbClr val="3A6F8A"/>
    <a:srgbClr val="FFFF66"/>
    <a:srgbClr val="8D8F94"/>
    <a:srgbClr val="FFFF99"/>
    <a:srgbClr val="66A1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82" autoAdjust="0"/>
    <p:restoredTop sz="82590" autoAdjust="0"/>
  </p:normalViewPr>
  <p:slideViewPr>
    <p:cSldViewPr>
      <p:cViewPr varScale="1">
        <p:scale>
          <a:sx n="127" d="100"/>
          <a:sy n="127" d="100"/>
        </p:scale>
        <p:origin x="1554" y="114"/>
      </p:cViewPr>
      <p:guideLst>
        <p:guide orient="horz" pos="4176"/>
        <p:guide orient="horz" pos="1392"/>
        <p:guide orient="horz" pos="144"/>
        <p:guide orient="horz"/>
        <p:guide orient="horz" pos="672"/>
        <p:guide pos="5759"/>
        <p:guide pos="480"/>
        <p:guide pos="4704"/>
        <p:guide pos="5616"/>
      </p:guideLst>
    </p:cSldViewPr>
  </p:slideViewPr>
  <p:outlineViewPr>
    <p:cViewPr>
      <p:scale>
        <a:sx n="33" d="100"/>
        <a:sy n="33" d="100"/>
      </p:scale>
      <p:origin x="0" y="227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A69808-6C06-4D48-A77F-BD79C345F629}"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de-DE"/>
        </a:p>
      </dgm:t>
    </dgm:pt>
    <dgm:pt modelId="{AF9D11D6-D4B0-4199-9872-7E2EBABB9E40}" type="pres">
      <dgm:prSet presAssocID="{DBA69808-6C06-4D48-A77F-BD79C345F629}" presName="linear" presStyleCnt="0">
        <dgm:presLayoutVars>
          <dgm:animLvl val="lvl"/>
          <dgm:resizeHandles val="exact"/>
        </dgm:presLayoutVars>
      </dgm:prSet>
      <dgm:spPr/>
    </dgm:pt>
  </dgm:ptLst>
  <dgm:cxnLst>
    <dgm:cxn modelId="{0CDE7E8F-CBCE-4029-B685-1DA42772E8CB}" type="presOf" srcId="{DBA69808-6C06-4D48-A77F-BD79C345F629}" destId="{AF9D11D6-D4B0-4199-9872-7E2EBABB9E4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A09696-FC0A-4070-AA34-735D6476449A}"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de-DE"/>
        </a:p>
      </dgm:t>
    </dgm:pt>
    <dgm:pt modelId="{5B56B8A2-B05E-43A4-8E97-9C43811D4E39}">
      <dgm:prSet custT="1"/>
      <dgm:spPr>
        <a:solidFill>
          <a:srgbClr val="005B82"/>
        </a:solidFill>
      </dgm:spPr>
      <dgm:t>
        <a:bodyPr/>
        <a:lstStyle/>
        <a:p>
          <a:pPr rtl="0"/>
          <a:r>
            <a:rPr lang="de-DE" sz="1800" b="1" dirty="0"/>
            <a:t>Gebäude - Building</a:t>
          </a:r>
        </a:p>
      </dgm:t>
    </dgm:pt>
    <dgm:pt modelId="{69C6F400-F24D-4190-AC9B-B1C091B7C854}" type="parTrans" cxnId="{BC7666E2-40F9-47A1-A1FD-E21DC42B176B}">
      <dgm:prSet/>
      <dgm:spPr/>
      <dgm:t>
        <a:bodyPr/>
        <a:lstStyle/>
        <a:p>
          <a:endParaRPr lang="de-DE" b="1"/>
        </a:p>
      </dgm:t>
    </dgm:pt>
    <dgm:pt modelId="{4D3D4E8A-436A-435E-A53E-D4050A4BE961}" type="sibTrans" cxnId="{BC7666E2-40F9-47A1-A1FD-E21DC42B176B}">
      <dgm:prSet/>
      <dgm:spPr/>
      <dgm:t>
        <a:bodyPr/>
        <a:lstStyle/>
        <a:p>
          <a:endParaRPr lang="de-DE" b="1"/>
        </a:p>
      </dgm:t>
    </dgm:pt>
    <dgm:pt modelId="{17E451C0-DE35-4844-B273-445CD7622077}" type="pres">
      <dgm:prSet presAssocID="{E9A09696-FC0A-4070-AA34-735D6476449A}" presName="linear" presStyleCnt="0">
        <dgm:presLayoutVars>
          <dgm:animLvl val="lvl"/>
          <dgm:resizeHandles val="exact"/>
        </dgm:presLayoutVars>
      </dgm:prSet>
      <dgm:spPr/>
    </dgm:pt>
    <dgm:pt modelId="{E9ED5627-6BFC-4F8B-801E-F59AF90F22C0}" type="pres">
      <dgm:prSet presAssocID="{5B56B8A2-B05E-43A4-8E97-9C43811D4E39}" presName="parentText" presStyleLbl="node1" presStyleIdx="0" presStyleCnt="1">
        <dgm:presLayoutVars>
          <dgm:chMax val="0"/>
          <dgm:bulletEnabled val="1"/>
        </dgm:presLayoutVars>
      </dgm:prSet>
      <dgm:spPr/>
    </dgm:pt>
  </dgm:ptLst>
  <dgm:cxnLst>
    <dgm:cxn modelId="{BC7666E2-40F9-47A1-A1FD-E21DC42B176B}" srcId="{E9A09696-FC0A-4070-AA34-735D6476449A}" destId="{5B56B8A2-B05E-43A4-8E97-9C43811D4E39}" srcOrd="0" destOrd="0" parTransId="{69C6F400-F24D-4190-AC9B-B1C091B7C854}" sibTransId="{4D3D4E8A-436A-435E-A53E-D4050A4BE961}"/>
    <dgm:cxn modelId="{696D1BF1-EA9B-46CE-966B-9FCFCB9EF80A}" type="presOf" srcId="{E9A09696-FC0A-4070-AA34-735D6476449A}" destId="{17E451C0-DE35-4844-B273-445CD7622077}" srcOrd="0" destOrd="0" presId="urn:microsoft.com/office/officeart/2005/8/layout/vList2"/>
    <dgm:cxn modelId="{60994CF3-893B-46D5-96F8-D74AD30DCC4A}" type="presOf" srcId="{5B56B8A2-B05E-43A4-8E97-9C43811D4E39}" destId="{E9ED5627-6BFC-4F8B-801E-F59AF90F22C0}" srcOrd="0" destOrd="0" presId="urn:microsoft.com/office/officeart/2005/8/layout/vList2"/>
    <dgm:cxn modelId="{D8037A77-2B76-4D87-9A73-4A26CD4A37C0}" type="presParOf" srcId="{17E451C0-DE35-4844-B273-445CD7622077}" destId="{E9ED5627-6BFC-4F8B-801E-F59AF90F22C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AE1E28-78FB-44F2-BEA6-25A5E924B90D}"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de-DE"/>
        </a:p>
      </dgm:t>
    </dgm:pt>
    <dgm:pt modelId="{FD3921E3-23A5-457F-84EC-2900C1F5A8C0}">
      <dgm:prSet custT="1"/>
      <dgm:spPr>
        <a:solidFill>
          <a:srgbClr val="005B82"/>
        </a:solidFill>
      </dgm:spPr>
      <dgm:t>
        <a:bodyPr/>
        <a:lstStyle/>
        <a:p>
          <a:pPr rtl="0"/>
          <a:r>
            <a:rPr lang="de-DE" sz="1600" b="1" dirty="0"/>
            <a:t>3. Clean </a:t>
          </a:r>
          <a:r>
            <a:rPr lang="de-DE" sz="1600" b="1" dirty="0" err="1"/>
            <a:t>Room</a:t>
          </a:r>
          <a:endParaRPr lang="de-DE" sz="1600" b="1" dirty="0"/>
        </a:p>
      </dgm:t>
    </dgm:pt>
    <dgm:pt modelId="{635E0EFF-487F-4B31-9005-E9361B42E696}" type="parTrans" cxnId="{EA84984C-715C-4045-80FD-883AC0E06F8B}">
      <dgm:prSet/>
      <dgm:spPr/>
      <dgm:t>
        <a:bodyPr/>
        <a:lstStyle/>
        <a:p>
          <a:endParaRPr lang="de-DE"/>
        </a:p>
      </dgm:t>
    </dgm:pt>
    <dgm:pt modelId="{41935D81-A206-45F1-ACE1-39B8A00F6F67}" type="sibTrans" cxnId="{EA84984C-715C-4045-80FD-883AC0E06F8B}">
      <dgm:prSet/>
      <dgm:spPr/>
      <dgm:t>
        <a:bodyPr/>
        <a:lstStyle/>
        <a:p>
          <a:endParaRPr lang="de-DE"/>
        </a:p>
      </dgm:t>
    </dgm:pt>
    <dgm:pt modelId="{220017AD-4178-4624-A4E7-6DF92ECF22D6}" type="pres">
      <dgm:prSet presAssocID="{9EAE1E28-78FB-44F2-BEA6-25A5E924B90D}" presName="linear" presStyleCnt="0">
        <dgm:presLayoutVars>
          <dgm:animLvl val="lvl"/>
          <dgm:resizeHandles val="exact"/>
        </dgm:presLayoutVars>
      </dgm:prSet>
      <dgm:spPr/>
    </dgm:pt>
    <dgm:pt modelId="{63368781-BD2F-46DE-8100-AF364AC2D5CE}" type="pres">
      <dgm:prSet presAssocID="{FD3921E3-23A5-457F-84EC-2900C1F5A8C0}" presName="parentText" presStyleLbl="node1" presStyleIdx="0" presStyleCnt="1" custLinFactX="39035" custLinFactNeighborX="100000" custLinFactNeighborY="7946">
        <dgm:presLayoutVars>
          <dgm:chMax val="0"/>
          <dgm:bulletEnabled val="1"/>
        </dgm:presLayoutVars>
      </dgm:prSet>
      <dgm:spPr/>
    </dgm:pt>
  </dgm:ptLst>
  <dgm:cxnLst>
    <dgm:cxn modelId="{9C8CED03-3E72-4539-B8FB-997D1D661602}" type="presOf" srcId="{FD3921E3-23A5-457F-84EC-2900C1F5A8C0}" destId="{63368781-BD2F-46DE-8100-AF364AC2D5CE}" srcOrd="0" destOrd="0" presId="urn:microsoft.com/office/officeart/2005/8/layout/vList2"/>
    <dgm:cxn modelId="{EA84984C-715C-4045-80FD-883AC0E06F8B}" srcId="{9EAE1E28-78FB-44F2-BEA6-25A5E924B90D}" destId="{FD3921E3-23A5-457F-84EC-2900C1F5A8C0}" srcOrd="0" destOrd="0" parTransId="{635E0EFF-487F-4B31-9005-E9361B42E696}" sibTransId="{41935D81-A206-45F1-ACE1-39B8A00F6F67}"/>
    <dgm:cxn modelId="{3FC747DD-2612-4BE1-89F4-B75FBFA1F9BB}" type="presOf" srcId="{9EAE1E28-78FB-44F2-BEA6-25A5E924B90D}" destId="{220017AD-4178-4624-A4E7-6DF92ECF22D6}" srcOrd="0" destOrd="0" presId="urn:microsoft.com/office/officeart/2005/8/layout/vList2"/>
    <dgm:cxn modelId="{FE4E290B-CAE0-4B2D-9537-3A2D0F29AD3F}" type="presParOf" srcId="{220017AD-4178-4624-A4E7-6DF92ECF22D6}" destId="{63368781-BD2F-46DE-8100-AF364AC2D5C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D5627-6BFC-4F8B-801E-F59AF90F22C0}">
      <dsp:nvSpPr>
        <dsp:cNvPr id="0" name=""/>
        <dsp:cNvSpPr/>
      </dsp:nvSpPr>
      <dsp:spPr>
        <a:xfrm>
          <a:off x="0" y="5389"/>
          <a:ext cx="2732965" cy="430560"/>
        </a:xfrm>
        <a:prstGeom prst="roundRect">
          <a:avLst/>
        </a:prstGeom>
        <a:solidFill>
          <a:srgbClr val="005B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de-DE" sz="1800" b="1" kern="1200" dirty="0"/>
            <a:t>Gebäude - Building</a:t>
          </a:r>
        </a:p>
      </dsp:txBody>
      <dsp:txXfrm>
        <a:off x="21018" y="26407"/>
        <a:ext cx="2690929" cy="3885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68781-BD2F-46DE-8100-AF364AC2D5CE}">
      <dsp:nvSpPr>
        <dsp:cNvPr id="0" name=""/>
        <dsp:cNvSpPr/>
      </dsp:nvSpPr>
      <dsp:spPr>
        <a:xfrm>
          <a:off x="0" y="4930"/>
          <a:ext cx="2676836" cy="368549"/>
        </a:xfrm>
        <a:prstGeom prst="roundRect">
          <a:avLst/>
        </a:prstGeom>
        <a:solidFill>
          <a:srgbClr val="005B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de-DE" sz="1600" b="1" kern="1200" dirty="0"/>
            <a:t>3. Clean </a:t>
          </a:r>
          <a:r>
            <a:rPr lang="de-DE" sz="1600" b="1" kern="1200" dirty="0" err="1"/>
            <a:t>Room</a:t>
          </a:r>
          <a:endParaRPr lang="de-DE" sz="1600" b="1" kern="1200" dirty="0"/>
        </a:p>
      </dsp:txBody>
      <dsp:txXfrm>
        <a:off x="17991" y="22921"/>
        <a:ext cx="2640854" cy="33256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1" y="1"/>
            <a:ext cx="2945659" cy="532378"/>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a:defRPr sz="1200" smtClean="0"/>
            </a:lvl1pPr>
          </a:lstStyle>
          <a:p>
            <a:pPr>
              <a:defRPr/>
            </a:pPr>
            <a:endParaRPr lang="de-DE"/>
          </a:p>
        </p:txBody>
      </p:sp>
      <p:sp>
        <p:nvSpPr>
          <p:cNvPr id="91139" name="Rectangle 3"/>
          <p:cNvSpPr>
            <a:spLocks noGrp="1" noChangeArrowheads="1"/>
          </p:cNvSpPr>
          <p:nvPr>
            <p:ph type="dt" sz="quarter" idx="1"/>
          </p:nvPr>
        </p:nvSpPr>
        <p:spPr bwMode="auto">
          <a:xfrm>
            <a:off x="3852018" y="1"/>
            <a:ext cx="2945659" cy="532378"/>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algn="r">
              <a:defRPr sz="1200" smtClean="0"/>
            </a:lvl1pPr>
          </a:lstStyle>
          <a:p>
            <a:pPr>
              <a:defRPr/>
            </a:pPr>
            <a:endParaRPr lang="de-DE"/>
          </a:p>
        </p:txBody>
      </p:sp>
      <p:sp>
        <p:nvSpPr>
          <p:cNvPr id="91140" name="Rectangle 4"/>
          <p:cNvSpPr>
            <a:spLocks noGrp="1" noChangeArrowheads="1"/>
          </p:cNvSpPr>
          <p:nvPr>
            <p:ph type="ftr" sz="quarter" idx="2"/>
          </p:nvPr>
        </p:nvSpPr>
        <p:spPr bwMode="auto">
          <a:xfrm>
            <a:off x="1" y="9430703"/>
            <a:ext cx="2945659" cy="532378"/>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a:defRPr sz="1200" smtClean="0"/>
            </a:lvl1pPr>
          </a:lstStyle>
          <a:p>
            <a:pPr>
              <a:defRPr/>
            </a:pPr>
            <a:endParaRPr lang="de-DE"/>
          </a:p>
        </p:txBody>
      </p:sp>
      <p:sp>
        <p:nvSpPr>
          <p:cNvPr id="91141" name="Rectangle 5"/>
          <p:cNvSpPr>
            <a:spLocks noGrp="1" noChangeArrowheads="1"/>
          </p:cNvSpPr>
          <p:nvPr>
            <p:ph type="sldNum" sz="quarter" idx="3"/>
          </p:nvPr>
        </p:nvSpPr>
        <p:spPr bwMode="auto">
          <a:xfrm>
            <a:off x="3852018" y="9430703"/>
            <a:ext cx="2945659" cy="532378"/>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algn="r">
              <a:defRPr sz="1200" smtClean="0"/>
            </a:lvl1pPr>
          </a:lstStyle>
          <a:p>
            <a:pPr>
              <a:defRPr/>
            </a:pPr>
            <a:fld id="{028E73DE-3151-4C8F-9713-3B67C15A0B37}" type="slidenum">
              <a:rPr lang="de-DE"/>
              <a:pPr>
                <a:defRPr/>
              </a:pPr>
              <a:t>‹Nr.›</a:t>
            </a:fld>
            <a:endParaRPr lang="de-DE"/>
          </a:p>
        </p:txBody>
      </p:sp>
    </p:spTree>
    <p:extLst>
      <p:ext uri="{BB962C8B-B14F-4D97-AF65-F5344CB8AC3E}">
        <p14:creationId xmlns:p14="http://schemas.microsoft.com/office/powerpoint/2010/main" val="664504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1"/>
            <a:ext cx="2945659" cy="495935"/>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a:defRPr sz="1200" smtClean="0"/>
            </a:lvl1pPr>
          </a:lstStyle>
          <a:p>
            <a:pPr>
              <a:defRPr/>
            </a:pPr>
            <a:endParaRPr lang="de-DE"/>
          </a:p>
        </p:txBody>
      </p:sp>
      <p:sp>
        <p:nvSpPr>
          <p:cNvPr id="6147" name="Rectangle 3"/>
          <p:cNvSpPr>
            <a:spLocks noGrp="1" noChangeArrowheads="1"/>
          </p:cNvSpPr>
          <p:nvPr>
            <p:ph type="dt" idx="1"/>
          </p:nvPr>
        </p:nvSpPr>
        <p:spPr bwMode="auto">
          <a:xfrm>
            <a:off x="3850444" y="1"/>
            <a:ext cx="2945659" cy="495935"/>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algn="r">
              <a:defRPr sz="1200" smtClean="0"/>
            </a:lvl1pPr>
          </a:lstStyle>
          <a:p>
            <a:pPr>
              <a:defRPr/>
            </a:pPr>
            <a:endParaRPr lang="de-DE"/>
          </a:p>
        </p:txBody>
      </p:sp>
      <p:sp>
        <p:nvSpPr>
          <p:cNvPr id="7172" name="Rectangle 4"/>
          <p:cNvSpPr>
            <a:spLocks noGrp="1" noRot="1" noChangeAspect="1" noChangeArrowheads="1" noTextEdit="1"/>
          </p:cNvSpPr>
          <p:nvPr>
            <p:ph type="sldImg" idx="2"/>
          </p:nvPr>
        </p:nvSpPr>
        <p:spPr bwMode="auto">
          <a:xfrm>
            <a:off x="915988" y="742950"/>
            <a:ext cx="4965700" cy="3724275"/>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79768" y="4715351"/>
            <a:ext cx="5438140" cy="4466591"/>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150" name="Rectangle 6"/>
          <p:cNvSpPr>
            <a:spLocks noGrp="1" noChangeArrowheads="1"/>
          </p:cNvSpPr>
          <p:nvPr>
            <p:ph type="ftr" sz="quarter" idx="4"/>
          </p:nvPr>
        </p:nvSpPr>
        <p:spPr bwMode="auto">
          <a:xfrm>
            <a:off x="1" y="9429119"/>
            <a:ext cx="2945659" cy="495934"/>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a:defRPr sz="1200" smtClean="0"/>
            </a:lvl1pPr>
          </a:lstStyle>
          <a:p>
            <a:pPr>
              <a:defRPr/>
            </a:pPr>
            <a:endParaRPr lang="de-DE"/>
          </a:p>
        </p:txBody>
      </p:sp>
      <p:sp>
        <p:nvSpPr>
          <p:cNvPr id="6151" name="Rectangle 7"/>
          <p:cNvSpPr>
            <a:spLocks noGrp="1" noChangeArrowheads="1"/>
          </p:cNvSpPr>
          <p:nvPr>
            <p:ph type="sldNum" sz="quarter" idx="5"/>
          </p:nvPr>
        </p:nvSpPr>
        <p:spPr bwMode="auto">
          <a:xfrm>
            <a:off x="3850444" y="9429119"/>
            <a:ext cx="2945659" cy="495934"/>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algn="r">
              <a:defRPr sz="1200" smtClean="0"/>
            </a:lvl1pPr>
          </a:lstStyle>
          <a:p>
            <a:pPr>
              <a:defRPr/>
            </a:pPr>
            <a:fld id="{F1F8867E-95D1-4504-8359-7FFAA83C5154}" type="slidenum">
              <a:rPr lang="de-DE"/>
              <a:pPr>
                <a:defRPr/>
              </a:pPr>
              <a:t>‹Nr.›</a:t>
            </a:fld>
            <a:endParaRPr lang="de-DE"/>
          </a:p>
        </p:txBody>
      </p:sp>
    </p:spTree>
    <p:extLst>
      <p:ext uri="{BB962C8B-B14F-4D97-AF65-F5344CB8AC3E}">
        <p14:creationId xmlns:p14="http://schemas.microsoft.com/office/powerpoint/2010/main" val="36058732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059" algn="l" rtl="0" eaLnBrk="0" fontAlgn="base" hangingPunct="0">
      <a:spcBef>
        <a:spcPct val="30000"/>
      </a:spcBef>
      <a:spcAft>
        <a:spcPct val="0"/>
      </a:spcAft>
      <a:defRPr sz="1200" kern="1200">
        <a:solidFill>
          <a:schemeClr val="tx1"/>
        </a:solidFill>
        <a:latin typeface="Arial" charset="0"/>
        <a:ea typeface="+mn-ea"/>
        <a:cs typeface="+mn-cs"/>
      </a:defRPr>
    </a:lvl2pPr>
    <a:lvl3pPr marL="914118" algn="l" rtl="0" eaLnBrk="0" fontAlgn="base" hangingPunct="0">
      <a:spcBef>
        <a:spcPct val="30000"/>
      </a:spcBef>
      <a:spcAft>
        <a:spcPct val="0"/>
      </a:spcAft>
      <a:defRPr sz="1200" kern="1200">
        <a:solidFill>
          <a:schemeClr val="tx1"/>
        </a:solidFill>
        <a:latin typeface="Arial" charset="0"/>
        <a:ea typeface="+mn-ea"/>
        <a:cs typeface="+mn-cs"/>
      </a:defRPr>
    </a:lvl3pPr>
    <a:lvl4pPr marL="1371180" algn="l" rtl="0" eaLnBrk="0" fontAlgn="base" hangingPunct="0">
      <a:spcBef>
        <a:spcPct val="30000"/>
      </a:spcBef>
      <a:spcAft>
        <a:spcPct val="0"/>
      </a:spcAft>
      <a:defRPr sz="1200" kern="1200">
        <a:solidFill>
          <a:schemeClr val="tx1"/>
        </a:solidFill>
        <a:latin typeface="Arial" charset="0"/>
        <a:ea typeface="+mn-ea"/>
        <a:cs typeface="+mn-cs"/>
      </a:defRPr>
    </a:lvl4pPr>
    <a:lvl5pPr marL="1828239" algn="l" rtl="0" eaLnBrk="0" fontAlgn="base" hangingPunct="0">
      <a:spcBef>
        <a:spcPct val="30000"/>
      </a:spcBef>
      <a:spcAft>
        <a:spcPct val="0"/>
      </a:spcAft>
      <a:defRPr sz="1200" kern="1200">
        <a:solidFill>
          <a:schemeClr val="tx1"/>
        </a:solidFill>
        <a:latin typeface="Arial" charset="0"/>
        <a:ea typeface="+mn-ea"/>
        <a:cs typeface="+mn-cs"/>
      </a:defRPr>
    </a:lvl5pPr>
    <a:lvl6pPr marL="2285298" algn="l" defTabSz="914118" rtl="0" eaLnBrk="1" latinLnBrk="0" hangingPunct="1">
      <a:defRPr sz="1200" kern="1200">
        <a:solidFill>
          <a:schemeClr val="tx1"/>
        </a:solidFill>
        <a:latin typeface="+mn-lt"/>
        <a:ea typeface="+mn-ea"/>
        <a:cs typeface="+mn-cs"/>
      </a:defRPr>
    </a:lvl6pPr>
    <a:lvl7pPr marL="2742360" algn="l" defTabSz="914118" rtl="0" eaLnBrk="1" latinLnBrk="0" hangingPunct="1">
      <a:defRPr sz="1200" kern="1200">
        <a:solidFill>
          <a:schemeClr val="tx1"/>
        </a:solidFill>
        <a:latin typeface="+mn-lt"/>
        <a:ea typeface="+mn-ea"/>
        <a:cs typeface="+mn-cs"/>
      </a:defRPr>
    </a:lvl7pPr>
    <a:lvl8pPr marL="3199416" algn="l" defTabSz="914118" rtl="0" eaLnBrk="1" latinLnBrk="0" hangingPunct="1">
      <a:defRPr sz="1200" kern="1200">
        <a:solidFill>
          <a:schemeClr val="tx1"/>
        </a:solidFill>
        <a:latin typeface="+mn-lt"/>
        <a:ea typeface="+mn-ea"/>
        <a:cs typeface="+mn-cs"/>
      </a:defRPr>
    </a:lvl8pPr>
    <a:lvl9pPr marL="3656478" algn="l" defTabSz="9141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1F8867E-95D1-4504-8359-7FFAA83C5154}" type="slidenum">
              <a:rPr lang="de-DE" smtClean="0"/>
              <a:pPr>
                <a:defRPr/>
              </a:pPr>
              <a:t>3</a:t>
            </a:fld>
            <a:endParaRPr lang="de-DE"/>
          </a:p>
        </p:txBody>
      </p:sp>
    </p:spTree>
    <p:extLst>
      <p:ext uri="{BB962C8B-B14F-4D97-AF65-F5344CB8AC3E}">
        <p14:creationId xmlns:p14="http://schemas.microsoft.com/office/powerpoint/2010/main" val="1243557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1F8867E-95D1-4504-8359-7FFAA83C5154}" type="slidenum">
              <a:rPr lang="de-DE" smtClean="0"/>
              <a:pPr>
                <a:defRPr/>
              </a:pPr>
              <a:t>6</a:t>
            </a:fld>
            <a:endParaRPr lang="de-DE"/>
          </a:p>
        </p:txBody>
      </p:sp>
    </p:spTree>
    <p:extLst>
      <p:ext uri="{BB962C8B-B14F-4D97-AF65-F5344CB8AC3E}">
        <p14:creationId xmlns:p14="http://schemas.microsoft.com/office/powerpoint/2010/main" val="3037650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8"/>
          <p:cNvSpPr>
            <a:spLocks noChangeArrowheads="1"/>
          </p:cNvSpPr>
          <p:nvPr userDrawn="1"/>
        </p:nvSpPr>
        <p:spPr bwMode="auto">
          <a:xfrm>
            <a:off x="-1582" y="2286000"/>
            <a:ext cx="9144001" cy="4572000"/>
          </a:xfrm>
          <a:prstGeom prst="rect">
            <a:avLst/>
          </a:prstGeom>
          <a:solidFill>
            <a:srgbClr val="005B82"/>
          </a:solidFill>
          <a:ln w="9525">
            <a:noFill/>
            <a:miter lim="800000"/>
            <a:headEnd/>
            <a:tailEnd/>
          </a:ln>
        </p:spPr>
        <p:txBody>
          <a:bodyPr wrap="none" lIns="91411" tIns="45706" rIns="91411" bIns="45706" anchor="ctr"/>
          <a:lstStyle/>
          <a:p>
            <a:pPr algn="ctr" eaLnBrk="0" hangingPunct="0">
              <a:defRPr/>
            </a:pPr>
            <a:endParaRPr lang="de-DE" sz="2400">
              <a:solidFill>
                <a:srgbClr val="005B82"/>
              </a:solidFill>
              <a:ea typeface="ＭＳ Ｐゴシック" charset="-128"/>
            </a:endParaRPr>
          </a:p>
        </p:txBody>
      </p:sp>
      <p:sp>
        <p:nvSpPr>
          <p:cNvPr id="5" name="Rectangle 31"/>
          <p:cNvSpPr>
            <a:spLocks noChangeArrowheads="1"/>
          </p:cNvSpPr>
          <p:nvPr userDrawn="1"/>
        </p:nvSpPr>
        <p:spPr bwMode="auto">
          <a:xfrm>
            <a:off x="6" y="2286000"/>
            <a:ext cx="125413" cy="2286000"/>
          </a:xfrm>
          <a:prstGeom prst="rect">
            <a:avLst/>
          </a:prstGeom>
          <a:solidFill>
            <a:srgbClr val="005B82"/>
          </a:solidFill>
          <a:ln w="9525">
            <a:noFill/>
            <a:miter lim="800000"/>
            <a:headEnd/>
            <a:tailEnd/>
          </a:ln>
        </p:spPr>
        <p:txBody>
          <a:bodyPr wrap="none" lIns="91411" tIns="45706" rIns="91411" bIns="45706" anchor="ctr"/>
          <a:lstStyle/>
          <a:p>
            <a:pPr algn="ctr" eaLnBrk="0" hangingPunct="0">
              <a:defRPr/>
            </a:pPr>
            <a:endParaRPr lang="de-DE" sz="2400">
              <a:solidFill>
                <a:schemeClr val="bg1"/>
              </a:solidFill>
              <a:ea typeface="ＭＳ Ｐゴシック" charset="-128"/>
            </a:endParaRPr>
          </a:p>
        </p:txBody>
      </p:sp>
      <p:sp>
        <p:nvSpPr>
          <p:cNvPr id="6" name="Rectangle 32"/>
          <p:cNvSpPr>
            <a:spLocks noChangeArrowheads="1"/>
          </p:cNvSpPr>
          <p:nvPr userDrawn="1"/>
        </p:nvSpPr>
        <p:spPr bwMode="auto">
          <a:xfrm>
            <a:off x="6" y="4572000"/>
            <a:ext cx="125413" cy="2286000"/>
          </a:xfrm>
          <a:prstGeom prst="rect">
            <a:avLst/>
          </a:prstGeom>
          <a:solidFill>
            <a:srgbClr val="515355"/>
          </a:solidFill>
          <a:ln w="9525">
            <a:noFill/>
            <a:miter lim="800000"/>
            <a:headEnd/>
            <a:tailEnd/>
          </a:ln>
        </p:spPr>
        <p:txBody>
          <a:bodyPr wrap="none" lIns="91411" tIns="45706" rIns="91411" bIns="45706" anchor="ctr"/>
          <a:lstStyle/>
          <a:p>
            <a:pPr algn="ctr" eaLnBrk="0" hangingPunct="0">
              <a:defRPr/>
            </a:pPr>
            <a:endParaRPr lang="de-DE" sz="2400">
              <a:ea typeface="ＭＳ Ｐゴシック" charset="-128"/>
            </a:endParaRPr>
          </a:p>
        </p:txBody>
      </p:sp>
      <p:sp>
        <p:nvSpPr>
          <p:cNvPr id="7" name="Rectangle 43"/>
          <p:cNvSpPr>
            <a:spLocks noChangeArrowheads="1"/>
          </p:cNvSpPr>
          <p:nvPr userDrawn="1"/>
        </p:nvSpPr>
        <p:spPr bwMode="auto">
          <a:xfrm>
            <a:off x="115888" y="0"/>
            <a:ext cx="125412" cy="2286000"/>
          </a:xfrm>
          <a:prstGeom prst="rect">
            <a:avLst/>
          </a:prstGeom>
          <a:solidFill>
            <a:schemeClr val="bg1"/>
          </a:solidFill>
          <a:ln w="9525">
            <a:noFill/>
            <a:miter lim="800000"/>
            <a:headEnd/>
            <a:tailEnd/>
          </a:ln>
        </p:spPr>
        <p:txBody>
          <a:bodyPr wrap="none" lIns="91411" tIns="45706" rIns="91411" bIns="45706" anchor="ctr"/>
          <a:lstStyle/>
          <a:p>
            <a:pPr algn="ctr" eaLnBrk="0" hangingPunct="0">
              <a:defRPr/>
            </a:pPr>
            <a:endParaRPr lang="de-DE" sz="2400">
              <a:ea typeface="ＭＳ Ｐゴシック" charset="-128"/>
            </a:endParaRPr>
          </a:p>
        </p:txBody>
      </p:sp>
      <p:sp>
        <p:nvSpPr>
          <p:cNvPr id="8" name="Rectangle 44"/>
          <p:cNvSpPr>
            <a:spLocks noChangeArrowheads="1"/>
          </p:cNvSpPr>
          <p:nvPr userDrawn="1"/>
        </p:nvSpPr>
        <p:spPr bwMode="auto">
          <a:xfrm>
            <a:off x="114306" y="2286000"/>
            <a:ext cx="125413" cy="2286000"/>
          </a:xfrm>
          <a:prstGeom prst="rect">
            <a:avLst/>
          </a:prstGeom>
          <a:solidFill>
            <a:srgbClr val="B9BBC0"/>
          </a:solidFill>
          <a:ln w="9525">
            <a:noFill/>
            <a:miter lim="800000"/>
            <a:headEnd/>
            <a:tailEnd/>
          </a:ln>
        </p:spPr>
        <p:txBody>
          <a:bodyPr wrap="none" lIns="91411" tIns="45706" rIns="91411" bIns="45706" anchor="ctr"/>
          <a:lstStyle/>
          <a:p>
            <a:pPr algn="ctr" eaLnBrk="0" hangingPunct="0">
              <a:defRPr/>
            </a:pPr>
            <a:endParaRPr lang="de-DE" sz="2400">
              <a:solidFill>
                <a:schemeClr val="bg1"/>
              </a:solidFill>
              <a:ea typeface="ＭＳ Ｐゴシック" charset="-128"/>
            </a:endParaRPr>
          </a:p>
        </p:txBody>
      </p:sp>
      <p:sp>
        <p:nvSpPr>
          <p:cNvPr id="9" name="Rectangle 45"/>
          <p:cNvSpPr>
            <a:spLocks noChangeArrowheads="1"/>
          </p:cNvSpPr>
          <p:nvPr userDrawn="1"/>
        </p:nvSpPr>
        <p:spPr bwMode="auto">
          <a:xfrm>
            <a:off x="114306" y="4572000"/>
            <a:ext cx="125413" cy="2286000"/>
          </a:xfrm>
          <a:prstGeom prst="rect">
            <a:avLst/>
          </a:prstGeom>
          <a:solidFill>
            <a:srgbClr val="DCDCDC"/>
          </a:solidFill>
          <a:ln w="9525">
            <a:noFill/>
            <a:miter lim="800000"/>
            <a:headEnd/>
            <a:tailEnd/>
          </a:ln>
        </p:spPr>
        <p:txBody>
          <a:bodyPr wrap="none" lIns="91411" tIns="45706" rIns="91411" bIns="45706" anchor="ctr"/>
          <a:lstStyle/>
          <a:p>
            <a:pPr algn="ctr" eaLnBrk="0" hangingPunct="0">
              <a:defRPr/>
            </a:pPr>
            <a:endParaRPr lang="de-DE" sz="2400">
              <a:ea typeface="ＭＳ Ｐゴシック" charset="-128"/>
            </a:endParaRPr>
          </a:p>
        </p:txBody>
      </p:sp>
      <p:sp>
        <p:nvSpPr>
          <p:cNvPr id="10" name="Text Box 51"/>
          <p:cNvSpPr txBox="1">
            <a:spLocks noChangeArrowheads="1"/>
          </p:cNvSpPr>
          <p:nvPr userDrawn="1"/>
        </p:nvSpPr>
        <p:spPr bwMode="auto">
          <a:xfrm>
            <a:off x="719138" y="5048251"/>
            <a:ext cx="3810000" cy="216406"/>
          </a:xfrm>
          <a:prstGeom prst="rect">
            <a:avLst/>
          </a:prstGeom>
          <a:noFill/>
          <a:ln w="9525">
            <a:noFill/>
            <a:miter lim="800000"/>
            <a:headEnd/>
            <a:tailEnd/>
          </a:ln>
          <a:effectLst/>
        </p:spPr>
        <p:txBody>
          <a:bodyPr lIns="0" tIns="0" rIns="0" bIns="0">
            <a:spAutoFit/>
          </a:bodyPr>
          <a:lstStyle/>
          <a:p>
            <a:pPr>
              <a:spcBef>
                <a:spcPct val="50000"/>
              </a:spcBef>
              <a:defRPr/>
            </a:pPr>
            <a:fld id="{0FB74BA6-1C6A-40C0-AACF-B202F5569741}" type="datetime4">
              <a:rPr lang="de-DE" sz="1400">
                <a:solidFill>
                  <a:srgbClr val="F4F4F4"/>
                </a:solidFill>
                <a:ea typeface="ＭＳ Ｐゴシック" charset="-128"/>
              </a:rPr>
              <a:pPr>
                <a:spcBef>
                  <a:spcPct val="50000"/>
                </a:spcBef>
                <a:defRPr/>
              </a:pPr>
              <a:t>7. April 2026</a:t>
            </a:fld>
            <a:endParaRPr lang="de-DE" sz="1400">
              <a:solidFill>
                <a:srgbClr val="F4F4F4"/>
              </a:solidFill>
              <a:ea typeface="ＭＳ Ｐゴシック" charset="-128"/>
            </a:endParaRPr>
          </a:p>
        </p:txBody>
      </p:sp>
      <p:sp>
        <p:nvSpPr>
          <p:cNvPr id="11" name="Text Box 56"/>
          <p:cNvSpPr txBox="1">
            <a:spLocks noChangeArrowheads="1"/>
          </p:cNvSpPr>
          <p:nvPr userDrawn="1"/>
        </p:nvSpPr>
        <p:spPr bwMode="auto">
          <a:xfrm rot="16200000">
            <a:off x="-1079500" y="931258"/>
            <a:ext cx="2476500" cy="232995"/>
          </a:xfrm>
          <a:prstGeom prst="rect">
            <a:avLst/>
          </a:prstGeom>
          <a:noFill/>
          <a:ln w="9525">
            <a:noFill/>
            <a:miter lim="800000"/>
            <a:headEnd/>
            <a:tailEnd/>
          </a:ln>
          <a:effectLst/>
        </p:spPr>
        <p:txBody>
          <a:bodyPr lIns="91411" tIns="45706" rIns="91411" bIns="45706">
            <a:spAutoFit/>
          </a:bodyPr>
          <a:lstStyle/>
          <a:p>
            <a:pPr>
              <a:spcBef>
                <a:spcPct val="50000"/>
              </a:spcBef>
              <a:defRPr/>
            </a:pPr>
            <a:r>
              <a:rPr lang="de-DE" sz="900">
                <a:solidFill>
                  <a:srgbClr val="005B82"/>
                </a:solidFill>
                <a:latin typeface="Arial MT Bd" charset="0"/>
              </a:rPr>
              <a:t>Mitglied der Helmholtz-Gemeinschaft</a:t>
            </a:r>
          </a:p>
        </p:txBody>
      </p:sp>
      <p:pic>
        <p:nvPicPr>
          <p:cNvPr id="12" name="Picture 60" descr="logo_699cm"/>
          <p:cNvPicPr>
            <a:picLocks noChangeAspect="1" noChangeArrowheads="1"/>
          </p:cNvPicPr>
          <p:nvPr userDrawn="1"/>
        </p:nvPicPr>
        <p:blipFill>
          <a:blip r:embed="rId2" cstate="print"/>
          <a:srcRect/>
          <a:stretch>
            <a:fillRect/>
          </a:stretch>
        </p:blipFill>
        <p:spPr bwMode="auto">
          <a:xfrm>
            <a:off x="6170613" y="254000"/>
            <a:ext cx="2517775" cy="817563"/>
          </a:xfrm>
          <a:prstGeom prst="rect">
            <a:avLst/>
          </a:prstGeom>
          <a:noFill/>
          <a:ln w="9525">
            <a:noFill/>
            <a:miter lim="800000"/>
            <a:headEnd/>
            <a:tailEnd/>
          </a:ln>
        </p:spPr>
      </p:pic>
      <p:sp>
        <p:nvSpPr>
          <p:cNvPr id="3130" name="Rectangle 58"/>
          <p:cNvSpPr>
            <a:spLocks noGrp="1" noChangeArrowheads="1"/>
          </p:cNvSpPr>
          <p:nvPr>
            <p:ph type="ctrTitle" sz="quarter"/>
          </p:nvPr>
        </p:nvSpPr>
        <p:spPr>
          <a:xfrm>
            <a:off x="719138" y="3070225"/>
            <a:ext cx="7772400" cy="719138"/>
          </a:xfrm>
        </p:spPr>
        <p:txBody>
          <a:bodyPr/>
          <a:lstStyle>
            <a:lvl1pPr>
              <a:defRPr sz="4800" b="0">
                <a:solidFill>
                  <a:schemeClr val="bg1"/>
                </a:solidFill>
              </a:defRPr>
            </a:lvl1pPr>
          </a:lstStyle>
          <a:p>
            <a:r>
              <a:rPr lang="de-DE"/>
              <a:t>Titelmasterformat durch Klicken bearbeiten</a:t>
            </a:r>
          </a:p>
        </p:txBody>
      </p:sp>
      <p:sp>
        <p:nvSpPr>
          <p:cNvPr id="3131" name="Rectangle 59"/>
          <p:cNvSpPr>
            <a:spLocks noGrp="1" noChangeArrowheads="1"/>
          </p:cNvSpPr>
          <p:nvPr>
            <p:ph type="subTitle" sz="quarter" idx="1"/>
          </p:nvPr>
        </p:nvSpPr>
        <p:spPr>
          <a:xfrm>
            <a:off x="719138" y="3860801"/>
            <a:ext cx="7740650" cy="647700"/>
          </a:xfrm>
        </p:spPr>
        <p:txBody>
          <a:bodyPr/>
          <a:lstStyle>
            <a:lvl1pPr marL="0" indent="0">
              <a:defRPr sz="3200">
                <a:solidFill>
                  <a:schemeClr val="bg1"/>
                </a:solidFill>
              </a:defRPr>
            </a:lvl1pPr>
          </a:lstStyle>
          <a:p>
            <a:r>
              <a:rPr lang="de-DE"/>
              <a:t>Formatvorlage des Untertitelmasters durch Klicken bearbeiten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8438" y="609601"/>
            <a:ext cx="1943100" cy="54102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719138" y="609601"/>
            <a:ext cx="5676900" cy="54102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8"/>
          <p:cNvSpPr>
            <a:spLocks noChangeArrowheads="1"/>
          </p:cNvSpPr>
          <p:nvPr userDrawn="1"/>
        </p:nvSpPr>
        <p:spPr bwMode="auto">
          <a:xfrm>
            <a:off x="-1582" y="2286000"/>
            <a:ext cx="9144001" cy="4572000"/>
          </a:xfrm>
          <a:prstGeom prst="rect">
            <a:avLst/>
          </a:prstGeom>
          <a:solidFill>
            <a:srgbClr val="005B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1" tIns="45706" rIns="91411" bIns="45706" anchor="ctr"/>
          <a:lstStyle/>
          <a:p>
            <a:pPr algn="ctr" eaLnBrk="0" hangingPunct="0"/>
            <a:endParaRPr lang="de-DE" sz="2400">
              <a:solidFill>
                <a:srgbClr val="005B82"/>
              </a:solidFill>
              <a:latin typeface="Arial" pitchFamily="34" charset="0"/>
              <a:ea typeface="ＭＳ Ｐゴシック" pitchFamily="34" charset="-128"/>
            </a:endParaRPr>
          </a:p>
        </p:txBody>
      </p:sp>
      <p:sp>
        <p:nvSpPr>
          <p:cNvPr id="5" name="Rectangle 31"/>
          <p:cNvSpPr>
            <a:spLocks noChangeArrowheads="1"/>
          </p:cNvSpPr>
          <p:nvPr userDrawn="1"/>
        </p:nvSpPr>
        <p:spPr bwMode="auto">
          <a:xfrm>
            <a:off x="6" y="2286000"/>
            <a:ext cx="125413" cy="2286000"/>
          </a:xfrm>
          <a:prstGeom prst="rect">
            <a:avLst/>
          </a:prstGeom>
          <a:solidFill>
            <a:srgbClr val="005B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1" tIns="45706" rIns="91411" bIns="45706" anchor="ctr"/>
          <a:lstStyle/>
          <a:p>
            <a:pPr algn="ctr" eaLnBrk="0" hangingPunct="0"/>
            <a:endParaRPr lang="de-DE" sz="2400">
              <a:solidFill>
                <a:srgbClr val="FFFFFF"/>
              </a:solidFill>
              <a:latin typeface="Arial" pitchFamily="34" charset="0"/>
              <a:ea typeface="ＭＳ Ｐゴシック" pitchFamily="34" charset="-128"/>
            </a:endParaRPr>
          </a:p>
        </p:txBody>
      </p:sp>
      <p:sp>
        <p:nvSpPr>
          <p:cNvPr id="6" name="Rectangle 32"/>
          <p:cNvSpPr>
            <a:spLocks noChangeArrowheads="1"/>
          </p:cNvSpPr>
          <p:nvPr userDrawn="1"/>
        </p:nvSpPr>
        <p:spPr bwMode="auto">
          <a:xfrm>
            <a:off x="6" y="4572000"/>
            <a:ext cx="125413" cy="2286000"/>
          </a:xfrm>
          <a:prstGeom prst="rect">
            <a:avLst/>
          </a:prstGeom>
          <a:solidFill>
            <a:srgbClr val="51535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1" tIns="45706" rIns="91411" bIns="45706" anchor="ctr"/>
          <a:lstStyle/>
          <a:p>
            <a:pPr algn="ctr" eaLnBrk="0" hangingPunct="0"/>
            <a:endParaRPr lang="de-DE" sz="2400">
              <a:solidFill>
                <a:srgbClr val="000000"/>
              </a:solidFill>
              <a:latin typeface="Arial" pitchFamily="34" charset="0"/>
              <a:ea typeface="ＭＳ Ｐゴシック" pitchFamily="34" charset="-128"/>
            </a:endParaRPr>
          </a:p>
        </p:txBody>
      </p:sp>
      <p:sp>
        <p:nvSpPr>
          <p:cNvPr id="7" name="Rectangle 43"/>
          <p:cNvSpPr>
            <a:spLocks noChangeArrowheads="1"/>
          </p:cNvSpPr>
          <p:nvPr userDrawn="1"/>
        </p:nvSpPr>
        <p:spPr bwMode="auto">
          <a:xfrm>
            <a:off x="115888" y="0"/>
            <a:ext cx="125412" cy="228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1" tIns="45706" rIns="91411" bIns="45706" anchor="ctr"/>
          <a:lstStyle/>
          <a:p>
            <a:pPr algn="ctr" eaLnBrk="0" hangingPunct="0"/>
            <a:endParaRPr lang="de-DE" sz="2400">
              <a:solidFill>
                <a:srgbClr val="000000"/>
              </a:solidFill>
              <a:latin typeface="Arial" pitchFamily="34" charset="0"/>
              <a:ea typeface="ＭＳ Ｐゴシック" pitchFamily="34" charset="-128"/>
            </a:endParaRPr>
          </a:p>
        </p:txBody>
      </p:sp>
      <p:sp>
        <p:nvSpPr>
          <p:cNvPr id="8" name="Rectangle 44"/>
          <p:cNvSpPr>
            <a:spLocks noChangeArrowheads="1"/>
          </p:cNvSpPr>
          <p:nvPr userDrawn="1"/>
        </p:nvSpPr>
        <p:spPr bwMode="auto">
          <a:xfrm>
            <a:off x="114306" y="2286000"/>
            <a:ext cx="125413" cy="2286000"/>
          </a:xfrm>
          <a:prstGeom prst="rect">
            <a:avLst/>
          </a:prstGeom>
          <a:solidFill>
            <a:srgbClr val="B9BB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1" tIns="45706" rIns="91411" bIns="45706" anchor="ctr"/>
          <a:lstStyle/>
          <a:p>
            <a:pPr algn="ctr" eaLnBrk="0" hangingPunct="0"/>
            <a:endParaRPr lang="de-DE" sz="2400">
              <a:solidFill>
                <a:srgbClr val="FFFFFF"/>
              </a:solidFill>
              <a:latin typeface="Arial" pitchFamily="34" charset="0"/>
              <a:ea typeface="ＭＳ Ｐゴシック" pitchFamily="34" charset="-128"/>
            </a:endParaRPr>
          </a:p>
        </p:txBody>
      </p:sp>
      <p:sp>
        <p:nvSpPr>
          <p:cNvPr id="9" name="Rectangle 45"/>
          <p:cNvSpPr>
            <a:spLocks noChangeArrowheads="1"/>
          </p:cNvSpPr>
          <p:nvPr userDrawn="1"/>
        </p:nvSpPr>
        <p:spPr bwMode="auto">
          <a:xfrm>
            <a:off x="114306" y="4572000"/>
            <a:ext cx="125413" cy="2286000"/>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1" tIns="45706" rIns="91411" bIns="45706" anchor="ctr"/>
          <a:lstStyle/>
          <a:p>
            <a:pPr algn="ctr" eaLnBrk="0" hangingPunct="0"/>
            <a:endParaRPr lang="de-DE" sz="2400">
              <a:solidFill>
                <a:srgbClr val="000000"/>
              </a:solidFill>
              <a:latin typeface="Arial" pitchFamily="34" charset="0"/>
              <a:ea typeface="ＭＳ Ｐゴシック" pitchFamily="34" charset="-128"/>
            </a:endParaRPr>
          </a:p>
        </p:txBody>
      </p:sp>
      <p:sp>
        <p:nvSpPr>
          <p:cNvPr id="10" name="Text Box 51"/>
          <p:cNvSpPr txBox="1">
            <a:spLocks noChangeArrowheads="1"/>
          </p:cNvSpPr>
          <p:nvPr userDrawn="1"/>
        </p:nvSpPr>
        <p:spPr bwMode="auto">
          <a:xfrm>
            <a:off x="719138" y="5048251"/>
            <a:ext cx="3810000" cy="21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fld id="{ACFC18DA-0656-47A2-86FE-634BB1A3612E}" type="datetime4">
              <a:rPr lang="de-DE" sz="1400" smtClean="0">
                <a:solidFill>
                  <a:srgbClr val="F4F4F4"/>
                </a:solidFill>
                <a:ea typeface="ＭＳ Ｐゴシック" pitchFamily="34" charset="-128"/>
              </a:rPr>
              <a:pPr eaLnBrk="1" hangingPunct="1">
                <a:spcBef>
                  <a:spcPct val="50000"/>
                </a:spcBef>
                <a:defRPr/>
              </a:pPr>
              <a:t>7. April 2026</a:t>
            </a:fld>
            <a:endParaRPr lang="de-DE" sz="1400">
              <a:solidFill>
                <a:srgbClr val="F4F4F4"/>
              </a:solidFill>
              <a:ea typeface="ＭＳ Ｐゴシック" pitchFamily="34" charset="-128"/>
            </a:endParaRPr>
          </a:p>
        </p:txBody>
      </p:sp>
      <p:sp>
        <p:nvSpPr>
          <p:cNvPr id="11" name="Text Box 56"/>
          <p:cNvSpPr txBox="1">
            <a:spLocks noChangeArrowheads="1"/>
          </p:cNvSpPr>
          <p:nvPr userDrawn="1"/>
        </p:nvSpPr>
        <p:spPr bwMode="auto">
          <a:xfrm rot="16200000">
            <a:off x="-1079500" y="931258"/>
            <a:ext cx="2476500" cy="23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6" rIns="91411"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r>
              <a:rPr lang="de-DE" sz="900">
                <a:solidFill>
                  <a:srgbClr val="005B82"/>
                </a:solidFill>
                <a:latin typeface="Arial MT Bd"/>
              </a:rPr>
              <a:t>Mitglied der Helmholtz-Gemeinschaft</a:t>
            </a:r>
          </a:p>
        </p:txBody>
      </p:sp>
      <p:pic>
        <p:nvPicPr>
          <p:cNvPr id="12" name="Picture 60" descr="logo_699cm"/>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170613" y="254000"/>
            <a:ext cx="251777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0" name="Rectangle 58"/>
          <p:cNvSpPr>
            <a:spLocks noGrp="1" noChangeArrowheads="1"/>
          </p:cNvSpPr>
          <p:nvPr>
            <p:ph type="ctrTitle" sz="quarter"/>
          </p:nvPr>
        </p:nvSpPr>
        <p:spPr>
          <a:xfrm>
            <a:off x="719138" y="3070225"/>
            <a:ext cx="7772400" cy="719138"/>
          </a:xfrm>
        </p:spPr>
        <p:txBody>
          <a:bodyPr/>
          <a:lstStyle>
            <a:lvl1pPr>
              <a:defRPr sz="4800" b="0">
                <a:solidFill>
                  <a:schemeClr val="bg1"/>
                </a:solidFill>
              </a:defRPr>
            </a:lvl1pPr>
          </a:lstStyle>
          <a:p>
            <a:r>
              <a:rPr lang="de-DE"/>
              <a:t>Titelmasterformat durch Klicken bearbeiten</a:t>
            </a:r>
          </a:p>
        </p:txBody>
      </p:sp>
      <p:sp>
        <p:nvSpPr>
          <p:cNvPr id="3131" name="Rectangle 59"/>
          <p:cNvSpPr>
            <a:spLocks noGrp="1" noChangeArrowheads="1"/>
          </p:cNvSpPr>
          <p:nvPr>
            <p:ph type="subTitle" sz="quarter" idx="1"/>
          </p:nvPr>
        </p:nvSpPr>
        <p:spPr>
          <a:xfrm>
            <a:off x="719138" y="3860801"/>
            <a:ext cx="7740650" cy="647700"/>
          </a:xfrm>
        </p:spPr>
        <p:txBody>
          <a:bodyPr/>
          <a:lstStyle>
            <a:lvl1pPr marL="0" indent="0">
              <a:defRPr sz="3200">
                <a:solidFill>
                  <a:schemeClr val="bg1"/>
                </a:solidFill>
              </a:defRPr>
            </a:lvl1pPr>
          </a:lstStyle>
          <a:p>
            <a:r>
              <a:rPr lang="de-DE"/>
              <a:t>Formatvorlage des Untertitelmasters durch Klicken bearbeiten</a:t>
            </a:r>
          </a:p>
        </p:txBody>
      </p:sp>
    </p:spTree>
    <p:extLst>
      <p:ext uri="{BB962C8B-B14F-4D97-AF65-F5344CB8AC3E}">
        <p14:creationId xmlns:p14="http://schemas.microsoft.com/office/powerpoint/2010/main" val="405552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41418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6"/>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9"/>
            <a:ext cx="7772400" cy="1500187"/>
          </a:xfrm>
        </p:spPr>
        <p:txBody>
          <a:bodyPr anchor="b"/>
          <a:lstStyle>
            <a:lvl1pPr marL="0" indent="0">
              <a:buNone/>
              <a:defRPr sz="2000"/>
            </a:lvl1pPr>
            <a:lvl2pPr marL="457059" indent="0">
              <a:buNone/>
              <a:defRPr sz="1800"/>
            </a:lvl2pPr>
            <a:lvl3pPr marL="914118" indent="0">
              <a:buNone/>
              <a:defRPr sz="1600"/>
            </a:lvl3pPr>
            <a:lvl4pPr marL="1371180" indent="0">
              <a:buNone/>
              <a:defRPr sz="1400"/>
            </a:lvl4pPr>
            <a:lvl5pPr marL="1828239" indent="0">
              <a:buNone/>
              <a:defRPr sz="1400"/>
            </a:lvl5pPr>
            <a:lvl6pPr marL="2285298" indent="0">
              <a:buNone/>
              <a:defRPr sz="1400"/>
            </a:lvl6pPr>
            <a:lvl7pPr marL="2742360" indent="0">
              <a:buNone/>
              <a:defRPr sz="1400"/>
            </a:lvl7pPr>
            <a:lvl8pPr marL="3199416" indent="0">
              <a:buNone/>
              <a:defRPr sz="1400"/>
            </a:lvl8pPr>
            <a:lvl9pPr marL="3656478" indent="0">
              <a:buNone/>
              <a:defRPr sz="1400"/>
            </a:lvl9pPr>
          </a:lstStyle>
          <a:p>
            <a:pPr lvl="0"/>
            <a:r>
              <a:rPr lang="de-DE"/>
              <a:t>Textmasterformate durch Klicken bearbeiten</a:t>
            </a:r>
          </a:p>
        </p:txBody>
      </p:sp>
    </p:spTree>
    <p:extLst>
      <p:ext uri="{BB962C8B-B14F-4D97-AF65-F5344CB8AC3E}">
        <p14:creationId xmlns:p14="http://schemas.microsoft.com/office/powerpoint/2010/main" val="1186274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71913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8153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99575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922670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4230152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61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de-DE"/>
              <a:t>Textmasterformate durch Klicken bearbeiten</a:t>
            </a:r>
          </a:p>
        </p:txBody>
      </p:sp>
    </p:spTree>
    <p:extLst>
      <p:ext uri="{BB962C8B-B14F-4D97-AF65-F5344CB8AC3E}">
        <p14:creationId xmlns:p14="http://schemas.microsoft.com/office/powerpoint/2010/main" val="2511512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de-DE"/>
              <a:t>Textmasterformate durch Klicken bearbeiten</a:t>
            </a:r>
          </a:p>
        </p:txBody>
      </p:sp>
    </p:spTree>
    <p:extLst>
      <p:ext uri="{BB962C8B-B14F-4D97-AF65-F5344CB8AC3E}">
        <p14:creationId xmlns:p14="http://schemas.microsoft.com/office/powerpoint/2010/main" val="3261307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054144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8438" y="609601"/>
            <a:ext cx="1943100" cy="54102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719138" y="609601"/>
            <a:ext cx="5676900" cy="54102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88329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1_Titelfolie">
    <p:spTree>
      <p:nvGrpSpPr>
        <p:cNvPr id="1" name=""/>
        <p:cNvGrpSpPr/>
        <p:nvPr/>
      </p:nvGrpSpPr>
      <p:grpSpPr>
        <a:xfrm>
          <a:off x="0" y="0"/>
          <a:ext cx="0" cy="0"/>
          <a:chOff x="0" y="0"/>
          <a:chExt cx="0" cy="0"/>
        </a:xfrm>
      </p:grpSpPr>
      <p:sp>
        <p:nvSpPr>
          <p:cNvPr id="2" name="Rectangle 28"/>
          <p:cNvSpPr>
            <a:spLocks noChangeArrowheads="1"/>
          </p:cNvSpPr>
          <p:nvPr userDrawn="1"/>
        </p:nvSpPr>
        <p:spPr bwMode="auto">
          <a:xfrm>
            <a:off x="-1582" y="2286000"/>
            <a:ext cx="9144001" cy="4572000"/>
          </a:xfrm>
          <a:prstGeom prst="rect">
            <a:avLst/>
          </a:prstGeom>
          <a:solidFill>
            <a:srgbClr val="005B82"/>
          </a:solidFill>
          <a:ln w="9525">
            <a:noFill/>
            <a:miter lim="800000"/>
            <a:headEnd/>
            <a:tailEnd/>
          </a:ln>
        </p:spPr>
        <p:txBody>
          <a:bodyPr wrap="none" lIns="91411" tIns="45706" rIns="91411" bIns="45706" anchor="ctr"/>
          <a:lstStyle/>
          <a:p>
            <a:pPr algn="ctr" eaLnBrk="0" hangingPunct="0">
              <a:defRPr/>
            </a:pPr>
            <a:endParaRPr lang="de-DE" sz="2400">
              <a:solidFill>
                <a:srgbClr val="005B82"/>
              </a:solidFill>
              <a:ea typeface="ＭＳ Ｐゴシック" charset="-128"/>
            </a:endParaRPr>
          </a:p>
        </p:txBody>
      </p:sp>
      <p:sp>
        <p:nvSpPr>
          <p:cNvPr id="3" name="Rectangle 31"/>
          <p:cNvSpPr>
            <a:spLocks noChangeArrowheads="1"/>
          </p:cNvSpPr>
          <p:nvPr userDrawn="1"/>
        </p:nvSpPr>
        <p:spPr bwMode="auto">
          <a:xfrm>
            <a:off x="6" y="2286000"/>
            <a:ext cx="125413" cy="2286000"/>
          </a:xfrm>
          <a:prstGeom prst="rect">
            <a:avLst/>
          </a:prstGeom>
          <a:solidFill>
            <a:srgbClr val="005B82"/>
          </a:solidFill>
          <a:ln w="9525">
            <a:noFill/>
            <a:miter lim="800000"/>
            <a:headEnd/>
            <a:tailEnd/>
          </a:ln>
        </p:spPr>
        <p:txBody>
          <a:bodyPr wrap="none" lIns="91411" tIns="45706" rIns="91411" bIns="45706" anchor="ctr"/>
          <a:lstStyle/>
          <a:p>
            <a:pPr algn="ctr" eaLnBrk="0" hangingPunct="0">
              <a:defRPr/>
            </a:pPr>
            <a:endParaRPr lang="de-DE" sz="2400">
              <a:solidFill>
                <a:srgbClr val="FFFFFF"/>
              </a:solidFill>
              <a:ea typeface="ＭＳ Ｐゴシック" charset="-128"/>
            </a:endParaRPr>
          </a:p>
        </p:txBody>
      </p:sp>
      <p:sp>
        <p:nvSpPr>
          <p:cNvPr id="4" name="Rectangle 32"/>
          <p:cNvSpPr>
            <a:spLocks noChangeArrowheads="1"/>
          </p:cNvSpPr>
          <p:nvPr userDrawn="1"/>
        </p:nvSpPr>
        <p:spPr bwMode="auto">
          <a:xfrm>
            <a:off x="6" y="4572000"/>
            <a:ext cx="125413" cy="2286000"/>
          </a:xfrm>
          <a:prstGeom prst="rect">
            <a:avLst/>
          </a:prstGeom>
          <a:solidFill>
            <a:srgbClr val="515355"/>
          </a:solidFill>
          <a:ln w="9525">
            <a:noFill/>
            <a:miter lim="800000"/>
            <a:headEnd/>
            <a:tailEnd/>
          </a:ln>
        </p:spPr>
        <p:txBody>
          <a:bodyPr wrap="none" lIns="91411" tIns="45706" rIns="91411" bIns="45706" anchor="ctr"/>
          <a:lstStyle/>
          <a:p>
            <a:pPr algn="ctr" eaLnBrk="0" hangingPunct="0">
              <a:defRPr/>
            </a:pPr>
            <a:endParaRPr lang="de-DE" sz="2400">
              <a:solidFill>
                <a:srgbClr val="000000"/>
              </a:solidFill>
              <a:ea typeface="ＭＳ Ｐゴシック" charset="-128"/>
            </a:endParaRPr>
          </a:p>
        </p:txBody>
      </p:sp>
      <p:sp>
        <p:nvSpPr>
          <p:cNvPr id="5" name="Line 38"/>
          <p:cNvSpPr>
            <a:spLocks noChangeShapeType="1"/>
          </p:cNvSpPr>
          <p:nvPr userDrawn="1"/>
        </p:nvSpPr>
        <p:spPr bwMode="auto">
          <a:xfrm>
            <a:off x="2459038" y="4991100"/>
            <a:ext cx="0" cy="152400"/>
          </a:xfrm>
          <a:prstGeom prst="line">
            <a:avLst/>
          </a:prstGeom>
          <a:noFill/>
          <a:ln w="9525">
            <a:solidFill>
              <a:schemeClr val="bg1"/>
            </a:solidFill>
            <a:round/>
            <a:headEnd/>
            <a:tailEnd/>
          </a:ln>
          <a:effectLst/>
        </p:spPr>
        <p:txBody>
          <a:bodyPr wrap="none" lIns="91411" tIns="45706" rIns="91411" bIns="45706" anchor="ctr"/>
          <a:lstStyle/>
          <a:p>
            <a:pPr>
              <a:defRPr/>
            </a:pPr>
            <a:endParaRPr lang="de-DE">
              <a:solidFill>
                <a:srgbClr val="000000"/>
              </a:solidFill>
            </a:endParaRPr>
          </a:p>
        </p:txBody>
      </p:sp>
      <p:sp>
        <p:nvSpPr>
          <p:cNvPr id="6" name="Rectangle 43"/>
          <p:cNvSpPr>
            <a:spLocks noChangeArrowheads="1"/>
          </p:cNvSpPr>
          <p:nvPr userDrawn="1"/>
        </p:nvSpPr>
        <p:spPr bwMode="auto">
          <a:xfrm>
            <a:off x="115888" y="0"/>
            <a:ext cx="125412" cy="2286000"/>
          </a:xfrm>
          <a:prstGeom prst="rect">
            <a:avLst/>
          </a:prstGeom>
          <a:solidFill>
            <a:schemeClr val="bg1"/>
          </a:solidFill>
          <a:ln w="9525">
            <a:noFill/>
            <a:miter lim="800000"/>
            <a:headEnd/>
            <a:tailEnd/>
          </a:ln>
        </p:spPr>
        <p:txBody>
          <a:bodyPr wrap="none" lIns="91411" tIns="45706" rIns="91411" bIns="45706" anchor="ctr"/>
          <a:lstStyle/>
          <a:p>
            <a:pPr algn="ctr" eaLnBrk="0" hangingPunct="0">
              <a:defRPr/>
            </a:pPr>
            <a:endParaRPr lang="de-DE" sz="2400">
              <a:solidFill>
                <a:srgbClr val="000000"/>
              </a:solidFill>
              <a:ea typeface="ＭＳ Ｐゴシック" charset="-128"/>
            </a:endParaRPr>
          </a:p>
        </p:txBody>
      </p:sp>
      <p:sp>
        <p:nvSpPr>
          <p:cNvPr id="7" name="Rectangle 44"/>
          <p:cNvSpPr>
            <a:spLocks noChangeArrowheads="1"/>
          </p:cNvSpPr>
          <p:nvPr userDrawn="1"/>
        </p:nvSpPr>
        <p:spPr bwMode="auto">
          <a:xfrm>
            <a:off x="114306" y="2286000"/>
            <a:ext cx="125413" cy="2286000"/>
          </a:xfrm>
          <a:prstGeom prst="rect">
            <a:avLst/>
          </a:prstGeom>
          <a:solidFill>
            <a:srgbClr val="B9BBC0"/>
          </a:solidFill>
          <a:ln w="9525">
            <a:noFill/>
            <a:miter lim="800000"/>
            <a:headEnd/>
            <a:tailEnd/>
          </a:ln>
        </p:spPr>
        <p:txBody>
          <a:bodyPr wrap="none" lIns="91411" tIns="45706" rIns="91411" bIns="45706" anchor="ctr"/>
          <a:lstStyle/>
          <a:p>
            <a:pPr algn="ctr" eaLnBrk="0" hangingPunct="0">
              <a:defRPr/>
            </a:pPr>
            <a:endParaRPr lang="de-DE" sz="2400">
              <a:solidFill>
                <a:srgbClr val="FFFFFF"/>
              </a:solidFill>
              <a:ea typeface="ＭＳ Ｐゴシック" charset="-128"/>
            </a:endParaRPr>
          </a:p>
        </p:txBody>
      </p:sp>
      <p:sp>
        <p:nvSpPr>
          <p:cNvPr id="8" name="Rectangle 45"/>
          <p:cNvSpPr>
            <a:spLocks noChangeArrowheads="1"/>
          </p:cNvSpPr>
          <p:nvPr userDrawn="1"/>
        </p:nvSpPr>
        <p:spPr bwMode="auto">
          <a:xfrm>
            <a:off x="114306" y="4572000"/>
            <a:ext cx="125413" cy="2286000"/>
          </a:xfrm>
          <a:prstGeom prst="rect">
            <a:avLst/>
          </a:prstGeom>
          <a:solidFill>
            <a:srgbClr val="DCDCDC"/>
          </a:solidFill>
          <a:ln w="9525">
            <a:noFill/>
            <a:miter lim="800000"/>
            <a:headEnd/>
            <a:tailEnd/>
          </a:ln>
        </p:spPr>
        <p:txBody>
          <a:bodyPr wrap="none" lIns="91411" tIns="45706" rIns="91411" bIns="45706" anchor="ctr"/>
          <a:lstStyle/>
          <a:p>
            <a:pPr algn="ctr" eaLnBrk="0" hangingPunct="0">
              <a:defRPr/>
            </a:pPr>
            <a:endParaRPr lang="de-DE" sz="2400">
              <a:solidFill>
                <a:srgbClr val="000000"/>
              </a:solidFill>
              <a:ea typeface="ＭＳ Ｐゴシック" charset="-128"/>
            </a:endParaRPr>
          </a:p>
        </p:txBody>
      </p:sp>
      <p:sp>
        <p:nvSpPr>
          <p:cNvPr id="9" name="Text Box 52"/>
          <p:cNvSpPr txBox="1">
            <a:spLocks noChangeArrowheads="1"/>
          </p:cNvSpPr>
          <p:nvPr userDrawn="1"/>
        </p:nvSpPr>
        <p:spPr bwMode="auto">
          <a:xfrm>
            <a:off x="685800" y="3087688"/>
            <a:ext cx="8077200" cy="1751012"/>
          </a:xfrm>
          <a:prstGeom prst="rect">
            <a:avLst/>
          </a:prstGeom>
          <a:noFill/>
          <a:ln w="9525">
            <a:noFill/>
            <a:miter lim="800000"/>
            <a:headEnd/>
            <a:tailEnd/>
          </a:ln>
        </p:spPr>
        <p:txBody>
          <a:bodyPr lIns="91411" tIns="45706" rIns="91411" bIns="45706">
            <a:spAutoFit/>
          </a:bodyPr>
          <a:lstStyle/>
          <a:p>
            <a:pPr eaLnBrk="0" hangingPunct="0">
              <a:lnSpc>
                <a:spcPct val="50000"/>
              </a:lnSpc>
              <a:spcBef>
                <a:spcPct val="50000"/>
              </a:spcBef>
              <a:defRPr/>
            </a:pPr>
            <a:r>
              <a:rPr lang="de-DE" sz="4800">
                <a:solidFill>
                  <a:srgbClr val="FFFFFF"/>
                </a:solidFill>
                <a:ea typeface="ＭＳ Ｐゴシック" charset="-128"/>
              </a:rPr>
              <a:t>Unsere Ziele</a:t>
            </a:r>
            <a:endParaRPr lang="de-DE" sz="2400">
              <a:solidFill>
                <a:srgbClr val="FFFFFF"/>
              </a:solidFill>
              <a:ea typeface="ＭＳ Ｐゴシック" charset="-128"/>
            </a:endParaRPr>
          </a:p>
          <a:p>
            <a:pPr eaLnBrk="0" hangingPunct="0">
              <a:lnSpc>
                <a:spcPct val="50000"/>
              </a:lnSpc>
              <a:spcBef>
                <a:spcPct val="50000"/>
              </a:spcBef>
              <a:defRPr/>
            </a:pPr>
            <a:r>
              <a:rPr lang="de-DE" sz="3200">
                <a:solidFill>
                  <a:srgbClr val="FFFFFF"/>
                </a:solidFill>
                <a:ea typeface="ＭＳ Ｐゴシック" charset="-128"/>
              </a:rPr>
              <a:t>Das Forschungszentrum Jülich im Fokus</a:t>
            </a:r>
          </a:p>
          <a:p>
            <a:pPr eaLnBrk="0" hangingPunct="0">
              <a:lnSpc>
                <a:spcPct val="170000"/>
              </a:lnSpc>
              <a:spcBef>
                <a:spcPct val="50000"/>
              </a:spcBef>
              <a:defRPr/>
            </a:pPr>
            <a:endParaRPr lang="de-DE" sz="2400">
              <a:solidFill>
                <a:srgbClr val="3A6F8A"/>
              </a:solidFill>
              <a:ea typeface="ＭＳ Ｐゴシック" charset="-128"/>
            </a:endParaRPr>
          </a:p>
        </p:txBody>
      </p:sp>
      <p:pic>
        <p:nvPicPr>
          <p:cNvPr id="10" name="Picture 54" descr="Logo_FZ_Jülich_NEU_rgb"/>
          <p:cNvPicPr>
            <a:picLocks noChangeAspect="1" noChangeArrowheads="1"/>
          </p:cNvPicPr>
          <p:nvPr userDrawn="1"/>
        </p:nvPicPr>
        <p:blipFill>
          <a:blip r:embed="rId2" cstate="print"/>
          <a:srcRect/>
          <a:stretch>
            <a:fillRect/>
          </a:stretch>
        </p:blipFill>
        <p:spPr bwMode="auto">
          <a:xfrm>
            <a:off x="6172200" y="254000"/>
            <a:ext cx="2514600" cy="814388"/>
          </a:xfrm>
          <a:prstGeom prst="rect">
            <a:avLst/>
          </a:prstGeom>
          <a:noFill/>
          <a:ln w="9525">
            <a:noFill/>
            <a:miter lim="800000"/>
            <a:headEnd/>
            <a:tailEnd/>
          </a:ln>
        </p:spPr>
      </p:pic>
      <p:sp>
        <p:nvSpPr>
          <p:cNvPr id="11" name="Text Box 56"/>
          <p:cNvSpPr txBox="1">
            <a:spLocks noChangeArrowheads="1"/>
          </p:cNvSpPr>
          <p:nvPr userDrawn="1"/>
        </p:nvSpPr>
        <p:spPr bwMode="auto">
          <a:xfrm rot="16200000">
            <a:off x="-1079500" y="931258"/>
            <a:ext cx="2476500" cy="232995"/>
          </a:xfrm>
          <a:prstGeom prst="rect">
            <a:avLst/>
          </a:prstGeom>
          <a:noFill/>
          <a:ln w="9525">
            <a:noFill/>
            <a:miter lim="800000"/>
            <a:headEnd/>
            <a:tailEnd/>
          </a:ln>
          <a:effectLst/>
        </p:spPr>
        <p:txBody>
          <a:bodyPr lIns="91411" tIns="45706" rIns="91411" bIns="45706">
            <a:spAutoFit/>
          </a:bodyPr>
          <a:lstStyle/>
          <a:p>
            <a:pPr>
              <a:spcBef>
                <a:spcPct val="50000"/>
              </a:spcBef>
              <a:defRPr/>
            </a:pPr>
            <a:r>
              <a:rPr lang="de-DE" sz="900">
                <a:solidFill>
                  <a:srgbClr val="005B82"/>
                </a:solidFill>
                <a:latin typeface="Arial MT Bd" charset="0"/>
              </a:rPr>
              <a:t>Mitglied der Helmholtz-Gemeinschaft</a:t>
            </a:r>
          </a:p>
        </p:txBody>
      </p:sp>
    </p:spTree>
    <p:extLst>
      <p:ext uri="{BB962C8B-B14F-4D97-AF65-F5344CB8AC3E}">
        <p14:creationId xmlns:p14="http://schemas.microsoft.com/office/powerpoint/2010/main" val="3025149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6"/>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9"/>
            <a:ext cx="7772400" cy="1500187"/>
          </a:xfrm>
        </p:spPr>
        <p:txBody>
          <a:bodyPr anchor="b"/>
          <a:lstStyle>
            <a:lvl1pPr marL="0" indent="0">
              <a:buNone/>
              <a:defRPr sz="2000"/>
            </a:lvl1pPr>
            <a:lvl2pPr marL="457059" indent="0">
              <a:buNone/>
              <a:defRPr sz="1800"/>
            </a:lvl2pPr>
            <a:lvl3pPr marL="914118" indent="0">
              <a:buNone/>
              <a:defRPr sz="1600"/>
            </a:lvl3pPr>
            <a:lvl4pPr marL="1371180" indent="0">
              <a:buNone/>
              <a:defRPr sz="1400"/>
            </a:lvl4pPr>
            <a:lvl5pPr marL="1828239" indent="0">
              <a:buNone/>
              <a:defRPr sz="1400"/>
            </a:lvl5pPr>
            <a:lvl6pPr marL="2285298" indent="0">
              <a:buNone/>
              <a:defRPr sz="1400"/>
            </a:lvl6pPr>
            <a:lvl7pPr marL="2742360" indent="0">
              <a:buNone/>
              <a:defRPr sz="1400"/>
            </a:lvl7pPr>
            <a:lvl8pPr marL="3199416" indent="0">
              <a:buNone/>
              <a:defRPr sz="1400"/>
            </a:lvl8pPr>
            <a:lvl9pPr marL="3656478" indent="0">
              <a:buNone/>
              <a:defRPr sz="1400"/>
            </a:lvl9pPr>
          </a:lstStyle>
          <a:p>
            <a:pPr lvl="0"/>
            <a:r>
              <a:rPr lang="de-DE"/>
              <a:t>Textmasterformate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71913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8153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de-DE"/>
              <a:t>Textmasterformate durch Klicken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de-DE"/>
              <a:t>Textmasterformate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2"/>
          <p:cNvSpPr>
            <a:spLocks noGrp="1" noChangeArrowheads="1"/>
          </p:cNvSpPr>
          <p:nvPr>
            <p:ph type="title"/>
          </p:nvPr>
        </p:nvSpPr>
        <p:spPr bwMode="auto">
          <a:xfrm>
            <a:off x="719138" y="609600"/>
            <a:ext cx="7772400"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e-DE"/>
              <a:t>Mastertitelformat bearbeiten</a:t>
            </a:r>
          </a:p>
        </p:txBody>
      </p:sp>
      <p:sp>
        <p:nvSpPr>
          <p:cNvPr id="1027" name="Rectangle 43"/>
          <p:cNvSpPr>
            <a:spLocks noGrp="1" noChangeArrowheads="1"/>
          </p:cNvSpPr>
          <p:nvPr>
            <p:ph type="body" idx="1"/>
          </p:nvPr>
        </p:nvSpPr>
        <p:spPr bwMode="auto">
          <a:xfrm>
            <a:off x="719138" y="1905000"/>
            <a:ext cx="7772400" cy="411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81" name="Rectangle 57"/>
          <p:cNvSpPr>
            <a:spLocks noChangeArrowheads="1"/>
          </p:cNvSpPr>
          <p:nvPr userDrawn="1"/>
        </p:nvSpPr>
        <p:spPr bwMode="auto">
          <a:xfrm>
            <a:off x="1588" y="0"/>
            <a:ext cx="125412" cy="2286000"/>
          </a:xfrm>
          <a:prstGeom prst="rect">
            <a:avLst/>
          </a:prstGeom>
          <a:solidFill>
            <a:srgbClr val="B9BBC0"/>
          </a:solidFill>
          <a:ln w="9525">
            <a:noFill/>
            <a:miter lim="800000"/>
            <a:headEnd/>
            <a:tailEnd/>
          </a:ln>
        </p:spPr>
        <p:txBody>
          <a:bodyPr wrap="none" lIns="91411" tIns="45706" rIns="91411" bIns="45706" anchor="ctr"/>
          <a:lstStyle/>
          <a:p>
            <a:pPr algn="ctr" eaLnBrk="0" hangingPunct="0">
              <a:defRPr/>
            </a:pPr>
            <a:endParaRPr lang="de-DE" sz="2400">
              <a:ea typeface="ＭＳ Ｐゴシック" charset="-128"/>
            </a:endParaRPr>
          </a:p>
        </p:txBody>
      </p:sp>
      <p:sp>
        <p:nvSpPr>
          <p:cNvPr id="1083" name="Rectangle 59"/>
          <p:cNvSpPr>
            <a:spLocks noChangeArrowheads="1"/>
          </p:cNvSpPr>
          <p:nvPr userDrawn="1"/>
        </p:nvSpPr>
        <p:spPr bwMode="auto">
          <a:xfrm>
            <a:off x="6" y="4572000"/>
            <a:ext cx="125413" cy="2286000"/>
          </a:xfrm>
          <a:prstGeom prst="rect">
            <a:avLst/>
          </a:prstGeom>
          <a:solidFill>
            <a:srgbClr val="515355"/>
          </a:solidFill>
          <a:ln w="9525">
            <a:noFill/>
            <a:miter lim="800000"/>
            <a:headEnd/>
            <a:tailEnd/>
          </a:ln>
        </p:spPr>
        <p:txBody>
          <a:bodyPr wrap="none" lIns="91411" tIns="45706" rIns="91411" bIns="45706" anchor="ctr"/>
          <a:lstStyle/>
          <a:p>
            <a:pPr algn="ctr" eaLnBrk="0" hangingPunct="0">
              <a:defRPr/>
            </a:pPr>
            <a:endParaRPr lang="de-DE" sz="2400">
              <a:ea typeface="ＭＳ Ｐゴシック" charset="-128"/>
            </a:endParaRPr>
          </a:p>
        </p:txBody>
      </p:sp>
      <p:sp>
        <p:nvSpPr>
          <p:cNvPr id="1085" name="Rectangle 61"/>
          <p:cNvSpPr>
            <a:spLocks noChangeArrowheads="1"/>
          </p:cNvSpPr>
          <p:nvPr userDrawn="1"/>
        </p:nvSpPr>
        <p:spPr bwMode="auto">
          <a:xfrm>
            <a:off x="115888" y="0"/>
            <a:ext cx="125412" cy="2286000"/>
          </a:xfrm>
          <a:prstGeom prst="rect">
            <a:avLst/>
          </a:prstGeom>
          <a:solidFill>
            <a:srgbClr val="005B82"/>
          </a:solidFill>
          <a:ln w="9525">
            <a:noFill/>
            <a:miter lim="800000"/>
            <a:headEnd/>
            <a:tailEnd/>
          </a:ln>
        </p:spPr>
        <p:txBody>
          <a:bodyPr wrap="none" lIns="91411" tIns="45706" rIns="91411" bIns="45706" anchor="ctr"/>
          <a:lstStyle/>
          <a:p>
            <a:pPr algn="ctr" eaLnBrk="0" hangingPunct="0">
              <a:defRPr/>
            </a:pPr>
            <a:endParaRPr lang="de-DE" sz="2400">
              <a:ea typeface="ＭＳ Ｐゴシック" charset="-128"/>
            </a:endParaRPr>
          </a:p>
        </p:txBody>
      </p:sp>
      <p:sp>
        <p:nvSpPr>
          <p:cNvPr id="1086" name="Rectangle 62"/>
          <p:cNvSpPr>
            <a:spLocks noChangeArrowheads="1"/>
          </p:cNvSpPr>
          <p:nvPr userDrawn="1"/>
        </p:nvSpPr>
        <p:spPr bwMode="auto">
          <a:xfrm>
            <a:off x="114306" y="2286000"/>
            <a:ext cx="125413" cy="2286000"/>
          </a:xfrm>
          <a:prstGeom prst="rect">
            <a:avLst/>
          </a:prstGeom>
          <a:solidFill>
            <a:srgbClr val="B9BBC0"/>
          </a:solidFill>
          <a:ln w="9525">
            <a:noFill/>
            <a:miter lim="800000"/>
            <a:headEnd/>
            <a:tailEnd/>
          </a:ln>
        </p:spPr>
        <p:txBody>
          <a:bodyPr wrap="none" lIns="91411" tIns="45706" rIns="91411" bIns="45706" anchor="ctr"/>
          <a:lstStyle/>
          <a:p>
            <a:pPr algn="ctr" eaLnBrk="0" hangingPunct="0">
              <a:defRPr/>
            </a:pPr>
            <a:endParaRPr lang="de-DE" sz="2400">
              <a:solidFill>
                <a:schemeClr val="bg1"/>
              </a:solidFill>
              <a:ea typeface="ＭＳ Ｐゴシック" charset="-128"/>
            </a:endParaRPr>
          </a:p>
        </p:txBody>
      </p:sp>
      <p:sp>
        <p:nvSpPr>
          <p:cNvPr id="1087" name="Rectangle 63"/>
          <p:cNvSpPr>
            <a:spLocks noChangeArrowheads="1"/>
          </p:cNvSpPr>
          <p:nvPr userDrawn="1"/>
        </p:nvSpPr>
        <p:spPr bwMode="auto">
          <a:xfrm>
            <a:off x="114306" y="4572000"/>
            <a:ext cx="125413" cy="2286000"/>
          </a:xfrm>
          <a:prstGeom prst="rect">
            <a:avLst/>
          </a:prstGeom>
          <a:solidFill>
            <a:srgbClr val="DCDCDC"/>
          </a:solidFill>
          <a:ln w="9525">
            <a:noFill/>
            <a:miter lim="800000"/>
            <a:headEnd/>
            <a:tailEnd/>
          </a:ln>
        </p:spPr>
        <p:txBody>
          <a:bodyPr wrap="none" lIns="91411" tIns="45706" rIns="91411" bIns="45706" anchor="ctr"/>
          <a:lstStyle/>
          <a:p>
            <a:pPr algn="ctr" eaLnBrk="0" hangingPunct="0">
              <a:defRPr/>
            </a:pPr>
            <a:endParaRPr lang="de-DE" sz="2400">
              <a:ea typeface="ＭＳ Ｐゴシック" charset="-128"/>
            </a:endParaRPr>
          </a:p>
        </p:txBody>
      </p:sp>
      <p:sp>
        <p:nvSpPr>
          <p:cNvPr id="1095" name="Text Box 71"/>
          <p:cNvSpPr txBox="1">
            <a:spLocks noChangeArrowheads="1"/>
          </p:cNvSpPr>
          <p:nvPr userDrawn="1"/>
        </p:nvSpPr>
        <p:spPr bwMode="auto">
          <a:xfrm>
            <a:off x="539756" y="6477000"/>
            <a:ext cx="777875" cy="152400"/>
          </a:xfrm>
          <a:prstGeom prst="rect">
            <a:avLst/>
          </a:prstGeom>
          <a:noFill/>
          <a:ln w="9525">
            <a:noFill/>
            <a:miter lim="800000"/>
            <a:headEnd/>
            <a:tailEnd/>
          </a:ln>
          <a:effectLst/>
        </p:spPr>
        <p:txBody>
          <a:bodyPr wrap="none" lIns="0" tIns="0" rIns="0" bIns="0">
            <a:spAutoFit/>
          </a:bodyPr>
          <a:lstStyle/>
          <a:p>
            <a:pPr>
              <a:defRPr/>
            </a:pPr>
            <a:fld id="{BF9FCEC8-7254-44AE-91EB-4E8020F5F186}" type="datetime4">
              <a:rPr lang="de-DE" sz="1000">
                <a:solidFill>
                  <a:srgbClr val="005B82"/>
                </a:solidFill>
              </a:rPr>
              <a:pPr>
                <a:defRPr/>
              </a:pPr>
              <a:t>7. April 2026</a:t>
            </a:fld>
            <a:endParaRPr lang="de-DE" sz="1000">
              <a:solidFill>
                <a:srgbClr val="005B82"/>
              </a:solidFill>
            </a:endParaRPr>
          </a:p>
        </p:txBody>
      </p:sp>
      <p:sp>
        <p:nvSpPr>
          <p:cNvPr id="1096" name="Text Box 72"/>
          <p:cNvSpPr txBox="1">
            <a:spLocks noChangeArrowheads="1"/>
          </p:cNvSpPr>
          <p:nvPr userDrawn="1"/>
        </p:nvSpPr>
        <p:spPr bwMode="auto">
          <a:xfrm>
            <a:off x="8328025" y="6477000"/>
            <a:ext cx="565150" cy="152400"/>
          </a:xfrm>
          <a:prstGeom prst="rect">
            <a:avLst/>
          </a:prstGeom>
          <a:noFill/>
          <a:ln w="9525">
            <a:noFill/>
            <a:miter lim="800000"/>
            <a:headEnd/>
            <a:tailEnd/>
          </a:ln>
          <a:effectLst/>
        </p:spPr>
        <p:txBody>
          <a:bodyPr wrap="none" lIns="0" tIns="0" rIns="0" bIns="0">
            <a:spAutoFit/>
          </a:bodyPr>
          <a:lstStyle/>
          <a:p>
            <a:pPr>
              <a:defRPr/>
            </a:pPr>
            <a:r>
              <a:rPr lang="de-DE" sz="1000">
                <a:solidFill>
                  <a:srgbClr val="005B82"/>
                </a:solidFill>
              </a:rPr>
              <a:t>Folie </a:t>
            </a:r>
            <a:fld id="{2DB0B535-DD48-4DDE-A99C-CC2B26515EDA}" type="slidenum">
              <a:rPr lang="de-DE" sz="1000">
                <a:solidFill>
                  <a:srgbClr val="005B82"/>
                </a:solidFill>
              </a:rPr>
              <a:pPr>
                <a:defRPr/>
              </a:pPr>
              <a:t>‹Nr.›</a:t>
            </a:fld>
            <a:endParaRPr lang="de-DE" sz="1000">
              <a:solidFill>
                <a:srgbClr val="005B82"/>
              </a:solidFill>
            </a:endParaRPr>
          </a:p>
        </p:txBody>
      </p:sp>
      <p:pic>
        <p:nvPicPr>
          <p:cNvPr id="1035" name="Picture 73" descr="logo_400cm"/>
          <p:cNvPicPr>
            <a:picLocks noChangeAspect="1" noChangeArrowheads="1"/>
          </p:cNvPicPr>
          <p:nvPr userDrawn="1"/>
        </p:nvPicPr>
        <p:blipFill>
          <a:blip r:embed="rId13" cstate="print"/>
          <a:srcRect/>
          <a:stretch>
            <a:fillRect/>
          </a:stretch>
        </p:blipFill>
        <p:spPr bwMode="auto">
          <a:xfrm>
            <a:off x="7467606" y="125419"/>
            <a:ext cx="1438275" cy="4667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4"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rtl="0" eaLnBrk="0" fontAlgn="base" hangingPunct="0">
        <a:spcBef>
          <a:spcPct val="0"/>
        </a:spcBef>
        <a:spcAft>
          <a:spcPct val="0"/>
        </a:spcAft>
        <a:defRPr sz="2600" b="1">
          <a:solidFill>
            <a:srgbClr val="005B82"/>
          </a:solidFill>
          <a:latin typeface="+mj-lt"/>
          <a:ea typeface="+mj-ea"/>
          <a:cs typeface="+mj-cs"/>
        </a:defRPr>
      </a:lvl1pPr>
      <a:lvl2pPr algn="l" rtl="0" eaLnBrk="0" fontAlgn="base" hangingPunct="0">
        <a:spcBef>
          <a:spcPct val="0"/>
        </a:spcBef>
        <a:spcAft>
          <a:spcPct val="0"/>
        </a:spcAft>
        <a:defRPr sz="2600" b="1">
          <a:solidFill>
            <a:srgbClr val="005B82"/>
          </a:solidFill>
          <a:latin typeface="Arial" charset="0"/>
        </a:defRPr>
      </a:lvl2pPr>
      <a:lvl3pPr algn="l" rtl="0" eaLnBrk="0" fontAlgn="base" hangingPunct="0">
        <a:spcBef>
          <a:spcPct val="0"/>
        </a:spcBef>
        <a:spcAft>
          <a:spcPct val="0"/>
        </a:spcAft>
        <a:defRPr sz="2600" b="1">
          <a:solidFill>
            <a:srgbClr val="005B82"/>
          </a:solidFill>
          <a:latin typeface="Arial" charset="0"/>
        </a:defRPr>
      </a:lvl3pPr>
      <a:lvl4pPr algn="l" rtl="0" eaLnBrk="0" fontAlgn="base" hangingPunct="0">
        <a:spcBef>
          <a:spcPct val="0"/>
        </a:spcBef>
        <a:spcAft>
          <a:spcPct val="0"/>
        </a:spcAft>
        <a:defRPr sz="2600" b="1">
          <a:solidFill>
            <a:srgbClr val="005B82"/>
          </a:solidFill>
          <a:latin typeface="Arial" charset="0"/>
        </a:defRPr>
      </a:lvl4pPr>
      <a:lvl5pPr algn="l" rtl="0" eaLnBrk="0" fontAlgn="base" hangingPunct="0">
        <a:spcBef>
          <a:spcPct val="0"/>
        </a:spcBef>
        <a:spcAft>
          <a:spcPct val="0"/>
        </a:spcAft>
        <a:defRPr sz="2600" b="1">
          <a:solidFill>
            <a:srgbClr val="005B82"/>
          </a:solidFill>
          <a:latin typeface="Arial" charset="0"/>
        </a:defRPr>
      </a:lvl5pPr>
      <a:lvl6pPr marL="457059" algn="l" rtl="0" fontAlgn="base">
        <a:spcBef>
          <a:spcPct val="0"/>
        </a:spcBef>
        <a:spcAft>
          <a:spcPct val="0"/>
        </a:spcAft>
        <a:defRPr sz="2600" b="1">
          <a:solidFill>
            <a:srgbClr val="005B82"/>
          </a:solidFill>
          <a:latin typeface="Arial" charset="0"/>
        </a:defRPr>
      </a:lvl6pPr>
      <a:lvl7pPr marL="914118" algn="l" rtl="0" fontAlgn="base">
        <a:spcBef>
          <a:spcPct val="0"/>
        </a:spcBef>
        <a:spcAft>
          <a:spcPct val="0"/>
        </a:spcAft>
        <a:defRPr sz="2600" b="1">
          <a:solidFill>
            <a:srgbClr val="005B82"/>
          </a:solidFill>
          <a:latin typeface="Arial" charset="0"/>
        </a:defRPr>
      </a:lvl7pPr>
      <a:lvl8pPr marL="1371180" algn="l" rtl="0" fontAlgn="base">
        <a:spcBef>
          <a:spcPct val="0"/>
        </a:spcBef>
        <a:spcAft>
          <a:spcPct val="0"/>
        </a:spcAft>
        <a:defRPr sz="2600" b="1">
          <a:solidFill>
            <a:srgbClr val="005B82"/>
          </a:solidFill>
          <a:latin typeface="Arial" charset="0"/>
        </a:defRPr>
      </a:lvl8pPr>
      <a:lvl9pPr marL="1828239" algn="l" rtl="0" fontAlgn="base">
        <a:spcBef>
          <a:spcPct val="0"/>
        </a:spcBef>
        <a:spcAft>
          <a:spcPct val="0"/>
        </a:spcAft>
        <a:defRPr sz="2600" b="1">
          <a:solidFill>
            <a:srgbClr val="005B82"/>
          </a:solidFill>
          <a:latin typeface="Arial" charset="0"/>
        </a:defRPr>
      </a:lvl9pPr>
    </p:titleStyle>
    <p:bodyStyle>
      <a:lvl1pPr marL="342796" indent="-342796" algn="l" rtl="0" eaLnBrk="0" fontAlgn="base" hangingPunct="0">
        <a:spcBef>
          <a:spcPct val="20000"/>
        </a:spcBef>
        <a:spcAft>
          <a:spcPct val="0"/>
        </a:spcAft>
        <a:buClr>
          <a:srgbClr val="009EE0"/>
        </a:buClr>
        <a:defRPr sz="2200">
          <a:solidFill>
            <a:schemeClr val="tx1"/>
          </a:solidFill>
          <a:latin typeface="+mn-lt"/>
          <a:ea typeface="+mn-ea"/>
          <a:cs typeface="+mn-cs"/>
        </a:defRPr>
      </a:lvl1pPr>
      <a:lvl2pPr marL="742722" indent="-285662" algn="l" rtl="0" eaLnBrk="0" fontAlgn="base" hangingPunct="0">
        <a:spcBef>
          <a:spcPct val="20000"/>
        </a:spcBef>
        <a:spcAft>
          <a:spcPct val="0"/>
        </a:spcAft>
        <a:buClr>
          <a:srgbClr val="005B82"/>
        </a:buClr>
        <a:buFont typeface="Wingdings" charset="2"/>
        <a:buChar char="§"/>
        <a:defRPr sz="2200">
          <a:solidFill>
            <a:schemeClr val="tx1"/>
          </a:solidFill>
          <a:latin typeface="+mn-lt"/>
        </a:defRPr>
      </a:lvl2pPr>
      <a:lvl3pPr marL="1142647" indent="-228529" algn="l" rtl="0" eaLnBrk="0" fontAlgn="base" hangingPunct="0">
        <a:spcBef>
          <a:spcPct val="20000"/>
        </a:spcBef>
        <a:spcAft>
          <a:spcPct val="0"/>
        </a:spcAft>
        <a:buClr>
          <a:srgbClr val="005B82"/>
        </a:buClr>
        <a:buFont typeface="Wingdings" charset="2"/>
        <a:buChar char="§"/>
        <a:defRPr sz="2200" i="1">
          <a:solidFill>
            <a:schemeClr val="tx1"/>
          </a:solidFill>
          <a:latin typeface="+mn-lt"/>
        </a:defRPr>
      </a:lvl3pPr>
      <a:lvl4pPr marL="1599708" indent="-228529" algn="l" rtl="0" eaLnBrk="0" fontAlgn="base" hangingPunct="0">
        <a:spcBef>
          <a:spcPct val="20000"/>
        </a:spcBef>
        <a:spcAft>
          <a:spcPct val="0"/>
        </a:spcAft>
        <a:buClr>
          <a:srgbClr val="009EE0"/>
        </a:buClr>
        <a:defRPr sz="2000">
          <a:solidFill>
            <a:schemeClr val="tx1"/>
          </a:solidFill>
          <a:latin typeface="+mn-lt"/>
        </a:defRPr>
      </a:lvl4pPr>
      <a:lvl5pPr marL="2056770" indent="-228529" algn="l" rtl="0" eaLnBrk="0" fontAlgn="base" hangingPunct="0">
        <a:spcBef>
          <a:spcPct val="20000"/>
        </a:spcBef>
        <a:spcAft>
          <a:spcPct val="0"/>
        </a:spcAft>
        <a:buClr>
          <a:srgbClr val="009EE0"/>
        </a:buClr>
        <a:defRPr sz="2000">
          <a:solidFill>
            <a:schemeClr val="tx1"/>
          </a:solidFill>
          <a:latin typeface="+mn-lt"/>
        </a:defRPr>
      </a:lvl5pPr>
      <a:lvl6pPr marL="2513830" indent="-228529" algn="l" rtl="0" fontAlgn="base">
        <a:spcBef>
          <a:spcPct val="20000"/>
        </a:spcBef>
        <a:spcAft>
          <a:spcPct val="0"/>
        </a:spcAft>
        <a:buClr>
          <a:srgbClr val="009EE0"/>
        </a:buClr>
        <a:defRPr sz="2000">
          <a:solidFill>
            <a:schemeClr val="tx1"/>
          </a:solidFill>
          <a:latin typeface="+mn-lt"/>
        </a:defRPr>
      </a:lvl6pPr>
      <a:lvl7pPr marL="2970888" indent="-228529" algn="l" rtl="0" fontAlgn="base">
        <a:spcBef>
          <a:spcPct val="20000"/>
        </a:spcBef>
        <a:spcAft>
          <a:spcPct val="0"/>
        </a:spcAft>
        <a:buClr>
          <a:srgbClr val="009EE0"/>
        </a:buClr>
        <a:defRPr sz="2000">
          <a:solidFill>
            <a:schemeClr val="tx1"/>
          </a:solidFill>
          <a:latin typeface="+mn-lt"/>
        </a:defRPr>
      </a:lvl7pPr>
      <a:lvl8pPr marL="3427949" indent="-228529" algn="l" rtl="0" fontAlgn="base">
        <a:spcBef>
          <a:spcPct val="20000"/>
        </a:spcBef>
        <a:spcAft>
          <a:spcPct val="0"/>
        </a:spcAft>
        <a:buClr>
          <a:srgbClr val="009EE0"/>
        </a:buClr>
        <a:defRPr sz="2000">
          <a:solidFill>
            <a:schemeClr val="tx1"/>
          </a:solidFill>
          <a:latin typeface="+mn-lt"/>
        </a:defRPr>
      </a:lvl8pPr>
      <a:lvl9pPr marL="3885006" indent="-228529" algn="l" rtl="0" fontAlgn="base">
        <a:spcBef>
          <a:spcPct val="20000"/>
        </a:spcBef>
        <a:spcAft>
          <a:spcPct val="0"/>
        </a:spcAft>
        <a:buClr>
          <a:srgbClr val="009EE0"/>
        </a:buClr>
        <a:defRPr sz="2000">
          <a:solidFill>
            <a:schemeClr val="tx1"/>
          </a:solidFill>
          <a:latin typeface="+mn-lt"/>
        </a:defRPr>
      </a:lvl9pPr>
    </p:bodyStyle>
    <p:otherStyle>
      <a:defPPr>
        <a:defRPr lang="de-DE"/>
      </a:defPPr>
      <a:lvl1pPr marL="0" algn="l" defTabSz="914118" rtl="0" eaLnBrk="1" latinLnBrk="0" hangingPunct="1">
        <a:defRPr sz="1800" kern="1200">
          <a:solidFill>
            <a:schemeClr val="tx1"/>
          </a:solidFill>
          <a:latin typeface="+mn-lt"/>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80" algn="l" defTabSz="914118" rtl="0" eaLnBrk="1" latinLnBrk="0" hangingPunct="1">
        <a:defRPr sz="1800" kern="1200">
          <a:solidFill>
            <a:schemeClr val="tx1"/>
          </a:solidFill>
          <a:latin typeface="+mn-lt"/>
          <a:ea typeface="+mn-ea"/>
          <a:cs typeface="+mn-cs"/>
        </a:defRPr>
      </a:lvl4pPr>
      <a:lvl5pPr marL="1828239" algn="l" defTabSz="914118" rtl="0" eaLnBrk="1" latinLnBrk="0" hangingPunct="1">
        <a:defRPr sz="1800" kern="1200">
          <a:solidFill>
            <a:schemeClr val="tx1"/>
          </a:solidFill>
          <a:latin typeface="+mn-lt"/>
          <a:ea typeface="+mn-ea"/>
          <a:cs typeface="+mn-cs"/>
        </a:defRPr>
      </a:lvl5pPr>
      <a:lvl6pPr marL="2285298" algn="l" defTabSz="914118" rtl="0" eaLnBrk="1" latinLnBrk="0" hangingPunct="1">
        <a:defRPr sz="1800" kern="1200">
          <a:solidFill>
            <a:schemeClr val="tx1"/>
          </a:solidFill>
          <a:latin typeface="+mn-lt"/>
          <a:ea typeface="+mn-ea"/>
          <a:cs typeface="+mn-cs"/>
        </a:defRPr>
      </a:lvl6pPr>
      <a:lvl7pPr marL="2742360" algn="l" defTabSz="914118" rtl="0" eaLnBrk="1" latinLnBrk="0" hangingPunct="1">
        <a:defRPr sz="1800" kern="1200">
          <a:solidFill>
            <a:schemeClr val="tx1"/>
          </a:solidFill>
          <a:latin typeface="+mn-lt"/>
          <a:ea typeface="+mn-ea"/>
          <a:cs typeface="+mn-cs"/>
        </a:defRPr>
      </a:lvl7pPr>
      <a:lvl8pPr marL="3199416" algn="l" defTabSz="914118" rtl="0" eaLnBrk="1" latinLnBrk="0" hangingPunct="1">
        <a:defRPr sz="1800" kern="1200">
          <a:solidFill>
            <a:schemeClr val="tx1"/>
          </a:solidFill>
          <a:latin typeface="+mn-lt"/>
          <a:ea typeface="+mn-ea"/>
          <a:cs typeface="+mn-cs"/>
        </a:defRPr>
      </a:lvl8pPr>
      <a:lvl9pPr marL="3656478" algn="l" defTabSz="91411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2"/>
          <p:cNvSpPr>
            <a:spLocks noGrp="1" noChangeArrowheads="1"/>
          </p:cNvSpPr>
          <p:nvPr>
            <p:ph type="title"/>
          </p:nvPr>
        </p:nvSpPr>
        <p:spPr bwMode="auto">
          <a:xfrm>
            <a:off x="719138"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e-DE"/>
              <a:t>Mastertitelformat bearbeiten</a:t>
            </a:r>
          </a:p>
        </p:txBody>
      </p:sp>
      <p:sp>
        <p:nvSpPr>
          <p:cNvPr id="1027" name="Rectangle 43"/>
          <p:cNvSpPr>
            <a:spLocks noGrp="1" noChangeArrowheads="1"/>
          </p:cNvSpPr>
          <p:nvPr>
            <p:ph type="body" idx="1"/>
          </p:nvPr>
        </p:nvSpPr>
        <p:spPr bwMode="auto">
          <a:xfrm>
            <a:off x="719138"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57"/>
          <p:cNvSpPr>
            <a:spLocks noChangeArrowheads="1"/>
          </p:cNvSpPr>
          <p:nvPr userDrawn="1"/>
        </p:nvSpPr>
        <p:spPr bwMode="auto">
          <a:xfrm>
            <a:off x="1588" y="0"/>
            <a:ext cx="125412" cy="2286000"/>
          </a:xfrm>
          <a:prstGeom prst="rect">
            <a:avLst/>
          </a:prstGeom>
          <a:solidFill>
            <a:srgbClr val="B9BB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1" tIns="45706" rIns="91411" bIns="45706" anchor="ctr"/>
          <a:lstStyle/>
          <a:p>
            <a:pPr algn="ctr" eaLnBrk="0" hangingPunct="0"/>
            <a:endParaRPr lang="de-DE" sz="2400">
              <a:solidFill>
                <a:srgbClr val="000000"/>
              </a:solidFill>
              <a:latin typeface="Arial" pitchFamily="34" charset="0"/>
              <a:ea typeface="ＭＳ Ｐゴシック" pitchFamily="34" charset="-128"/>
            </a:endParaRPr>
          </a:p>
        </p:txBody>
      </p:sp>
      <p:sp>
        <p:nvSpPr>
          <p:cNvPr id="1029" name="Rectangle 59"/>
          <p:cNvSpPr>
            <a:spLocks noChangeArrowheads="1"/>
          </p:cNvSpPr>
          <p:nvPr userDrawn="1"/>
        </p:nvSpPr>
        <p:spPr bwMode="auto">
          <a:xfrm>
            <a:off x="6" y="4572000"/>
            <a:ext cx="125413" cy="2286000"/>
          </a:xfrm>
          <a:prstGeom prst="rect">
            <a:avLst/>
          </a:prstGeom>
          <a:solidFill>
            <a:srgbClr val="51535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1" tIns="45706" rIns="91411" bIns="45706" anchor="ctr"/>
          <a:lstStyle/>
          <a:p>
            <a:pPr algn="ctr" eaLnBrk="0" hangingPunct="0"/>
            <a:endParaRPr lang="de-DE" sz="2400">
              <a:solidFill>
                <a:srgbClr val="000000"/>
              </a:solidFill>
              <a:latin typeface="Arial" pitchFamily="34" charset="0"/>
              <a:ea typeface="ＭＳ Ｐゴシック" pitchFamily="34" charset="-128"/>
            </a:endParaRPr>
          </a:p>
        </p:txBody>
      </p:sp>
      <p:sp>
        <p:nvSpPr>
          <p:cNvPr id="1030" name="Rectangle 61"/>
          <p:cNvSpPr>
            <a:spLocks noChangeArrowheads="1"/>
          </p:cNvSpPr>
          <p:nvPr userDrawn="1"/>
        </p:nvSpPr>
        <p:spPr bwMode="auto">
          <a:xfrm>
            <a:off x="115888" y="0"/>
            <a:ext cx="125412" cy="2286000"/>
          </a:xfrm>
          <a:prstGeom prst="rect">
            <a:avLst/>
          </a:prstGeom>
          <a:solidFill>
            <a:srgbClr val="005B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1" tIns="45706" rIns="91411" bIns="45706" anchor="ctr"/>
          <a:lstStyle/>
          <a:p>
            <a:pPr algn="ctr" eaLnBrk="0" hangingPunct="0"/>
            <a:endParaRPr lang="de-DE" sz="2400">
              <a:solidFill>
                <a:srgbClr val="000000"/>
              </a:solidFill>
              <a:latin typeface="Arial" pitchFamily="34" charset="0"/>
              <a:ea typeface="ＭＳ Ｐゴシック" pitchFamily="34" charset="-128"/>
            </a:endParaRPr>
          </a:p>
        </p:txBody>
      </p:sp>
      <p:sp>
        <p:nvSpPr>
          <p:cNvPr id="1031" name="Rectangle 62"/>
          <p:cNvSpPr>
            <a:spLocks noChangeArrowheads="1"/>
          </p:cNvSpPr>
          <p:nvPr userDrawn="1"/>
        </p:nvSpPr>
        <p:spPr bwMode="auto">
          <a:xfrm>
            <a:off x="114306" y="2286000"/>
            <a:ext cx="125413" cy="2286000"/>
          </a:xfrm>
          <a:prstGeom prst="rect">
            <a:avLst/>
          </a:prstGeom>
          <a:solidFill>
            <a:srgbClr val="B9BB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1" tIns="45706" rIns="91411" bIns="45706" anchor="ctr"/>
          <a:lstStyle/>
          <a:p>
            <a:pPr algn="ctr" eaLnBrk="0" hangingPunct="0"/>
            <a:endParaRPr lang="de-DE" sz="2400">
              <a:solidFill>
                <a:srgbClr val="FFFFFF"/>
              </a:solidFill>
              <a:latin typeface="Arial" pitchFamily="34" charset="0"/>
              <a:ea typeface="ＭＳ Ｐゴシック" pitchFamily="34" charset="-128"/>
            </a:endParaRPr>
          </a:p>
        </p:txBody>
      </p:sp>
      <p:sp>
        <p:nvSpPr>
          <p:cNvPr id="1032" name="Rectangle 63"/>
          <p:cNvSpPr>
            <a:spLocks noChangeArrowheads="1"/>
          </p:cNvSpPr>
          <p:nvPr userDrawn="1"/>
        </p:nvSpPr>
        <p:spPr bwMode="auto">
          <a:xfrm>
            <a:off x="114306" y="4572000"/>
            <a:ext cx="125413" cy="2286000"/>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1" tIns="45706" rIns="91411" bIns="45706" anchor="ctr"/>
          <a:lstStyle/>
          <a:p>
            <a:pPr algn="ctr" eaLnBrk="0" hangingPunct="0"/>
            <a:endParaRPr lang="de-DE" sz="2400">
              <a:solidFill>
                <a:srgbClr val="000000"/>
              </a:solidFill>
              <a:latin typeface="Arial" pitchFamily="34" charset="0"/>
              <a:ea typeface="ＭＳ Ｐゴシック" pitchFamily="34" charset="-128"/>
            </a:endParaRPr>
          </a:p>
        </p:txBody>
      </p:sp>
      <p:sp>
        <p:nvSpPr>
          <p:cNvPr id="1033" name="Text Box 71"/>
          <p:cNvSpPr txBox="1">
            <a:spLocks noChangeArrowheads="1"/>
          </p:cNvSpPr>
          <p:nvPr userDrawn="1"/>
        </p:nvSpPr>
        <p:spPr bwMode="auto">
          <a:xfrm>
            <a:off x="539750" y="6477000"/>
            <a:ext cx="7556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393F49D-FEAB-483A-B0BB-BC01FC1E3B04}" type="datetime4">
              <a:rPr lang="de-DE" sz="1000" smtClean="0">
                <a:solidFill>
                  <a:srgbClr val="005B82"/>
                </a:solidFill>
              </a:rPr>
              <a:pPr eaLnBrk="1" hangingPunct="1">
                <a:defRPr/>
              </a:pPr>
              <a:t>7. April 2026</a:t>
            </a:fld>
            <a:endParaRPr lang="de-DE" sz="1000">
              <a:solidFill>
                <a:srgbClr val="005B82"/>
              </a:solidFill>
            </a:endParaRPr>
          </a:p>
        </p:txBody>
      </p:sp>
      <p:sp>
        <p:nvSpPr>
          <p:cNvPr id="1034" name="Text Box 72"/>
          <p:cNvSpPr txBox="1">
            <a:spLocks noChangeArrowheads="1"/>
          </p:cNvSpPr>
          <p:nvPr userDrawn="1"/>
        </p:nvSpPr>
        <p:spPr bwMode="auto">
          <a:xfrm>
            <a:off x="8328025" y="6477000"/>
            <a:ext cx="565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de-DE" sz="1000">
                <a:solidFill>
                  <a:srgbClr val="005B82"/>
                </a:solidFill>
              </a:rPr>
              <a:t>Folie </a:t>
            </a:r>
            <a:fld id="{5407F80D-B1C9-4F11-8620-6A62A5A5B30C}" type="slidenum">
              <a:rPr lang="de-DE" sz="1000" smtClean="0">
                <a:solidFill>
                  <a:srgbClr val="005B82"/>
                </a:solidFill>
              </a:rPr>
              <a:pPr eaLnBrk="1" hangingPunct="1">
                <a:defRPr/>
              </a:pPr>
              <a:t>‹Nr.›</a:t>
            </a:fld>
            <a:endParaRPr lang="de-DE" sz="1000">
              <a:solidFill>
                <a:srgbClr val="005B82"/>
              </a:solidFill>
            </a:endParaRPr>
          </a:p>
        </p:txBody>
      </p:sp>
      <p:pic>
        <p:nvPicPr>
          <p:cNvPr id="1035" name="Picture 73" descr="logo_400cm"/>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467606" y="125419"/>
            <a:ext cx="14382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90920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rtl="0" eaLnBrk="0" fontAlgn="base" hangingPunct="0">
        <a:spcBef>
          <a:spcPct val="0"/>
        </a:spcBef>
        <a:spcAft>
          <a:spcPct val="0"/>
        </a:spcAft>
        <a:defRPr sz="2600" b="1">
          <a:solidFill>
            <a:srgbClr val="005B82"/>
          </a:solidFill>
          <a:latin typeface="+mj-lt"/>
          <a:ea typeface="+mj-ea"/>
          <a:cs typeface="+mj-cs"/>
        </a:defRPr>
      </a:lvl1pPr>
      <a:lvl2pPr algn="l" rtl="0" eaLnBrk="0" fontAlgn="base" hangingPunct="0">
        <a:spcBef>
          <a:spcPct val="0"/>
        </a:spcBef>
        <a:spcAft>
          <a:spcPct val="0"/>
        </a:spcAft>
        <a:defRPr sz="2600" b="1">
          <a:solidFill>
            <a:srgbClr val="005B82"/>
          </a:solidFill>
          <a:latin typeface="Arial" charset="0"/>
        </a:defRPr>
      </a:lvl2pPr>
      <a:lvl3pPr algn="l" rtl="0" eaLnBrk="0" fontAlgn="base" hangingPunct="0">
        <a:spcBef>
          <a:spcPct val="0"/>
        </a:spcBef>
        <a:spcAft>
          <a:spcPct val="0"/>
        </a:spcAft>
        <a:defRPr sz="2600" b="1">
          <a:solidFill>
            <a:srgbClr val="005B82"/>
          </a:solidFill>
          <a:latin typeface="Arial" charset="0"/>
        </a:defRPr>
      </a:lvl3pPr>
      <a:lvl4pPr algn="l" rtl="0" eaLnBrk="0" fontAlgn="base" hangingPunct="0">
        <a:spcBef>
          <a:spcPct val="0"/>
        </a:spcBef>
        <a:spcAft>
          <a:spcPct val="0"/>
        </a:spcAft>
        <a:defRPr sz="2600" b="1">
          <a:solidFill>
            <a:srgbClr val="005B82"/>
          </a:solidFill>
          <a:latin typeface="Arial" charset="0"/>
        </a:defRPr>
      </a:lvl4pPr>
      <a:lvl5pPr algn="l" rtl="0" eaLnBrk="0" fontAlgn="base" hangingPunct="0">
        <a:spcBef>
          <a:spcPct val="0"/>
        </a:spcBef>
        <a:spcAft>
          <a:spcPct val="0"/>
        </a:spcAft>
        <a:defRPr sz="2600" b="1">
          <a:solidFill>
            <a:srgbClr val="005B82"/>
          </a:solidFill>
          <a:latin typeface="Arial" charset="0"/>
        </a:defRPr>
      </a:lvl5pPr>
      <a:lvl6pPr marL="457059" algn="l" rtl="0" fontAlgn="base">
        <a:spcBef>
          <a:spcPct val="0"/>
        </a:spcBef>
        <a:spcAft>
          <a:spcPct val="0"/>
        </a:spcAft>
        <a:defRPr sz="2600" b="1">
          <a:solidFill>
            <a:srgbClr val="005B82"/>
          </a:solidFill>
          <a:latin typeface="Arial" charset="0"/>
        </a:defRPr>
      </a:lvl6pPr>
      <a:lvl7pPr marL="914118" algn="l" rtl="0" fontAlgn="base">
        <a:spcBef>
          <a:spcPct val="0"/>
        </a:spcBef>
        <a:spcAft>
          <a:spcPct val="0"/>
        </a:spcAft>
        <a:defRPr sz="2600" b="1">
          <a:solidFill>
            <a:srgbClr val="005B82"/>
          </a:solidFill>
          <a:latin typeface="Arial" charset="0"/>
        </a:defRPr>
      </a:lvl7pPr>
      <a:lvl8pPr marL="1371180" algn="l" rtl="0" fontAlgn="base">
        <a:spcBef>
          <a:spcPct val="0"/>
        </a:spcBef>
        <a:spcAft>
          <a:spcPct val="0"/>
        </a:spcAft>
        <a:defRPr sz="2600" b="1">
          <a:solidFill>
            <a:srgbClr val="005B82"/>
          </a:solidFill>
          <a:latin typeface="Arial" charset="0"/>
        </a:defRPr>
      </a:lvl8pPr>
      <a:lvl9pPr marL="1828239" algn="l" rtl="0" fontAlgn="base">
        <a:spcBef>
          <a:spcPct val="0"/>
        </a:spcBef>
        <a:spcAft>
          <a:spcPct val="0"/>
        </a:spcAft>
        <a:defRPr sz="2600" b="1">
          <a:solidFill>
            <a:srgbClr val="005B82"/>
          </a:solidFill>
          <a:latin typeface="Arial" charset="0"/>
        </a:defRPr>
      </a:lvl9pPr>
    </p:titleStyle>
    <p:bodyStyle>
      <a:lvl1pPr marL="342796" indent="-342796" algn="l" rtl="0" eaLnBrk="0" fontAlgn="base" hangingPunct="0">
        <a:spcBef>
          <a:spcPct val="20000"/>
        </a:spcBef>
        <a:spcAft>
          <a:spcPct val="0"/>
        </a:spcAft>
        <a:buClr>
          <a:srgbClr val="009EE0"/>
        </a:buClr>
        <a:buChar char="•"/>
        <a:defRPr sz="2200">
          <a:solidFill>
            <a:schemeClr val="tx1"/>
          </a:solidFill>
          <a:latin typeface="+mn-lt"/>
          <a:ea typeface="+mn-ea"/>
          <a:cs typeface="+mn-cs"/>
        </a:defRPr>
      </a:lvl1pPr>
      <a:lvl2pPr marL="742722" indent="-285662" algn="l" rtl="0" eaLnBrk="0" fontAlgn="base" hangingPunct="0">
        <a:spcBef>
          <a:spcPct val="20000"/>
        </a:spcBef>
        <a:spcAft>
          <a:spcPct val="0"/>
        </a:spcAft>
        <a:buClr>
          <a:srgbClr val="005B82"/>
        </a:buClr>
        <a:buFont typeface="Wingdings" pitchFamily="2" charset="2"/>
        <a:buChar char="§"/>
        <a:defRPr sz="2200">
          <a:solidFill>
            <a:schemeClr val="tx1"/>
          </a:solidFill>
          <a:latin typeface="+mn-lt"/>
        </a:defRPr>
      </a:lvl2pPr>
      <a:lvl3pPr marL="1142647" indent="-228529" algn="l" rtl="0" eaLnBrk="0" fontAlgn="base" hangingPunct="0">
        <a:spcBef>
          <a:spcPct val="20000"/>
        </a:spcBef>
        <a:spcAft>
          <a:spcPct val="0"/>
        </a:spcAft>
        <a:buClr>
          <a:srgbClr val="005B82"/>
        </a:buClr>
        <a:buFont typeface="Wingdings" pitchFamily="2" charset="2"/>
        <a:buChar char="§"/>
        <a:defRPr sz="2200" i="1">
          <a:solidFill>
            <a:schemeClr val="tx1"/>
          </a:solidFill>
          <a:latin typeface="+mn-lt"/>
        </a:defRPr>
      </a:lvl3pPr>
      <a:lvl4pPr marL="1599708" indent="-228529" algn="l" rtl="0" eaLnBrk="0" fontAlgn="base" hangingPunct="0">
        <a:spcBef>
          <a:spcPct val="20000"/>
        </a:spcBef>
        <a:spcAft>
          <a:spcPct val="0"/>
        </a:spcAft>
        <a:buClr>
          <a:srgbClr val="009EE0"/>
        </a:buClr>
        <a:buChar char="–"/>
        <a:defRPr sz="2000">
          <a:solidFill>
            <a:schemeClr val="tx1"/>
          </a:solidFill>
          <a:latin typeface="+mn-lt"/>
        </a:defRPr>
      </a:lvl4pPr>
      <a:lvl5pPr marL="2056770" indent="-228529" algn="l" rtl="0" eaLnBrk="0" fontAlgn="base" hangingPunct="0">
        <a:spcBef>
          <a:spcPct val="20000"/>
        </a:spcBef>
        <a:spcAft>
          <a:spcPct val="0"/>
        </a:spcAft>
        <a:buClr>
          <a:srgbClr val="009EE0"/>
        </a:buClr>
        <a:buChar char="»"/>
        <a:defRPr sz="2000">
          <a:solidFill>
            <a:schemeClr val="tx1"/>
          </a:solidFill>
          <a:latin typeface="+mn-lt"/>
        </a:defRPr>
      </a:lvl5pPr>
      <a:lvl6pPr marL="2513830" indent="-228529" algn="l" rtl="0" fontAlgn="base">
        <a:spcBef>
          <a:spcPct val="20000"/>
        </a:spcBef>
        <a:spcAft>
          <a:spcPct val="0"/>
        </a:spcAft>
        <a:buClr>
          <a:srgbClr val="009EE0"/>
        </a:buClr>
        <a:defRPr sz="2000">
          <a:solidFill>
            <a:schemeClr val="tx1"/>
          </a:solidFill>
          <a:latin typeface="+mn-lt"/>
        </a:defRPr>
      </a:lvl6pPr>
      <a:lvl7pPr marL="2970888" indent="-228529" algn="l" rtl="0" fontAlgn="base">
        <a:spcBef>
          <a:spcPct val="20000"/>
        </a:spcBef>
        <a:spcAft>
          <a:spcPct val="0"/>
        </a:spcAft>
        <a:buClr>
          <a:srgbClr val="009EE0"/>
        </a:buClr>
        <a:defRPr sz="2000">
          <a:solidFill>
            <a:schemeClr val="tx1"/>
          </a:solidFill>
          <a:latin typeface="+mn-lt"/>
        </a:defRPr>
      </a:lvl7pPr>
      <a:lvl8pPr marL="3427949" indent="-228529" algn="l" rtl="0" fontAlgn="base">
        <a:spcBef>
          <a:spcPct val="20000"/>
        </a:spcBef>
        <a:spcAft>
          <a:spcPct val="0"/>
        </a:spcAft>
        <a:buClr>
          <a:srgbClr val="009EE0"/>
        </a:buClr>
        <a:defRPr sz="2000">
          <a:solidFill>
            <a:schemeClr val="tx1"/>
          </a:solidFill>
          <a:latin typeface="+mn-lt"/>
        </a:defRPr>
      </a:lvl8pPr>
      <a:lvl9pPr marL="3885006" indent="-228529" algn="l" rtl="0" fontAlgn="base">
        <a:spcBef>
          <a:spcPct val="20000"/>
        </a:spcBef>
        <a:spcAft>
          <a:spcPct val="0"/>
        </a:spcAft>
        <a:buClr>
          <a:srgbClr val="009EE0"/>
        </a:buClr>
        <a:defRPr sz="2000">
          <a:solidFill>
            <a:schemeClr val="tx1"/>
          </a:solidFill>
          <a:latin typeface="+mn-lt"/>
        </a:defRPr>
      </a:lvl9pPr>
    </p:bodyStyle>
    <p:otherStyle>
      <a:defPPr>
        <a:defRPr lang="de-DE"/>
      </a:defPPr>
      <a:lvl1pPr marL="0" algn="l" defTabSz="914118" rtl="0" eaLnBrk="1" latinLnBrk="0" hangingPunct="1">
        <a:defRPr sz="1800" kern="1200">
          <a:solidFill>
            <a:schemeClr val="tx1"/>
          </a:solidFill>
          <a:latin typeface="+mn-lt"/>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80" algn="l" defTabSz="914118" rtl="0" eaLnBrk="1" latinLnBrk="0" hangingPunct="1">
        <a:defRPr sz="1800" kern="1200">
          <a:solidFill>
            <a:schemeClr val="tx1"/>
          </a:solidFill>
          <a:latin typeface="+mn-lt"/>
          <a:ea typeface="+mn-ea"/>
          <a:cs typeface="+mn-cs"/>
        </a:defRPr>
      </a:lvl4pPr>
      <a:lvl5pPr marL="1828239" algn="l" defTabSz="914118" rtl="0" eaLnBrk="1" latinLnBrk="0" hangingPunct="1">
        <a:defRPr sz="1800" kern="1200">
          <a:solidFill>
            <a:schemeClr val="tx1"/>
          </a:solidFill>
          <a:latin typeface="+mn-lt"/>
          <a:ea typeface="+mn-ea"/>
          <a:cs typeface="+mn-cs"/>
        </a:defRPr>
      </a:lvl5pPr>
      <a:lvl6pPr marL="2285298" algn="l" defTabSz="914118" rtl="0" eaLnBrk="1" latinLnBrk="0" hangingPunct="1">
        <a:defRPr sz="1800" kern="1200">
          <a:solidFill>
            <a:schemeClr val="tx1"/>
          </a:solidFill>
          <a:latin typeface="+mn-lt"/>
          <a:ea typeface="+mn-ea"/>
          <a:cs typeface="+mn-cs"/>
        </a:defRPr>
      </a:lvl6pPr>
      <a:lvl7pPr marL="2742360" algn="l" defTabSz="914118" rtl="0" eaLnBrk="1" latinLnBrk="0" hangingPunct="1">
        <a:defRPr sz="1800" kern="1200">
          <a:solidFill>
            <a:schemeClr val="tx1"/>
          </a:solidFill>
          <a:latin typeface="+mn-lt"/>
          <a:ea typeface="+mn-ea"/>
          <a:cs typeface="+mn-cs"/>
        </a:defRPr>
      </a:lvl7pPr>
      <a:lvl8pPr marL="3199416" algn="l" defTabSz="914118" rtl="0" eaLnBrk="1" latinLnBrk="0" hangingPunct="1">
        <a:defRPr sz="1800" kern="1200">
          <a:solidFill>
            <a:schemeClr val="tx1"/>
          </a:solidFill>
          <a:latin typeface="+mn-lt"/>
          <a:ea typeface="+mn-ea"/>
          <a:cs typeface="+mn-cs"/>
        </a:defRPr>
      </a:lvl8pPr>
      <a:lvl9pPr marL="3656478" algn="l" defTabSz="9141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21.png"/><Relationship Id="rId17" Type="http://schemas.openxmlformats.org/officeDocument/2006/relationships/image" Target="../media/image39.png"/><Relationship Id="rId2" Type="http://schemas.openxmlformats.org/officeDocument/2006/relationships/image" Target="../media/image22.jpeg"/><Relationship Id="rId16" Type="http://schemas.openxmlformats.org/officeDocument/2006/relationships/image" Target="../media/image38.jpe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23.png"/><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6.jpeg"/><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7.png"/><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hyperlink" Target="mailto:n.koerner@fz-juelich.de" TargetMode="External"/><Relationship Id="rId2" Type="http://schemas.openxmlformats.org/officeDocument/2006/relationships/hyperlink" Target="mailto:r.benzcek@fz-juelich.de" TargetMode="External"/><Relationship Id="rId1" Type="http://schemas.openxmlformats.org/officeDocument/2006/relationships/slideLayout" Target="../slideLayouts/slideLayout18.xml"/><Relationship Id="rId6" Type="http://schemas.openxmlformats.org/officeDocument/2006/relationships/image" Target="../media/image77.wmf"/><Relationship Id="rId5" Type="http://schemas.openxmlformats.org/officeDocument/2006/relationships/oleObject" Target="../embeddings/oleObject2.bin"/><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3.jpeg"/><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8.xml"/><Relationship Id="rId5" Type="http://schemas.openxmlformats.org/officeDocument/2006/relationships/image" Target="../media/image98.jpeg"/><Relationship Id="rId4" Type="http://schemas.openxmlformats.org/officeDocument/2006/relationships/image" Target="../media/image97.jpeg"/></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gif"/><Relationship Id="rId1" Type="http://schemas.openxmlformats.org/officeDocument/2006/relationships/slideLayout" Target="../slideLayouts/slideLayout18.xml"/><Relationship Id="rId4" Type="http://schemas.openxmlformats.org/officeDocument/2006/relationships/image" Target="../media/image104.gif"/></Relationships>
</file>

<file path=ppt/slides/_rels/slide53.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gif"/><Relationship Id="rId1" Type="http://schemas.openxmlformats.org/officeDocument/2006/relationships/slideLayout" Target="../slideLayouts/slideLayout18.xml"/><Relationship Id="rId4" Type="http://schemas.openxmlformats.org/officeDocument/2006/relationships/image" Target="../media/image107.gif"/></Relationships>
</file>

<file path=ppt/slides/_rels/slide54.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108.gif"/><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8.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s>
</file>

<file path=ppt/slides/_rels/slide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2.wmf"/><Relationship Id="rId1" Type="http://schemas.openxmlformats.org/officeDocument/2006/relationships/slideLayout" Target="../slideLayouts/slideLayout7.xml"/><Relationship Id="rId4" Type="http://schemas.openxmlformats.org/officeDocument/2006/relationships/image" Target="../media/image124.wmf"/></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7.png"/><Relationship Id="rId2" Type="http://schemas.openxmlformats.org/officeDocument/2006/relationships/oleObject" Target="../embeddings/oleObject3.bin"/><Relationship Id="rId1" Type="http://schemas.openxmlformats.org/officeDocument/2006/relationships/slideLayout" Target="../slideLayouts/slideLayout7.xml"/><Relationship Id="rId6" Type="http://schemas.openxmlformats.org/officeDocument/2006/relationships/oleObject" Target="../embeddings/oleObject5.bin"/><Relationship Id="rId5" Type="http://schemas.openxmlformats.org/officeDocument/2006/relationships/image" Target="../media/image126.png"/><Relationship Id="rId4" Type="http://schemas.openxmlformats.org/officeDocument/2006/relationships/oleObject" Target="../embeddings/oleObject4.bin"/></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755576" y="2780928"/>
            <a:ext cx="7772400" cy="719138"/>
          </a:xfrm>
        </p:spPr>
        <p:txBody>
          <a:bodyPr/>
          <a:lstStyle/>
          <a:p>
            <a:pPr eaLnBrk="1" hangingPunct="1"/>
            <a:r>
              <a:rPr lang="en-GB" sz="3600" noProof="0" dirty="0"/>
              <a:t>Lecture HNF Clean Room</a:t>
            </a:r>
          </a:p>
        </p:txBody>
      </p:sp>
      <p:sp>
        <p:nvSpPr>
          <p:cNvPr id="3075" name="Rectangle 5"/>
          <p:cNvSpPr>
            <a:spLocks noGrp="1" noChangeArrowheads="1"/>
          </p:cNvSpPr>
          <p:nvPr>
            <p:ph type="subTitle" idx="1"/>
          </p:nvPr>
        </p:nvSpPr>
        <p:spPr>
          <a:xfrm>
            <a:off x="719138" y="3860800"/>
            <a:ext cx="7740650" cy="1135063"/>
          </a:xfrm>
        </p:spPr>
        <p:txBody>
          <a:bodyPr/>
          <a:lstStyle/>
          <a:p>
            <a:pPr marL="95220" defTabSz="642740"/>
            <a:r>
              <a:rPr lang="en-GB" sz="2000" noProof="0" dirty="0"/>
              <a:t>What should I know about the clean room? </a:t>
            </a:r>
          </a:p>
        </p:txBody>
      </p:sp>
      <p:sp>
        <p:nvSpPr>
          <p:cNvPr id="3076" name="Text Box 6"/>
          <p:cNvSpPr txBox="1">
            <a:spLocks noChangeArrowheads="1"/>
          </p:cNvSpPr>
          <p:nvPr/>
        </p:nvSpPr>
        <p:spPr bwMode="auto">
          <a:xfrm>
            <a:off x="2123728" y="4993233"/>
            <a:ext cx="2796282" cy="307975"/>
          </a:xfrm>
          <a:prstGeom prst="rect">
            <a:avLst/>
          </a:prstGeom>
          <a:noFill/>
          <a:ln w="9525">
            <a:noFill/>
            <a:miter lim="800000"/>
            <a:headEnd/>
            <a:tailEnd/>
          </a:ln>
        </p:spPr>
        <p:txBody>
          <a:bodyPr wrap="square" lIns="91411" tIns="45706" rIns="91411" bIns="45706">
            <a:spAutoFit/>
          </a:bodyPr>
          <a:lstStyle/>
          <a:p>
            <a:pPr>
              <a:spcBef>
                <a:spcPct val="50000"/>
              </a:spcBef>
            </a:pPr>
            <a:r>
              <a:rPr lang="en-GB" sz="1400" noProof="0" dirty="0">
                <a:solidFill>
                  <a:srgbClr val="F4F4F4"/>
                </a:solidFill>
              </a:rPr>
              <a:t> | Jürgen Moers</a:t>
            </a:r>
            <a:endParaRPr lang="en-GB" sz="1400" noProof="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idx="4294967295"/>
          </p:nvPr>
        </p:nvSpPr>
        <p:spPr>
          <a:xfrm>
            <a:off x="499617" y="260648"/>
            <a:ext cx="7772400" cy="1143000"/>
          </a:xfrm>
        </p:spPr>
        <p:txBody>
          <a:bodyPr/>
          <a:lstStyle/>
          <a:p>
            <a:r>
              <a:rPr lang="de-DE" dirty="0"/>
              <a:t>Reinraumklassen</a:t>
            </a:r>
          </a:p>
        </p:txBody>
      </p:sp>
      <p:sp>
        <p:nvSpPr>
          <p:cNvPr id="7171" name="Rectangle 14"/>
          <p:cNvSpPr>
            <a:spLocks noChangeArrowheads="1"/>
          </p:cNvSpPr>
          <p:nvPr/>
        </p:nvSpPr>
        <p:spPr bwMode="auto">
          <a:xfrm>
            <a:off x="1881188" y="3094040"/>
            <a:ext cx="184672" cy="369304"/>
          </a:xfrm>
          <a:prstGeom prst="rect">
            <a:avLst/>
          </a:prstGeom>
          <a:noFill/>
          <a:ln w="9525">
            <a:noFill/>
            <a:miter lim="800000"/>
            <a:headEnd/>
            <a:tailEnd/>
          </a:ln>
        </p:spPr>
        <p:txBody>
          <a:bodyPr wrap="none" lIns="91411" tIns="45706" rIns="91411" bIns="45706">
            <a:spAutoFit/>
          </a:bodyPr>
          <a:lstStyle/>
          <a:p>
            <a:endParaRPr lang="en-US">
              <a:solidFill>
                <a:srgbClr val="000000"/>
              </a:solidFill>
              <a:latin typeface="Arial" pitchFamily="34" charset="0"/>
            </a:endParaRPr>
          </a:p>
        </p:txBody>
      </p:sp>
      <p:sp>
        <p:nvSpPr>
          <p:cNvPr id="7172" name="Rectangle 16"/>
          <p:cNvSpPr>
            <a:spLocks noChangeArrowheads="1"/>
          </p:cNvSpPr>
          <p:nvPr/>
        </p:nvSpPr>
        <p:spPr bwMode="auto">
          <a:xfrm>
            <a:off x="1881188" y="3094040"/>
            <a:ext cx="184672" cy="369304"/>
          </a:xfrm>
          <a:prstGeom prst="rect">
            <a:avLst/>
          </a:prstGeom>
          <a:noFill/>
          <a:ln w="9525">
            <a:noFill/>
            <a:miter lim="800000"/>
            <a:headEnd/>
            <a:tailEnd/>
          </a:ln>
        </p:spPr>
        <p:txBody>
          <a:bodyPr wrap="none" lIns="91411" tIns="45706" rIns="91411" bIns="45706">
            <a:spAutoFit/>
          </a:bodyPr>
          <a:lstStyle/>
          <a:p>
            <a:endParaRPr lang="en-US">
              <a:solidFill>
                <a:srgbClr val="000000"/>
              </a:solidFill>
              <a:latin typeface="Arial" pitchFamily="34" charset="0"/>
            </a:endParaRPr>
          </a:p>
        </p:txBody>
      </p:sp>
      <p:grpSp>
        <p:nvGrpSpPr>
          <p:cNvPr id="6" name="Gruppieren 5"/>
          <p:cNvGrpSpPr/>
          <p:nvPr/>
        </p:nvGrpSpPr>
        <p:grpSpPr>
          <a:xfrm>
            <a:off x="291600" y="1101791"/>
            <a:ext cx="8384856" cy="3083293"/>
            <a:chOff x="683568" y="1484784"/>
            <a:chExt cx="8384856" cy="3083293"/>
          </a:xfrm>
        </p:grpSpPr>
        <p:pic>
          <p:nvPicPr>
            <p:cNvPr id="75778" name="Picture 2" descr="We-want-yo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484784"/>
              <a:ext cx="3672408" cy="308329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600196" y="1515690"/>
              <a:ext cx="5468228" cy="954079"/>
            </a:xfrm>
            <a:prstGeom prst="rect">
              <a:avLst/>
            </a:prstGeom>
            <a:solidFill>
              <a:srgbClr val="FF0000"/>
            </a:solidFill>
            <a:ln>
              <a:solidFill>
                <a:srgbClr val="FF0000"/>
              </a:solidFill>
            </a:ln>
          </p:spPr>
          <p:txBody>
            <a:bodyPr wrap="square" lIns="91411" tIns="45706" rIns="91411" bIns="45706" rtlCol="0">
              <a:spAutoFit/>
            </a:bodyPr>
            <a:lstStyle/>
            <a:p>
              <a:r>
                <a:rPr lang="en-US" sz="2800" b="1" dirty="0">
                  <a:solidFill>
                    <a:schemeClr val="bg1"/>
                  </a:solidFill>
                  <a:latin typeface="Arial" pitchFamily="34" charset="0"/>
                </a:rPr>
                <a:t>You are the greatest source</a:t>
              </a:r>
            </a:p>
            <a:p>
              <a:r>
                <a:rPr lang="en-US" sz="2800" b="1" dirty="0">
                  <a:solidFill>
                    <a:schemeClr val="bg1"/>
                  </a:solidFill>
                  <a:latin typeface="Arial" pitchFamily="34" charset="0"/>
                </a:rPr>
                <a:t>of particles in the clean room!</a:t>
              </a:r>
            </a:p>
          </p:txBody>
        </p:sp>
      </p:grpSp>
      <p:sp>
        <p:nvSpPr>
          <p:cNvPr id="5" name="Rechteck 4"/>
          <p:cNvSpPr/>
          <p:nvPr/>
        </p:nvSpPr>
        <p:spPr>
          <a:xfrm>
            <a:off x="369388" y="3284990"/>
            <a:ext cx="3960440"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endParaRPr lang="de-DE">
              <a:solidFill>
                <a:srgbClr val="FFFFFF"/>
              </a:solidFill>
            </a:endParaRPr>
          </a:p>
        </p:txBody>
      </p:sp>
      <p:pic>
        <p:nvPicPr>
          <p:cNvPr id="13" name="Picture 9" descr="RR-Klassen"/>
          <p:cNvPicPr>
            <a:picLocks noChangeAspect="1" noChangeArrowheads="1"/>
          </p:cNvPicPr>
          <p:nvPr/>
        </p:nvPicPr>
        <p:blipFill>
          <a:blip r:embed="rId3" cstate="print"/>
          <a:srcRect/>
          <a:stretch>
            <a:fillRect/>
          </a:stretch>
        </p:blipFill>
        <p:spPr bwMode="auto">
          <a:xfrm>
            <a:off x="3599310" y="3284990"/>
            <a:ext cx="4886325" cy="3152775"/>
          </a:xfrm>
          <a:prstGeom prst="rect">
            <a:avLst/>
          </a:prstGeom>
          <a:noFill/>
          <a:ln w="9525">
            <a:noFill/>
            <a:miter lim="800000"/>
            <a:headEnd/>
            <a:tailEnd/>
          </a:ln>
        </p:spPr>
      </p:pic>
      <p:sp>
        <p:nvSpPr>
          <p:cNvPr id="14" name="Rechteck 13"/>
          <p:cNvSpPr/>
          <p:nvPr/>
        </p:nvSpPr>
        <p:spPr>
          <a:xfrm>
            <a:off x="3707904" y="4185084"/>
            <a:ext cx="4680520" cy="9721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endParaRPr lang="de-DE">
              <a:solidFill>
                <a:srgbClr val="FFFFFF"/>
              </a:solidFill>
            </a:endParaRPr>
          </a:p>
        </p:txBody>
      </p:sp>
      <p:sp>
        <p:nvSpPr>
          <p:cNvPr id="4" name="Rechteck 3"/>
          <p:cNvSpPr/>
          <p:nvPr/>
        </p:nvSpPr>
        <p:spPr>
          <a:xfrm>
            <a:off x="3419872" y="5573696"/>
            <a:ext cx="518457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spcCol="0" rtlCol="0" anchor="ctr"/>
          <a:lstStyle/>
          <a:p>
            <a:pPr algn="ctr"/>
            <a:endParaRPr lang="de-DE"/>
          </a:p>
        </p:txBody>
      </p:sp>
      <p:sp>
        <p:nvSpPr>
          <p:cNvPr id="3" name="Rechteck 2"/>
          <p:cNvSpPr/>
          <p:nvPr/>
        </p:nvSpPr>
        <p:spPr>
          <a:xfrm>
            <a:off x="467544" y="3645024"/>
            <a:ext cx="3068563" cy="1645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endParaRPr lang="de-DE" dirty="0">
              <a:solidFill>
                <a:srgbClr val="005B82"/>
              </a:solidFill>
            </a:endParaRPr>
          </a:p>
          <a:p>
            <a:endParaRPr lang="de-DE" dirty="0">
              <a:solidFill>
                <a:srgbClr val="005B82"/>
              </a:solidFill>
            </a:endParaRPr>
          </a:p>
          <a:p>
            <a:r>
              <a:rPr lang="de-DE" dirty="0">
                <a:solidFill>
                  <a:srgbClr val="005B82"/>
                </a:solidFill>
              </a:rPr>
              <a:t>HNF clean </a:t>
            </a:r>
            <a:r>
              <a:rPr lang="de-DE" dirty="0" err="1">
                <a:solidFill>
                  <a:srgbClr val="005B82"/>
                </a:solidFill>
              </a:rPr>
              <a:t>room</a:t>
            </a:r>
            <a:r>
              <a:rPr lang="de-DE" dirty="0">
                <a:solidFill>
                  <a:srgbClr val="005B82"/>
                </a:solidFill>
              </a:rPr>
              <a:t> </a:t>
            </a:r>
            <a:r>
              <a:rPr lang="de-DE" dirty="0" err="1">
                <a:solidFill>
                  <a:srgbClr val="005B82"/>
                </a:solidFill>
              </a:rPr>
              <a:t>classes</a:t>
            </a:r>
            <a:endParaRPr lang="de-DE" dirty="0">
              <a:solidFill>
                <a:srgbClr val="005B82"/>
              </a:solidFill>
            </a:endParaRPr>
          </a:p>
          <a:p>
            <a:r>
              <a:rPr lang="de-DE" b="1" dirty="0" err="1">
                <a:solidFill>
                  <a:srgbClr val="005B82"/>
                </a:solidFill>
              </a:rPr>
              <a:t>without</a:t>
            </a:r>
            <a:r>
              <a:rPr lang="de-DE" b="1" dirty="0">
                <a:solidFill>
                  <a:srgbClr val="005B82"/>
                </a:solidFill>
              </a:rPr>
              <a:t> a </a:t>
            </a:r>
            <a:r>
              <a:rPr lang="de-DE" b="1" dirty="0" err="1">
                <a:solidFill>
                  <a:srgbClr val="005B82"/>
                </a:solidFill>
              </a:rPr>
              <a:t>person</a:t>
            </a:r>
            <a:r>
              <a:rPr lang="de-DE" b="1" dirty="0">
                <a:solidFill>
                  <a:srgbClr val="005B82"/>
                </a:solidFill>
              </a:rPr>
              <a:t> </a:t>
            </a:r>
            <a:r>
              <a:rPr lang="de-DE" dirty="0" err="1">
                <a:solidFill>
                  <a:srgbClr val="005B82"/>
                </a:solidFill>
              </a:rPr>
              <a:t>present</a:t>
            </a:r>
            <a:r>
              <a:rPr lang="de-DE" dirty="0">
                <a:solidFill>
                  <a:srgbClr val="005B82"/>
                </a:solidFill>
              </a:rPr>
              <a:t>:</a:t>
            </a:r>
          </a:p>
          <a:p>
            <a:endParaRPr lang="de-DE" dirty="0">
              <a:solidFill>
                <a:srgbClr val="005B82"/>
              </a:solidFill>
            </a:endParaRPr>
          </a:p>
          <a:p>
            <a:r>
              <a:rPr lang="de-DE" dirty="0" err="1">
                <a:solidFill>
                  <a:srgbClr val="005B82"/>
                </a:solidFill>
              </a:rPr>
              <a:t>Wet</a:t>
            </a:r>
            <a:r>
              <a:rPr lang="de-DE" dirty="0">
                <a:solidFill>
                  <a:srgbClr val="005B82"/>
                </a:solidFill>
              </a:rPr>
              <a:t> </a:t>
            </a:r>
            <a:r>
              <a:rPr lang="de-DE" dirty="0" err="1">
                <a:solidFill>
                  <a:srgbClr val="005B82"/>
                </a:solidFill>
              </a:rPr>
              <a:t>bench</a:t>
            </a:r>
            <a:r>
              <a:rPr lang="de-DE" dirty="0">
                <a:solidFill>
                  <a:srgbClr val="005B82"/>
                </a:solidFill>
              </a:rPr>
              <a:t> </a:t>
            </a:r>
            <a:r>
              <a:rPr lang="de-DE" dirty="0" err="1">
                <a:solidFill>
                  <a:srgbClr val="005B82"/>
                </a:solidFill>
              </a:rPr>
              <a:t>area</a:t>
            </a:r>
            <a:r>
              <a:rPr lang="de-DE" dirty="0">
                <a:solidFill>
                  <a:srgbClr val="005B82"/>
                </a:solidFill>
              </a:rPr>
              <a:t>: 	ISO 1</a:t>
            </a:r>
          </a:p>
          <a:p>
            <a:r>
              <a:rPr lang="de-DE" dirty="0" err="1">
                <a:solidFill>
                  <a:srgbClr val="005B82"/>
                </a:solidFill>
              </a:rPr>
              <a:t>Mask</a:t>
            </a:r>
            <a:r>
              <a:rPr lang="de-DE" dirty="0">
                <a:solidFill>
                  <a:srgbClr val="005B82"/>
                </a:solidFill>
              </a:rPr>
              <a:t> </a:t>
            </a:r>
            <a:r>
              <a:rPr lang="de-DE" dirty="0" err="1">
                <a:solidFill>
                  <a:srgbClr val="005B82"/>
                </a:solidFill>
              </a:rPr>
              <a:t>aligner</a:t>
            </a:r>
            <a:r>
              <a:rPr lang="de-DE" dirty="0">
                <a:solidFill>
                  <a:srgbClr val="005B82"/>
                </a:solidFill>
              </a:rPr>
              <a:t>:     	ISO 1</a:t>
            </a:r>
          </a:p>
          <a:p>
            <a:r>
              <a:rPr lang="de-DE" dirty="0" err="1">
                <a:solidFill>
                  <a:srgbClr val="005B82"/>
                </a:solidFill>
              </a:rPr>
              <a:t>Remainder</a:t>
            </a:r>
            <a:r>
              <a:rPr lang="de-DE" dirty="0">
                <a:solidFill>
                  <a:srgbClr val="005B82"/>
                </a:solidFill>
              </a:rPr>
              <a:t>:	ISO 2</a:t>
            </a:r>
          </a:p>
          <a:p>
            <a:r>
              <a:rPr lang="de-DE" dirty="0">
                <a:solidFill>
                  <a:srgbClr val="005B82"/>
                </a:solidFill>
              </a:rPr>
              <a:t>Grey </a:t>
            </a:r>
            <a:r>
              <a:rPr lang="de-DE" dirty="0" err="1">
                <a:solidFill>
                  <a:srgbClr val="005B82"/>
                </a:solidFill>
              </a:rPr>
              <a:t>room</a:t>
            </a:r>
            <a:r>
              <a:rPr lang="de-DE" dirty="0">
                <a:solidFill>
                  <a:srgbClr val="005B82"/>
                </a:solidFill>
              </a:rPr>
              <a:t>:       	ISO 3</a:t>
            </a:r>
          </a:p>
        </p:txBody>
      </p:sp>
      <p:sp>
        <p:nvSpPr>
          <p:cNvPr id="17" name="Rechteck 16"/>
          <p:cNvSpPr/>
          <p:nvPr/>
        </p:nvSpPr>
        <p:spPr>
          <a:xfrm>
            <a:off x="395536" y="620688"/>
            <a:ext cx="288032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p:cNvGrpSpPr/>
          <p:nvPr/>
        </p:nvGrpSpPr>
        <p:grpSpPr>
          <a:xfrm>
            <a:off x="251520" y="404664"/>
            <a:ext cx="4230239" cy="368549"/>
            <a:chOff x="0" y="4930"/>
            <a:chExt cx="2676836" cy="368549"/>
          </a:xfrm>
          <a:solidFill>
            <a:srgbClr val="005B82"/>
          </a:solidFill>
        </p:grpSpPr>
        <p:sp>
          <p:nvSpPr>
            <p:cNvPr id="21" name="Abgerundetes Rechteck 20"/>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22"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4</a:t>
              </a:r>
              <a:r>
                <a:rPr lang="de-DE" sz="1600" b="1" kern="1200" dirty="0"/>
                <a:t>. </a:t>
              </a:r>
              <a:r>
                <a:rPr lang="de-DE" sz="1600" b="1" dirty="0"/>
                <a:t>C</a:t>
              </a:r>
              <a:r>
                <a:rPr lang="de-DE" sz="1600" b="1" kern="1200" dirty="0"/>
                <a:t>lean </a:t>
              </a:r>
              <a:r>
                <a:rPr lang="de-DE" sz="1600" b="1" kern="1200" dirty="0" err="1"/>
                <a:t>Room</a:t>
              </a:r>
              <a:r>
                <a:rPr lang="de-DE" sz="1600" b="1" kern="1200" dirty="0"/>
                <a:t> Class</a:t>
              </a:r>
            </a:p>
          </p:txBody>
        </p:sp>
      </p:grpSp>
    </p:spTree>
    <p:extLst>
      <p:ext uri="{BB962C8B-B14F-4D97-AF65-F5344CB8AC3E}">
        <p14:creationId xmlns:p14="http://schemas.microsoft.com/office/powerpoint/2010/main" val="1289649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3707904" y="836712"/>
            <a:ext cx="5106325" cy="1992249"/>
            <a:chOff x="291600" y="1101791"/>
            <a:chExt cx="8680508" cy="3119303"/>
          </a:xfrm>
        </p:grpSpPr>
        <p:sp>
          <p:nvSpPr>
            <p:cNvPr id="4" name="Rectangle 14"/>
            <p:cNvSpPr>
              <a:spLocks noChangeArrowheads="1"/>
            </p:cNvSpPr>
            <p:nvPr/>
          </p:nvSpPr>
          <p:spPr bwMode="auto">
            <a:xfrm>
              <a:off x="1881188" y="3094040"/>
              <a:ext cx="184672" cy="369304"/>
            </a:xfrm>
            <a:prstGeom prst="rect">
              <a:avLst/>
            </a:prstGeom>
            <a:noFill/>
            <a:ln w="9525">
              <a:noFill/>
              <a:miter lim="800000"/>
              <a:headEnd/>
              <a:tailEnd/>
            </a:ln>
          </p:spPr>
          <p:txBody>
            <a:bodyPr wrap="none" lIns="91411" tIns="45706" rIns="91411" bIns="45706">
              <a:spAutoFit/>
            </a:bodyPr>
            <a:lstStyle/>
            <a:p>
              <a:endParaRPr lang="en-US">
                <a:solidFill>
                  <a:srgbClr val="000000"/>
                </a:solidFill>
                <a:latin typeface="Arial" pitchFamily="34" charset="0"/>
              </a:endParaRPr>
            </a:p>
          </p:txBody>
        </p:sp>
        <p:sp>
          <p:nvSpPr>
            <p:cNvPr id="5" name="Rectangle 16"/>
            <p:cNvSpPr>
              <a:spLocks noChangeArrowheads="1"/>
            </p:cNvSpPr>
            <p:nvPr/>
          </p:nvSpPr>
          <p:spPr bwMode="auto">
            <a:xfrm>
              <a:off x="1881188" y="3094040"/>
              <a:ext cx="184672" cy="369304"/>
            </a:xfrm>
            <a:prstGeom prst="rect">
              <a:avLst/>
            </a:prstGeom>
            <a:noFill/>
            <a:ln w="9525">
              <a:noFill/>
              <a:miter lim="800000"/>
              <a:headEnd/>
              <a:tailEnd/>
            </a:ln>
          </p:spPr>
          <p:txBody>
            <a:bodyPr wrap="none" lIns="91411" tIns="45706" rIns="91411" bIns="45706">
              <a:spAutoFit/>
            </a:bodyPr>
            <a:lstStyle/>
            <a:p>
              <a:endParaRPr lang="en-US">
                <a:solidFill>
                  <a:srgbClr val="000000"/>
                </a:solidFill>
                <a:latin typeface="Arial" pitchFamily="34" charset="0"/>
              </a:endParaRPr>
            </a:p>
          </p:txBody>
        </p:sp>
        <p:grpSp>
          <p:nvGrpSpPr>
            <p:cNvPr id="6" name="Gruppieren 5"/>
            <p:cNvGrpSpPr/>
            <p:nvPr/>
          </p:nvGrpSpPr>
          <p:grpSpPr>
            <a:xfrm>
              <a:off x="291600" y="1101791"/>
              <a:ext cx="8680508" cy="3083293"/>
              <a:chOff x="683568" y="1484784"/>
              <a:chExt cx="8680508" cy="3083293"/>
            </a:xfrm>
          </p:grpSpPr>
          <p:pic>
            <p:nvPicPr>
              <p:cNvPr id="8" name="Picture 2" descr="We-want-yo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484784"/>
                <a:ext cx="3672408" cy="3083293"/>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3600196" y="1515690"/>
                <a:ext cx="5763880" cy="1011929"/>
              </a:xfrm>
              <a:prstGeom prst="rect">
                <a:avLst/>
              </a:prstGeom>
              <a:noFill/>
            </p:spPr>
            <p:txBody>
              <a:bodyPr wrap="none" lIns="91411" tIns="45706" rIns="91411" bIns="45706" rtlCol="0">
                <a:spAutoFit/>
              </a:bodyPr>
              <a:lstStyle/>
              <a:p>
                <a:r>
                  <a:rPr lang="en-US" b="1" dirty="0">
                    <a:solidFill>
                      <a:srgbClr val="000000"/>
                    </a:solidFill>
                    <a:latin typeface="Arial" pitchFamily="34" charset="0"/>
                  </a:rPr>
                  <a:t>You are the greatest source</a:t>
                </a:r>
              </a:p>
              <a:p>
                <a:r>
                  <a:rPr lang="en-US" b="1" dirty="0">
                    <a:solidFill>
                      <a:srgbClr val="000000"/>
                    </a:solidFill>
                    <a:latin typeface="Arial" pitchFamily="34" charset="0"/>
                  </a:rPr>
                  <a:t>of particles in the clean room</a:t>
                </a:r>
                <a:endParaRPr lang="de-DE" b="1" dirty="0">
                  <a:solidFill>
                    <a:srgbClr val="000000"/>
                  </a:solidFill>
                  <a:latin typeface="Arial" pitchFamily="34" charset="0"/>
                </a:endParaRPr>
              </a:p>
            </p:txBody>
          </p:sp>
        </p:grpSp>
        <p:sp>
          <p:nvSpPr>
            <p:cNvPr id="7" name="Rechteck 6"/>
            <p:cNvSpPr/>
            <p:nvPr/>
          </p:nvSpPr>
          <p:spPr>
            <a:xfrm>
              <a:off x="369388" y="3284990"/>
              <a:ext cx="3960440"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endParaRPr lang="de-DE">
                <a:solidFill>
                  <a:srgbClr val="FFFFFF"/>
                </a:solidFill>
              </a:endParaRPr>
            </a:p>
          </p:txBody>
        </p:sp>
      </p:grpSp>
      <p:sp>
        <p:nvSpPr>
          <p:cNvPr id="10" name="Textfeld 9"/>
          <p:cNvSpPr txBox="1"/>
          <p:nvPr/>
        </p:nvSpPr>
        <p:spPr>
          <a:xfrm>
            <a:off x="4244450" y="2570818"/>
            <a:ext cx="4607543" cy="400110"/>
          </a:xfrm>
          <a:prstGeom prst="rect">
            <a:avLst/>
          </a:prstGeom>
          <a:solidFill>
            <a:srgbClr val="C00000"/>
          </a:solidFill>
        </p:spPr>
        <p:txBody>
          <a:bodyPr wrap="none" rtlCol="0">
            <a:spAutoFit/>
          </a:bodyPr>
          <a:lstStyle/>
          <a:p>
            <a:r>
              <a:rPr lang="de-DE" sz="2000" b="1" dirty="0" err="1">
                <a:solidFill>
                  <a:schemeClr val="bg1"/>
                </a:solidFill>
              </a:rPr>
              <a:t>You</a:t>
            </a:r>
            <a:r>
              <a:rPr lang="de-DE" sz="2000" b="1" dirty="0">
                <a:solidFill>
                  <a:schemeClr val="bg1"/>
                </a:solidFill>
              </a:rPr>
              <a:t> </a:t>
            </a:r>
            <a:r>
              <a:rPr lang="de-DE" sz="2000" b="1" dirty="0" err="1">
                <a:solidFill>
                  <a:schemeClr val="bg1"/>
                </a:solidFill>
              </a:rPr>
              <a:t>have</a:t>
            </a:r>
            <a:r>
              <a:rPr lang="de-DE" sz="2000" b="1" dirty="0">
                <a:solidFill>
                  <a:schemeClr val="bg1"/>
                </a:solidFill>
              </a:rPr>
              <a:t> </a:t>
            </a:r>
            <a:r>
              <a:rPr lang="de-DE" sz="2000" b="1" dirty="0" err="1">
                <a:solidFill>
                  <a:schemeClr val="bg1"/>
                </a:solidFill>
              </a:rPr>
              <a:t>to</a:t>
            </a:r>
            <a:r>
              <a:rPr lang="de-DE" sz="2000" b="1" dirty="0">
                <a:solidFill>
                  <a:schemeClr val="bg1"/>
                </a:solidFill>
              </a:rPr>
              <a:t> </a:t>
            </a:r>
            <a:r>
              <a:rPr lang="de-DE" sz="2000" b="1" dirty="0" err="1">
                <a:solidFill>
                  <a:schemeClr val="bg1"/>
                </a:solidFill>
              </a:rPr>
              <a:t>wear</a:t>
            </a:r>
            <a:r>
              <a:rPr lang="de-DE" sz="2000" b="1" dirty="0">
                <a:solidFill>
                  <a:schemeClr val="bg1"/>
                </a:solidFill>
              </a:rPr>
              <a:t> a clean </a:t>
            </a:r>
            <a:r>
              <a:rPr lang="de-DE" sz="2000" b="1" dirty="0" err="1">
                <a:solidFill>
                  <a:schemeClr val="bg1"/>
                </a:solidFill>
              </a:rPr>
              <a:t>room</a:t>
            </a:r>
            <a:r>
              <a:rPr lang="de-DE" sz="2000" b="1" dirty="0">
                <a:solidFill>
                  <a:schemeClr val="bg1"/>
                </a:solidFill>
              </a:rPr>
              <a:t> </a:t>
            </a:r>
            <a:r>
              <a:rPr lang="de-DE" sz="2000" b="1" dirty="0" err="1">
                <a:solidFill>
                  <a:schemeClr val="bg1"/>
                </a:solidFill>
              </a:rPr>
              <a:t>suit</a:t>
            </a:r>
            <a:r>
              <a:rPr lang="de-DE" sz="2000" b="1" dirty="0">
                <a:solidFill>
                  <a:schemeClr val="bg1"/>
                </a:solidFill>
              </a:rPr>
              <a:t>!</a:t>
            </a:r>
          </a:p>
        </p:txBody>
      </p:sp>
      <p:sp>
        <p:nvSpPr>
          <p:cNvPr id="11" name="Textfeld 10"/>
          <p:cNvSpPr txBox="1"/>
          <p:nvPr/>
        </p:nvSpPr>
        <p:spPr>
          <a:xfrm>
            <a:off x="4143121" y="3429000"/>
            <a:ext cx="4141751" cy="1323439"/>
          </a:xfrm>
          <a:prstGeom prst="rect">
            <a:avLst/>
          </a:prstGeom>
          <a:noFill/>
        </p:spPr>
        <p:txBody>
          <a:bodyPr wrap="square" rtlCol="0">
            <a:spAutoFit/>
          </a:bodyPr>
          <a:lstStyle/>
          <a:p>
            <a:r>
              <a:rPr lang="de-DE" sz="2000" b="1" dirty="0"/>
              <a:t>The clean </a:t>
            </a:r>
            <a:r>
              <a:rPr lang="de-DE" sz="2000" b="1" dirty="0" err="1"/>
              <a:t>room</a:t>
            </a:r>
            <a:r>
              <a:rPr lang="de-DE" sz="2000" b="1" dirty="0"/>
              <a:t> </a:t>
            </a:r>
            <a:r>
              <a:rPr lang="de-DE" sz="2000" b="1" dirty="0" err="1"/>
              <a:t>suit</a:t>
            </a:r>
            <a:r>
              <a:rPr lang="de-DE" sz="2000" b="1" dirty="0"/>
              <a:t> </a:t>
            </a:r>
            <a:r>
              <a:rPr lang="de-DE" sz="2000" b="1" dirty="0" err="1"/>
              <a:t>protects</a:t>
            </a:r>
            <a:r>
              <a:rPr lang="de-DE" sz="2000" b="1" dirty="0"/>
              <a:t> </a:t>
            </a:r>
            <a:r>
              <a:rPr lang="de-DE" sz="2000" b="1" dirty="0" err="1"/>
              <a:t>the</a:t>
            </a:r>
            <a:r>
              <a:rPr lang="de-DE" sz="2000" b="1" dirty="0"/>
              <a:t> clean </a:t>
            </a:r>
            <a:r>
              <a:rPr lang="de-DE" sz="2000" b="1" dirty="0" err="1"/>
              <a:t>room</a:t>
            </a:r>
            <a:r>
              <a:rPr lang="de-DE" sz="2000" b="1" dirty="0"/>
              <a:t> </a:t>
            </a:r>
            <a:r>
              <a:rPr lang="de-DE" sz="2000" b="1" dirty="0" err="1"/>
              <a:t>against</a:t>
            </a:r>
            <a:r>
              <a:rPr lang="de-DE" sz="2000" b="1" dirty="0"/>
              <a:t> </a:t>
            </a:r>
            <a:r>
              <a:rPr lang="de-DE" sz="2000" b="1" dirty="0" err="1"/>
              <a:t>you</a:t>
            </a:r>
            <a:endParaRPr lang="de-DE" sz="2000" b="1" dirty="0"/>
          </a:p>
          <a:p>
            <a:r>
              <a:rPr lang="de-DE" sz="2000" b="1" dirty="0"/>
              <a:t>…  </a:t>
            </a:r>
            <a:r>
              <a:rPr lang="de-DE" sz="2000" b="1" dirty="0" err="1"/>
              <a:t>and</a:t>
            </a:r>
            <a:r>
              <a:rPr lang="de-DE" sz="2000" b="1" dirty="0"/>
              <a:t> not </a:t>
            </a:r>
            <a:r>
              <a:rPr lang="de-DE" sz="2000" b="1" dirty="0" err="1"/>
              <a:t>you</a:t>
            </a:r>
            <a:r>
              <a:rPr lang="de-DE" sz="2000" b="1" dirty="0"/>
              <a:t> </a:t>
            </a:r>
            <a:r>
              <a:rPr lang="de-DE" sz="2000" b="1" dirty="0" err="1"/>
              <a:t>against</a:t>
            </a:r>
            <a:r>
              <a:rPr lang="de-DE" sz="2000" b="1" dirty="0"/>
              <a:t> </a:t>
            </a:r>
            <a:r>
              <a:rPr lang="de-DE" sz="2000" b="1" dirty="0" err="1"/>
              <a:t>the</a:t>
            </a:r>
            <a:r>
              <a:rPr lang="de-DE" sz="2000" b="1" dirty="0"/>
              <a:t> clean </a:t>
            </a:r>
            <a:r>
              <a:rPr lang="de-DE" sz="2000" b="1" dirty="0" err="1"/>
              <a:t>room</a:t>
            </a:r>
            <a:r>
              <a:rPr lang="de-DE" sz="2000" b="1" dirty="0"/>
              <a:t>.</a:t>
            </a:r>
          </a:p>
        </p:txBody>
      </p:sp>
      <p:grpSp>
        <p:nvGrpSpPr>
          <p:cNvPr id="12" name="Gruppieren 11"/>
          <p:cNvGrpSpPr/>
          <p:nvPr/>
        </p:nvGrpSpPr>
        <p:grpSpPr>
          <a:xfrm>
            <a:off x="286351" y="367921"/>
            <a:ext cx="4230239" cy="368549"/>
            <a:chOff x="0" y="4930"/>
            <a:chExt cx="2676836" cy="368549"/>
          </a:xfrm>
          <a:solidFill>
            <a:srgbClr val="005B82"/>
          </a:solidFill>
        </p:grpSpPr>
        <p:sp>
          <p:nvSpPr>
            <p:cNvPr id="13" name="Abgerundetes Rechteck 12"/>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14"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5</a:t>
              </a:r>
              <a:r>
                <a:rPr lang="de-DE" sz="1600" b="1" kern="1200" dirty="0"/>
                <a:t>. </a:t>
              </a:r>
              <a:r>
                <a:rPr lang="de-DE" sz="1600" b="1" dirty="0"/>
                <a:t>C</a:t>
              </a:r>
              <a:r>
                <a:rPr lang="de-DE" sz="1600" b="1" kern="1200" dirty="0"/>
                <a:t>lean </a:t>
              </a:r>
              <a:r>
                <a:rPr lang="de-DE" sz="1600" b="1" kern="1200" dirty="0" err="1"/>
                <a:t>Room</a:t>
              </a:r>
              <a:r>
                <a:rPr lang="de-DE" sz="1600" b="1" kern="1200" dirty="0"/>
                <a:t> </a:t>
              </a:r>
              <a:r>
                <a:rPr lang="de-DE" sz="1600" b="1" kern="1200" dirty="0" err="1"/>
                <a:t>Suit</a:t>
              </a:r>
              <a:endParaRPr lang="de-DE" sz="1600" b="1" kern="1200" dirty="0"/>
            </a:p>
          </p:txBody>
        </p:sp>
      </p:grpSp>
      <p:pic>
        <p:nvPicPr>
          <p:cNvPr id="17" name="Grafik 16"/>
          <p:cNvPicPr>
            <a:picLocks noChangeAspect="1"/>
          </p:cNvPicPr>
          <p:nvPr/>
        </p:nvPicPr>
        <p:blipFill rotWithShape="1">
          <a:blip r:embed="rId3" cstate="print">
            <a:extLst>
              <a:ext uri="{28A0092B-C50C-407E-A947-70E740481C1C}">
                <a14:useLocalDpi xmlns:a14="http://schemas.microsoft.com/office/drawing/2010/main" val="0"/>
              </a:ext>
            </a:extLst>
          </a:blip>
          <a:srcRect l="7634" t="4200" r="18167"/>
          <a:stretch/>
        </p:blipFill>
        <p:spPr>
          <a:xfrm>
            <a:off x="548223" y="836712"/>
            <a:ext cx="3136802" cy="5400000"/>
          </a:xfrm>
          <a:prstGeom prst="rect">
            <a:avLst/>
          </a:prstGeom>
        </p:spPr>
      </p:pic>
    </p:spTree>
    <p:extLst>
      <p:ext uri="{BB962C8B-B14F-4D97-AF65-F5344CB8AC3E}">
        <p14:creationId xmlns:p14="http://schemas.microsoft.com/office/powerpoint/2010/main" val="3832218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F4A08-5325-4A0C-32ED-8890DC7D0775}"/>
            </a:ext>
          </a:extLst>
        </p:cNvPr>
        <p:cNvGrpSpPr/>
        <p:nvPr/>
      </p:nvGrpSpPr>
      <p:grpSpPr>
        <a:xfrm>
          <a:off x="0" y="0"/>
          <a:ext cx="0" cy="0"/>
          <a:chOff x="0" y="0"/>
          <a:chExt cx="0" cy="0"/>
        </a:xfrm>
      </p:grpSpPr>
      <p:sp>
        <p:nvSpPr>
          <p:cNvPr id="10" name="Textfeld 9">
            <a:extLst>
              <a:ext uri="{FF2B5EF4-FFF2-40B4-BE49-F238E27FC236}">
                <a16:creationId xmlns:a16="http://schemas.microsoft.com/office/drawing/2014/main" id="{E815ED28-7CC6-58B9-ACFF-8B9F1A2419F9}"/>
              </a:ext>
            </a:extLst>
          </p:cNvPr>
          <p:cNvSpPr txBox="1"/>
          <p:nvPr/>
        </p:nvSpPr>
        <p:spPr>
          <a:xfrm>
            <a:off x="3293268" y="4613040"/>
            <a:ext cx="4573688" cy="400110"/>
          </a:xfrm>
          <a:prstGeom prst="rect">
            <a:avLst/>
          </a:prstGeom>
          <a:solidFill>
            <a:srgbClr val="C00000"/>
          </a:solidFill>
        </p:spPr>
        <p:txBody>
          <a:bodyPr wrap="none" rtlCol="0">
            <a:spAutoFit/>
          </a:bodyPr>
          <a:lstStyle/>
          <a:p>
            <a:r>
              <a:rPr lang="en-GB" sz="2000" b="1" noProof="0" dirty="0">
                <a:solidFill>
                  <a:schemeClr val="bg1"/>
                </a:solidFill>
              </a:rPr>
              <a:t>Don´t use head phones or ear pods!</a:t>
            </a:r>
          </a:p>
        </p:txBody>
      </p:sp>
      <p:grpSp>
        <p:nvGrpSpPr>
          <p:cNvPr id="12" name="Gruppieren 11">
            <a:extLst>
              <a:ext uri="{FF2B5EF4-FFF2-40B4-BE49-F238E27FC236}">
                <a16:creationId xmlns:a16="http://schemas.microsoft.com/office/drawing/2014/main" id="{F56722FE-DFC7-0A29-764F-339A50CBECCA}"/>
              </a:ext>
            </a:extLst>
          </p:cNvPr>
          <p:cNvGrpSpPr/>
          <p:nvPr/>
        </p:nvGrpSpPr>
        <p:grpSpPr>
          <a:xfrm>
            <a:off x="286351" y="367921"/>
            <a:ext cx="5293761" cy="368549"/>
            <a:chOff x="0" y="4930"/>
            <a:chExt cx="2676836" cy="368549"/>
          </a:xfrm>
          <a:solidFill>
            <a:srgbClr val="005B82"/>
          </a:solidFill>
        </p:grpSpPr>
        <p:sp>
          <p:nvSpPr>
            <p:cNvPr id="13" name="Abgerundetes Rechteck 12">
              <a:extLst>
                <a:ext uri="{FF2B5EF4-FFF2-40B4-BE49-F238E27FC236}">
                  <a16:creationId xmlns:a16="http://schemas.microsoft.com/office/drawing/2014/main" id="{0C8E058E-8F93-6F47-5BED-7E418DFFA103}"/>
                </a:ext>
              </a:extLst>
            </p:cNvPr>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14" name="Abgerundetes Rechteck 4">
              <a:extLst>
                <a:ext uri="{FF2B5EF4-FFF2-40B4-BE49-F238E27FC236}">
                  <a16:creationId xmlns:a16="http://schemas.microsoft.com/office/drawing/2014/main" id="{0D4A89E2-B617-D98C-1135-4745C95ACEBE}"/>
                </a:ext>
              </a:extLst>
            </p:cNvPr>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5. </a:t>
              </a:r>
              <a:r>
                <a:rPr lang="de-DE" sz="1600" b="1" dirty="0" err="1"/>
                <a:t>Before</a:t>
              </a:r>
              <a:r>
                <a:rPr lang="de-DE" sz="1600" b="1" dirty="0"/>
                <a:t> </a:t>
              </a:r>
              <a:r>
                <a:rPr lang="de-DE" sz="1600" b="1" dirty="0" err="1"/>
                <a:t>putting</a:t>
              </a:r>
              <a:r>
                <a:rPr lang="de-DE" sz="1600" b="1" dirty="0"/>
                <a:t> on </a:t>
              </a:r>
              <a:r>
                <a:rPr lang="de-DE" sz="1600" b="1" dirty="0" err="1"/>
                <a:t>cleanroom</a:t>
              </a:r>
              <a:r>
                <a:rPr lang="de-DE" sz="1600" b="1" dirty="0"/>
                <a:t> </a:t>
              </a:r>
              <a:r>
                <a:rPr lang="de-DE" sz="1600" b="1" dirty="0" err="1"/>
                <a:t>gawn</a:t>
              </a:r>
              <a:r>
                <a:rPr lang="de-DE" sz="1600" b="1" dirty="0"/>
                <a:t>, </a:t>
              </a:r>
              <a:r>
                <a:rPr lang="de-DE" sz="1600" b="1" dirty="0" err="1"/>
                <a:t>be</a:t>
              </a:r>
              <a:r>
                <a:rPr lang="de-DE" sz="1600" b="1" dirty="0"/>
                <a:t> </a:t>
              </a:r>
              <a:r>
                <a:rPr lang="de-DE" sz="1600" b="1" dirty="0" err="1"/>
                <a:t>sure</a:t>
              </a:r>
              <a:endParaRPr lang="de-DE" sz="1600" b="1" kern="1200" dirty="0"/>
            </a:p>
          </p:txBody>
        </p:sp>
      </p:grpSp>
      <p:pic>
        <p:nvPicPr>
          <p:cNvPr id="2" name="Grafik 1">
            <a:extLst>
              <a:ext uri="{FF2B5EF4-FFF2-40B4-BE49-F238E27FC236}">
                <a16:creationId xmlns:a16="http://schemas.microsoft.com/office/drawing/2014/main" id="{25CE7939-9034-3EDE-1056-7DDADC572625}"/>
              </a:ext>
            </a:extLst>
          </p:cNvPr>
          <p:cNvPicPr>
            <a:picLocks noChangeAspect="1"/>
          </p:cNvPicPr>
          <p:nvPr/>
        </p:nvPicPr>
        <p:blipFill>
          <a:blip r:embed="rId2"/>
          <a:stretch>
            <a:fillRect/>
          </a:stretch>
        </p:blipFill>
        <p:spPr>
          <a:xfrm>
            <a:off x="1547664" y="4329634"/>
            <a:ext cx="1414522" cy="1367032"/>
          </a:xfrm>
          <a:prstGeom prst="rect">
            <a:avLst/>
          </a:prstGeom>
        </p:spPr>
      </p:pic>
      <p:pic>
        <p:nvPicPr>
          <p:cNvPr id="15" name="Picture 28">
            <a:extLst>
              <a:ext uri="{FF2B5EF4-FFF2-40B4-BE49-F238E27FC236}">
                <a16:creationId xmlns:a16="http://schemas.microsoft.com/office/drawing/2014/main" id="{6D0A8812-D735-2718-202A-67186E89A9AB}"/>
              </a:ext>
            </a:extLst>
          </p:cNvPr>
          <p:cNvPicPr>
            <a:picLocks noChangeAspect="1" noChangeArrowheads="1"/>
          </p:cNvPicPr>
          <p:nvPr/>
        </p:nvPicPr>
        <p:blipFill>
          <a:blip r:embed="rId3" cstate="print"/>
          <a:srcRect/>
          <a:stretch>
            <a:fillRect/>
          </a:stretch>
        </p:blipFill>
        <p:spPr bwMode="auto">
          <a:xfrm>
            <a:off x="899592" y="1914497"/>
            <a:ext cx="1045905" cy="1220902"/>
          </a:xfrm>
          <a:prstGeom prst="rect">
            <a:avLst/>
          </a:prstGeom>
          <a:noFill/>
          <a:ln w="9525">
            <a:noFill/>
            <a:miter lim="800000"/>
            <a:headEnd/>
            <a:tailEnd/>
          </a:ln>
        </p:spPr>
      </p:pic>
      <p:pic>
        <p:nvPicPr>
          <p:cNvPr id="16" name="Picture 12" descr="Bild Rauchen">
            <a:extLst>
              <a:ext uri="{FF2B5EF4-FFF2-40B4-BE49-F238E27FC236}">
                <a16:creationId xmlns:a16="http://schemas.microsoft.com/office/drawing/2014/main" id="{F40BFD71-5BE6-A611-BF2C-370199717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3157036"/>
            <a:ext cx="1443175" cy="11105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6">
            <a:extLst>
              <a:ext uri="{FF2B5EF4-FFF2-40B4-BE49-F238E27FC236}">
                <a16:creationId xmlns:a16="http://schemas.microsoft.com/office/drawing/2014/main" id="{C78B9E5E-85CF-14A0-647C-C714EFD78FD1}"/>
              </a:ext>
            </a:extLst>
          </p:cNvPr>
          <p:cNvPicPr>
            <a:picLocks noChangeAspect="1" noChangeArrowheads="1"/>
          </p:cNvPicPr>
          <p:nvPr/>
        </p:nvPicPr>
        <p:blipFill>
          <a:blip r:embed="rId5" cstate="print"/>
          <a:srcRect/>
          <a:stretch>
            <a:fillRect/>
          </a:stretch>
        </p:blipFill>
        <p:spPr bwMode="auto">
          <a:xfrm>
            <a:off x="683568" y="832236"/>
            <a:ext cx="864096" cy="1060624"/>
          </a:xfrm>
          <a:prstGeom prst="rect">
            <a:avLst/>
          </a:prstGeom>
          <a:noFill/>
          <a:ln w="9525">
            <a:noFill/>
            <a:miter lim="800000"/>
            <a:headEnd/>
            <a:tailEnd/>
          </a:ln>
        </p:spPr>
      </p:pic>
      <p:sp>
        <p:nvSpPr>
          <p:cNvPr id="19" name="Textfeld 18">
            <a:extLst>
              <a:ext uri="{FF2B5EF4-FFF2-40B4-BE49-F238E27FC236}">
                <a16:creationId xmlns:a16="http://schemas.microsoft.com/office/drawing/2014/main" id="{79861664-11B4-9187-3972-807C25FC8D99}"/>
              </a:ext>
            </a:extLst>
          </p:cNvPr>
          <p:cNvSpPr txBox="1"/>
          <p:nvPr/>
        </p:nvSpPr>
        <p:spPr>
          <a:xfrm>
            <a:off x="2049490" y="976682"/>
            <a:ext cx="5250097" cy="369304"/>
          </a:xfrm>
          <a:prstGeom prst="rect">
            <a:avLst/>
          </a:prstGeom>
          <a:noFill/>
        </p:spPr>
        <p:txBody>
          <a:bodyPr wrap="none" lIns="91411" tIns="45706" rIns="91411" bIns="45706" rtlCol="0">
            <a:spAutoFit/>
          </a:bodyPr>
          <a:lstStyle/>
          <a:p>
            <a:r>
              <a:rPr lang="en-US" b="1" dirty="0">
                <a:solidFill>
                  <a:srgbClr val="000000"/>
                </a:solidFill>
                <a:latin typeface="Arial" pitchFamily="34" charset="0"/>
              </a:rPr>
              <a:t>you don´t wear woolen clothing (particles!!!!) </a:t>
            </a:r>
            <a:endParaRPr lang="de-DE" b="1" dirty="0">
              <a:solidFill>
                <a:srgbClr val="000000"/>
              </a:solidFill>
              <a:latin typeface="Arial" pitchFamily="34" charset="0"/>
            </a:endParaRPr>
          </a:p>
        </p:txBody>
      </p:sp>
      <p:sp>
        <p:nvSpPr>
          <p:cNvPr id="20" name="Textfeld 19">
            <a:extLst>
              <a:ext uri="{FF2B5EF4-FFF2-40B4-BE49-F238E27FC236}">
                <a16:creationId xmlns:a16="http://schemas.microsoft.com/office/drawing/2014/main" id="{C5C2C1A0-C2B9-8F14-D7FE-CF5C8624DEB2}"/>
              </a:ext>
            </a:extLst>
          </p:cNvPr>
          <p:cNvSpPr txBox="1"/>
          <p:nvPr/>
        </p:nvSpPr>
        <p:spPr>
          <a:xfrm>
            <a:off x="2199222" y="2010788"/>
            <a:ext cx="6045186" cy="369304"/>
          </a:xfrm>
          <a:prstGeom prst="rect">
            <a:avLst/>
          </a:prstGeom>
          <a:noFill/>
        </p:spPr>
        <p:txBody>
          <a:bodyPr wrap="none" lIns="91411" tIns="45706" rIns="91411" bIns="45706" rtlCol="0">
            <a:spAutoFit/>
          </a:bodyPr>
          <a:lstStyle/>
          <a:p>
            <a:r>
              <a:rPr lang="en-US" b="1" dirty="0">
                <a:solidFill>
                  <a:srgbClr val="000000"/>
                </a:solidFill>
                <a:latin typeface="Arial" pitchFamily="34" charset="0"/>
              </a:rPr>
              <a:t>you don´t wear jewelry (will destroy cleanroom gown)</a:t>
            </a:r>
            <a:endParaRPr lang="de-DE" b="1" dirty="0">
              <a:solidFill>
                <a:srgbClr val="000000"/>
              </a:solidFill>
              <a:latin typeface="Arial" pitchFamily="34" charset="0"/>
            </a:endParaRPr>
          </a:p>
        </p:txBody>
      </p:sp>
      <p:sp>
        <p:nvSpPr>
          <p:cNvPr id="21" name="Textfeld 20">
            <a:extLst>
              <a:ext uri="{FF2B5EF4-FFF2-40B4-BE49-F238E27FC236}">
                <a16:creationId xmlns:a16="http://schemas.microsoft.com/office/drawing/2014/main" id="{02464ACF-07E1-85D7-B3A9-7435C556839A}"/>
              </a:ext>
            </a:extLst>
          </p:cNvPr>
          <p:cNvSpPr txBox="1"/>
          <p:nvPr/>
        </p:nvSpPr>
        <p:spPr>
          <a:xfrm>
            <a:off x="2656591" y="3157036"/>
            <a:ext cx="5929770" cy="369304"/>
          </a:xfrm>
          <a:prstGeom prst="rect">
            <a:avLst/>
          </a:prstGeom>
          <a:noFill/>
        </p:spPr>
        <p:txBody>
          <a:bodyPr wrap="none" lIns="91411" tIns="45706" rIns="91411" bIns="45706" rtlCol="0">
            <a:spAutoFit/>
          </a:bodyPr>
          <a:lstStyle/>
          <a:p>
            <a:r>
              <a:rPr lang="en-US" b="1" dirty="0">
                <a:solidFill>
                  <a:srgbClr val="000000"/>
                </a:solidFill>
                <a:latin typeface="Arial" pitchFamily="34" charset="0"/>
              </a:rPr>
              <a:t>you haven´t smoked </a:t>
            </a:r>
            <a:r>
              <a:rPr lang="en-US" b="1">
                <a:solidFill>
                  <a:srgbClr val="000000"/>
                </a:solidFill>
                <a:latin typeface="Arial" pitchFamily="34" charset="0"/>
              </a:rPr>
              <a:t>for three </a:t>
            </a:r>
            <a:r>
              <a:rPr lang="en-US" b="1" dirty="0">
                <a:solidFill>
                  <a:srgbClr val="000000"/>
                </a:solidFill>
                <a:latin typeface="Arial" pitchFamily="34" charset="0"/>
              </a:rPr>
              <a:t>hour (particles!!!!!!!!!!)</a:t>
            </a:r>
            <a:endParaRPr lang="de-DE" b="1" dirty="0">
              <a:solidFill>
                <a:srgbClr val="000000"/>
              </a:solidFill>
              <a:latin typeface="Arial" pitchFamily="34" charset="0"/>
            </a:endParaRPr>
          </a:p>
        </p:txBody>
      </p:sp>
      <p:sp>
        <p:nvSpPr>
          <p:cNvPr id="22" name="Textfeld 21">
            <a:extLst>
              <a:ext uri="{FF2B5EF4-FFF2-40B4-BE49-F238E27FC236}">
                <a16:creationId xmlns:a16="http://schemas.microsoft.com/office/drawing/2014/main" id="{D7FBE476-F981-A3BA-0EBC-8B6120DFD469}"/>
              </a:ext>
            </a:extLst>
          </p:cNvPr>
          <p:cNvSpPr txBox="1"/>
          <p:nvPr/>
        </p:nvSpPr>
        <p:spPr>
          <a:xfrm>
            <a:off x="3240058" y="5080506"/>
            <a:ext cx="2642524" cy="369304"/>
          </a:xfrm>
          <a:prstGeom prst="rect">
            <a:avLst/>
          </a:prstGeom>
          <a:noFill/>
        </p:spPr>
        <p:txBody>
          <a:bodyPr wrap="none" lIns="91411" tIns="45706" rIns="91411" bIns="45706" rtlCol="0">
            <a:spAutoFit/>
          </a:bodyPr>
          <a:lstStyle/>
          <a:p>
            <a:r>
              <a:rPr lang="en-GB" b="1" noProof="0" dirty="0">
                <a:solidFill>
                  <a:srgbClr val="000000"/>
                </a:solidFill>
                <a:latin typeface="Arial" pitchFamily="34" charset="0"/>
              </a:rPr>
              <a:t>You can´t hear alarms </a:t>
            </a:r>
          </a:p>
        </p:txBody>
      </p:sp>
    </p:spTree>
    <p:extLst>
      <p:ext uri="{BB962C8B-B14F-4D97-AF65-F5344CB8AC3E}">
        <p14:creationId xmlns:p14="http://schemas.microsoft.com/office/powerpoint/2010/main" val="2993136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296" y="1047989"/>
            <a:ext cx="4801775"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375" y="2680235"/>
            <a:ext cx="7505227" cy="2622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uppieren 10"/>
          <p:cNvGrpSpPr/>
          <p:nvPr/>
        </p:nvGrpSpPr>
        <p:grpSpPr>
          <a:xfrm>
            <a:off x="251520" y="404664"/>
            <a:ext cx="4230239" cy="368549"/>
            <a:chOff x="0" y="4930"/>
            <a:chExt cx="2676836" cy="368549"/>
          </a:xfrm>
          <a:solidFill>
            <a:srgbClr val="005B82"/>
          </a:solidFill>
        </p:grpSpPr>
        <p:sp>
          <p:nvSpPr>
            <p:cNvPr id="12" name="Abgerundetes Rechteck 11"/>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13"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r>
                <a:rPr lang="de-DE" sz="1600" b="1" dirty="0"/>
                <a:t>5</a:t>
              </a:r>
              <a:r>
                <a:rPr lang="de-DE" sz="1600" b="1" kern="1200" dirty="0"/>
                <a:t>. </a:t>
              </a:r>
              <a:r>
                <a:rPr lang="de-DE" sz="1600" b="1" dirty="0" err="1"/>
                <a:t>How</a:t>
              </a:r>
              <a:r>
                <a:rPr lang="de-DE" sz="1600" b="1" dirty="0"/>
                <a:t> do I </a:t>
              </a:r>
              <a:r>
                <a:rPr lang="de-DE" sz="1600" b="1" dirty="0" err="1"/>
                <a:t>put</a:t>
              </a:r>
              <a:r>
                <a:rPr lang="de-DE" sz="1600" b="1" dirty="0"/>
                <a:t> on </a:t>
              </a:r>
              <a:r>
                <a:rPr lang="de-DE" sz="1600" b="1" dirty="0" err="1"/>
                <a:t>the</a:t>
              </a:r>
              <a:r>
                <a:rPr lang="de-DE" sz="1600" b="1" dirty="0"/>
                <a:t> Clean </a:t>
              </a:r>
              <a:r>
                <a:rPr lang="de-DE" sz="1600" b="1" dirty="0" err="1"/>
                <a:t>Room</a:t>
              </a:r>
              <a:r>
                <a:rPr lang="de-DE" sz="1600" b="1" dirty="0"/>
                <a:t> </a:t>
              </a:r>
              <a:r>
                <a:rPr lang="de-DE" sz="1600" b="1" dirty="0" err="1"/>
                <a:t>Suit</a:t>
              </a:r>
              <a:r>
                <a:rPr lang="de-DE" sz="1600" b="1" dirty="0"/>
                <a:t>?</a:t>
              </a:r>
            </a:p>
          </p:txBody>
        </p:sp>
      </p:grpSp>
      <p:sp>
        <p:nvSpPr>
          <p:cNvPr id="9" name="Textfeld 8"/>
          <p:cNvSpPr txBox="1"/>
          <p:nvPr/>
        </p:nvSpPr>
        <p:spPr>
          <a:xfrm>
            <a:off x="1907704" y="2365957"/>
            <a:ext cx="1598515" cy="307777"/>
          </a:xfrm>
          <a:prstGeom prst="rect">
            <a:avLst/>
          </a:prstGeom>
          <a:noFill/>
        </p:spPr>
        <p:txBody>
          <a:bodyPr wrap="none" rtlCol="0">
            <a:spAutoFit/>
          </a:bodyPr>
          <a:lstStyle/>
          <a:p>
            <a:r>
              <a:rPr lang="de-DE" sz="1400" b="1" dirty="0"/>
              <a:t>1. </a:t>
            </a:r>
            <a:r>
              <a:rPr lang="de-DE" sz="1400" b="1" dirty="0" err="1"/>
              <a:t>Surgical</a:t>
            </a:r>
            <a:r>
              <a:rPr lang="de-DE" sz="1400" b="1" dirty="0"/>
              <a:t> </a:t>
            </a:r>
            <a:r>
              <a:rPr lang="de-DE" sz="1400" b="1" dirty="0" err="1"/>
              <a:t>mask</a:t>
            </a:r>
            <a:endParaRPr lang="de-DE" sz="1400" b="1" dirty="0"/>
          </a:p>
        </p:txBody>
      </p:sp>
      <p:sp>
        <p:nvSpPr>
          <p:cNvPr id="10" name="Textfeld 9"/>
          <p:cNvSpPr txBox="1"/>
          <p:nvPr/>
        </p:nvSpPr>
        <p:spPr>
          <a:xfrm>
            <a:off x="3724136" y="2377968"/>
            <a:ext cx="1260281" cy="307777"/>
          </a:xfrm>
          <a:prstGeom prst="rect">
            <a:avLst/>
          </a:prstGeom>
          <a:noFill/>
        </p:spPr>
        <p:txBody>
          <a:bodyPr wrap="none" rtlCol="0">
            <a:spAutoFit/>
          </a:bodyPr>
          <a:lstStyle/>
          <a:p>
            <a:r>
              <a:rPr lang="de-DE" sz="1400" b="1" dirty="0"/>
              <a:t>2. Hair </a:t>
            </a:r>
            <a:r>
              <a:rPr lang="de-DE" sz="1400" b="1" dirty="0" err="1"/>
              <a:t>cover</a:t>
            </a:r>
            <a:endParaRPr lang="de-DE" sz="1400" b="1" dirty="0"/>
          </a:p>
        </p:txBody>
      </p:sp>
      <p:cxnSp>
        <p:nvCxnSpPr>
          <p:cNvPr id="15" name="Gerade Verbindung mit Pfeil 14"/>
          <p:cNvCxnSpPr/>
          <p:nvPr/>
        </p:nvCxnSpPr>
        <p:spPr>
          <a:xfrm flipH="1">
            <a:off x="4602457" y="1196752"/>
            <a:ext cx="393054" cy="720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5580112" y="2383140"/>
            <a:ext cx="840295" cy="307777"/>
          </a:xfrm>
          <a:prstGeom prst="rect">
            <a:avLst/>
          </a:prstGeom>
          <a:noFill/>
        </p:spPr>
        <p:txBody>
          <a:bodyPr wrap="none" rtlCol="0">
            <a:spAutoFit/>
          </a:bodyPr>
          <a:lstStyle/>
          <a:p>
            <a:r>
              <a:rPr lang="de-DE" sz="1400" b="1" dirty="0"/>
              <a:t>3. Hood</a:t>
            </a:r>
          </a:p>
        </p:txBody>
      </p:sp>
      <p:sp>
        <p:nvSpPr>
          <p:cNvPr id="17" name="Textfeld 16"/>
          <p:cNvSpPr txBox="1"/>
          <p:nvPr/>
        </p:nvSpPr>
        <p:spPr>
          <a:xfrm>
            <a:off x="824147" y="5309670"/>
            <a:ext cx="7474455" cy="1200329"/>
          </a:xfrm>
          <a:prstGeom prst="rect">
            <a:avLst/>
          </a:prstGeom>
          <a:noFill/>
        </p:spPr>
        <p:txBody>
          <a:bodyPr wrap="square" rtlCol="0">
            <a:spAutoFit/>
          </a:bodyPr>
          <a:lstStyle/>
          <a:p>
            <a:r>
              <a:rPr lang="de-DE" altLang="de-DE" b="1" dirty="0">
                <a:latin typeface="Calibri" pitchFamily="34" charset="0"/>
              </a:rPr>
              <a:t>4. Dressing:</a:t>
            </a:r>
          </a:p>
          <a:p>
            <a:r>
              <a:rPr lang="en-US" altLang="de-DE" dirty="0">
                <a:latin typeface="Calibri" pitchFamily="34" charset="0"/>
              </a:rPr>
              <a:t>When putting on the cleanroom suit, please touch the floor as little as possible! Try to touch the outside of the cleanroom suit as little as possible. Keep your distance from the other overalls!</a:t>
            </a:r>
            <a:endParaRPr lang="de-DE" altLang="de-DE" dirty="0">
              <a:latin typeface="Calibri" pitchFamily="34" charset="0"/>
            </a:endParaRPr>
          </a:p>
        </p:txBody>
      </p:sp>
    </p:spTree>
    <p:extLst>
      <p:ext uri="{BB962C8B-B14F-4D97-AF65-F5344CB8AC3E}">
        <p14:creationId xmlns:p14="http://schemas.microsoft.com/office/powerpoint/2010/main" val="1922441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251520" y="404664"/>
            <a:ext cx="4230239" cy="368549"/>
            <a:chOff x="0" y="4930"/>
            <a:chExt cx="2676836" cy="368549"/>
          </a:xfrm>
          <a:solidFill>
            <a:srgbClr val="005B82"/>
          </a:solidFill>
        </p:grpSpPr>
        <p:sp>
          <p:nvSpPr>
            <p:cNvPr id="3" name="Abgerundetes Rechteck 2"/>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4"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r>
                <a:rPr lang="de-DE" sz="1600" b="1" dirty="0"/>
                <a:t>5</a:t>
              </a:r>
              <a:r>
                <a:rPr lang="de-DE" sz="1600" b="1" kern="1200" dirty="0"/>
                <a:t>. </a:t>
              </a:r>
              <a:r>
                <a:rPr lang="de-DE" sz="1600" b="1" dirty="0" err="1"/>
                <a:t>How</a:t>
              </a:r>
              <a:r>
                <a:rPr lang="de-DE" sz="1600" b="1" dirty="0"/>
                <a:t> Do I </a:t>
              </a:r>
              <a:r>
                <a:rPr lang="de-DE" sz="1600" b="1" dirty="0" err="1"/>
                <a:t>Put</a:t>
              </a:r>
              <a:r>
                <a:rPr lang="de-DE" sz="1600" b="1" dirty="0"/>
                <a:t> On </a:t>
              </a:r>
              <a:r>
                <a:rPr lang="de-DE" sz="1600" b="1" dirty="0" err="1"/>
                <a:t>the</a:t>
              </a:r>
              <a:r>
                <a:rPr lang="de-DE" sz="1600" b="1" dirty="0"/>
                <a:t> Clean </a:t>
              </a:r>
              <a:r>
                <a:rPr lang="de-DE" sz="1600" b="1" dirty="0" err="1"/>
                <a:t>Room</a:t>
              </a:r>
              <a:r>
                <a:rPr lang="de-DE" sz="1600" b="1" dirty="0"/>
                <a:t> </a:t>
              </a:r>
              <a:r>
                <a:rPr lang="de-DE" sz="1600" b="1" dirty="0" err="1"/>
                <a:t>Suit</a:t>
              </a:r>
              <a:r>
                <a:rPr lang="de-DE" sz="1600" b="1" dirty="0"/>
                <a:t>?</a:t>
              </a:r>
            </a:p>
          </p:txBody>
        </p:sp>
      </p:gr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986" y="908720"/>
            <a:ext cx="7531039" cy="296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842226" y="3944049"/>
            <a:ext cx="2007822" cy="2862322"/>
          </a:xfrm>
          <a:prstGeom prst="rect">
            <a:avLst/>
          </a:prstGeom>
          <a:noFill/>
        </p:spPr>
        <p:txBody>
          <a:bodyPr wrap="square" rtlCol="0">
            <a:spAutoFit/>
          </a:bodyPr>
          <a:lstStyle/>
          <a:p>
            <a:r>
              <a:rPr lang="de-DE" altLang="de-DE" b="1" dirty="0">
                <a:latin typeface="Calibri" pitchFamily="34" charset="0"/>
              </a:rPr>
              <a:t>5. </a:t>
            </a:r>
            <a:r>
              <a:rPr lang="de-DE" altLang="de-DE" b="1" dirty="0" err="1">
                <a:latin typeface="Calibri" pitchFamily="34" charset="0"/>
              </a:rPr>
              <a:t>Sit</a:t>
            </a:r>
            <a:r>
              <a:rPr lang="de-DE" altLang="de-DE" b="1" dirty="0">
                <a:latin typeface="Calibri" pitchFamily="34" charset="0"/>
              </a:rPr>
              <a:t> </a:t>
            </a:r>
            <a:r>
              <a:rPr lang="de-DE" altLang="de-DE" b="1" dirty="0" err="1">
                <a:latin typeface="Calibri" pitchFamily="34" charset="0"/>
              </a:rPr>
              <a:t>over</a:t>
            </a:r>
            <a:r>
              <a:rPr lang="de-DE" altLang="de-DE" b="1" dirty="0">
                <a:latin typeface="Calibri" pitchFamily="34" charset="0"/>
              </a:rPr>
              <a:t>:</a:t>
            </a:r>
          </a:p>
          <a:p>
            <a:r>
              <a:rPr lang="de-DE" altLang="de-DE" dirty="0" err="1">
                <a:latin typeface="Calibri" pitchFamily="34" charset="0"/>
              </a:rPr>
              <a:t>Put</a:t>
            </a:r>
            <a:r>
              <a:rPr lang="de-DE" altLang="de-DE" dirty="0">
                <a:latin typeface="Calibri" pitchFamily="34" charset="0"/>
              </a:rPr>
              <a:t> on </a:t>
            </a:r>
            <a:r>
              <a:rPr lang="de-DE" altLang="de-DE" dirty="0" err="1">
                <a:latin typeface="Calibri" pitchFamily="34" charset="0"/>
              </a:rPr>
              <a:t>shoes</a:t>
            </a:r>
            <a:r>
              <a:rPr lang="de-DE" altLang="de-DE" dirty="0">
                <a:latin typeface="Calibri" pitchFamily="34" charset="0"/>
              </a:rPr>
              <a:t> </a:t>
            </a:r>
            <a:r>
              <a:rPr lang="de-DE" altLang="de-DE" dirty="0" err="1">
                <a:latin typeface="Calibri" pitchFamily="34" charset="0"/>
              </a:rPr>
              <a:t>and</a:t>
            </a:r>
            <a:endParaRPr lang="de-DE" altLang="de-DE" dirty="0">
              <a:latin typeface="Calibri" pitchFamily="34" charset="0"/>
            </a:endParaRPr>
          </a:p>
          <a:p>
            <a:r>
              <a:rPr lang="de-DE" altLang="de-DE" dirty="0" err="1">
                <a:latin typeface="Calibri" pitchFamily="34" charset="0"/>
              </a:rPr>
              <a:t>sit</a:t>
            </a:r>
            <a:r>
              <a:rPr lang="de-DE" altLang="de-DE" dirty="0">
                <a:latin typeface="Calibri" pitchFamily="34" charset="0"/>
              </a:rPr>
              <a:t> </a:t>
            </a:r>
            <a:r>
              <a:rPr lang="de-DE" altLang="de-DE" dirty="0" err="1">
                <a:latin typeface="Calibri" pitchFamily="34" charset="0"/>
              </a:rPr>
              <a:t>over</a:t>
            </a:r>
            <a:r>
              <a:rPr lang="de-DE" altLang="de-DE" dirty="0">
                <a:latin typeface="Calibri" pitchFamily="34" charset="0"/>
              </a:rPr>
              <a:t>:</a:t>
            </a:r>
          </a:p>
          <a:p>
            <a:pPr marL="285750" indent="-285750">
              <a:buFontTx/>
              <a:buChar char="-"/>
            </a:pPr>
            <a:r>
              <a:rPr lang="de-DE" altLang="de-DE" dirty="0">
                <a:latin typeface="Calibri" pitchFamily="34" charset="0"/>
              </a:rPr>
              <a:t>buckle </a:t>
            </a:r>
            <a:r>
              <a:rPr lang="de-DE" altLang="de-DE" dirty="0" err="1">
                <a:latin typeface="Calibri" pitchFamily="34" charset="0"/>
              </a:rPr>
              <a:t>inward</a:t>
            </a:r>
            <a:endParaRPr lang="de-DE" altLang="de-DE" dirty="0">
              <a:latin typeface="Calibri" pitchFamily="34" charset="0"/>
            </a:endParaRPr>
          </a:p>
          <a:p>
            <a:endParaRPr lang="de-DE" altLang="de-DE" dirty="0">
              <a:latin typeface="Calibri" pitchFamily="34" charset="0"/>
            </a:endParaRPr>
          </a:p>
          <a:p>
            <a:r>
              <a:rPr lang="de-DE" altLang="de-DE" dirty="0" err="1">
                <a:latin typeface="Calibri" pitchFamily="34" charset="0"/>
              </a:rPr>
              <a:t>Only</a:t>
            </a:r>
            <a:r>
              <a:rPr lang="de-DE" altLang="de-DE" dirty="0">
                <a:latin typeface="Calibri" pitchFamily="34" charset="0"/>
              </a:rPr>
              <a:t> </a:t>
            </a:r>
            <a:r>
              <a:rPr lang="de-DE" altLang="de-DE" dirty="0" err="1">
                <a:latin typeface="Calibri" pitchFamily="34" charset="0"/>
              </a:rPr>
              <a:t>sit</a:t>
            </a:r>
            <a:r>
              <a:rPr lang="de-DE" altLang="de-DE" dirty="0">
                <a:latin typeface="Calibri" pitchFamily="34" charset="0"/>
              </a:rPr>
              <a:t> </a:t>
            </a:r>
            <a:r>
              <a:rPr lang="de-DE" altLang="de-DE" dirty="0" err="1">
                <a:latin typeface="Calibri" pitchFamily="34" charset="0"/>
              </a:rPr>
              <a:t>with</a:t>
            </a:r>
            <a:r>
              <a:rPr lang="de-DE" altLang="de-DE" dirty="0">
                <a:latin typeface="Calibri" pitchFamily="34" charset="0"/>
              </a:rPr>
              <a:t> clean </a:t>
            </a:r>
            <a:r>
              <a:rPr lang="de-DE" altLang="de-DE" dirty="0" err="1">
                <a:latin typeface="Calibri" pitchFamily="34" charset="0"/>
              </a:rPr>
              <a:t>room</a:t>
            </a:r>
            <a:r>
              <a:rPr lang="de-DE" altLang="de-DE" dirty="0">
                <a:latin typeface="Calibri" pitchFamily="34" charset="0"/>
              </a:rPr>
              <a:t> </a:t>
            </a:r>
            <a:r>
              <a:rPr lang="de-DE" altLang="de-DE" dirty="0" err="1">
                <a:latin typeface="Calibri" pitchFamily="34" charset="0"/>
              </a:rPr>
              <a:t>suit</a:t>
            </a:r>
            <a:r>
              <a:rPr lang="de-DE" altLang="de-DE" dirty="0">
                <a:latin typeface="Calibri" pitchFamily="34" charset="0"/>
              </a:rPr>
              <a:t> on </a:t>
            </a:r>
            <a:r>
              <a:rPr lang="de-DE" altLang="de-DE" dirty="0" err="1">
                <a:latin typeface="Calibri" pitchFamily="34" charset="0"/>
              </a:rPr>
              <a:t>the</a:t>
            </a:r>
            <a:r>
              <a:rPr lang="de-DE" altLang="de-DE" dirty="0">
                <a:latin typeface="Calibri" pitchFamily="34" charset="0"/>
              </a:rPr>
              <a:t> </a:t>
            </a:r>
            <a:r>
              <a:rPr lang="de-DE" altLang="de-DE" dirty="0" err="1">
                <a:latin typeface="Calibri" pitchFamily="34" charset="0"/>
              </a:rPr>
              <a:t>sit</a:t>
            </a:r>
            <a:r>
              <a:rPr lang="de-DE" altLang="de-DE" dirty="0">
                <a:latin typeface="Calibri" pitchFamily="34" charset="0"/>
              </a:rPr>
              <a:t> </a:t>
            </a:r>
            <a:r>
              <a:rPr lang="de-DE" altLang="de-DE" dirty="0" err="1">
                <a:latin typeface="Calibri" pitchFamily="34" charset="0"/>
              </a:rPr>
              <a:t>over</a:t>
            </a:r>
            <a:r>
              <a:rPr lang="de-DE" altLang="de-DE" dirty="0">
                <a:latin typeface="Calibri" pitchFamily="34" charset="0"/>
              </a:rPr>
              <a:t>!</a:t>
            </a:r>
          </a:p>
          <a:p>
            <a:endParaRPr lang="de-DE" altLang="de-DE" dirty="0">
              <a:latin typeface="Calibri" pitchFamily="34" charset="0"/>
            </a:endParaRPr>
          </a:p>
          <a:p>
            <a:endParaRPr lang="de-DE" dirty="0"/>
          </a:p>
        </p:txBody>
      </p:sp>
      <p:sp>
        <p:nvSpPr>
          <p:cNvPr id="6" name="Textfeld 5"/>
          <p:cNvSpPr txBox="1"/>
          <p:nvPr/>
        </p:nvSpPr>
        <p:spPr>
          <a:xfrm>
            <a:off x="3094086" y="3944049"/>
            <a:ext cx="1593916" cy="2585323"/>
          </a:xfrm>
          <a:prstGeom prst="rect">
            <a:avLst/>
          </a:prstGeom>
          <a:noFill/>
        </p:spPr>
        <p:txBody>
          <a:bodyPr wrap="square" rtlCol="0">
            <a:spAutoFit/>
          </a:bodyPr>
          <a:lstStyle/>
          <a:p>
            <a:pPr eaLnBrk="1" hangingPunct="1"/>
            <a:r>
              <a:rPr lang="de-DE" altLang="de-DE" b="1" dirty="0">
                <a:latin typeface="Calibri" pitchFamily="34" charset="0"/>
              </a:rPr>
              <a:t>6. </a:t>
            </a:r>
            <a:r>
              <a:rPr lang="de-DE" altLang="de-DE" b="1" dirty="0" err="1">
                <a:latin typeface="Calibri" pitchFamily="34" charset="0"/>
              </a:rPr>
              <a:t>Gloves</a:t>
            </a:r>
            <a:r>
              <a:rPr lang="de-DE" altLang="de-DE" b="1" dirty="0">
                <a:latin typeface="Calibri" pitchFamily="34" charset="0"/>
              </a:rPr>
              <a:t>:</a:t>
            </a:r>
          </a:p>
          <a:p>
            <a:pPr eaLnBrk="1" hangingPunct="1"/>
            <a:r>
              <a:rPr lang="de-DE" altLang="de-DE" dirty="0">
                <a:latin typeface="Calibri" pitchFamily="34" charset="0"/>
              </a:rPr>
              <a:t>Touch outside </a:t>
            </a:r>
            <a:r>
              <a:rPr lang="de-DE" altLang="de-DE" dirty="0" err="1">
                <a:latin typeface="Calibri" pitchFamily="34" charset="0"/>
              </a:rPr>
              <a:t>as</a:t>
            </a:r>
            <a:r>
              <a:rPr lang="de-DE" altLang="de-DE" dirty="0">
                <a:latin typeface="Calibri" pitchFamily="34" charset="0"/>
              </a:rPr>
              <a:t> </a:t>
            </a:r>
            <a:r>
              <a:rPr lang="de-DE" altLang="de-DE" dirty="0" err="1">
                <a:latin typeface="Calibri" pitchFamily="34" charset="0"/>
              </a:rPr>
              <a:t>little</a:t>
            </a:r>
            <a:r>
              <a:rPr lang="de-DE" altLang="de-DE" dirty="0">
                <a:latin typeface="Calibri" pitchFamily="34" charset="0"/>
              </a:rPr>
              <a:t> </a:t>
            </a:r>
            <a:r>
              <a:rPr lang="de-DE" altLang="de-DE" dirty="0" err="1">
                <a:latin typeface="Calibri" pitchFamily="34" charset="0"/>
              </a:rPr>
              <a:t>as</a:t>
            </a:r>
            <a:r>
              <a:rPr lang="de-DE" altLang="de-DE" dirty="0">
                <a:latin typeface="Calibri" pitchFamily="34" charset="0"/>
              </a:rPr>
              <a:t> </a:t>
            </a:r>
            <a:r>
              <a:rPr lang="de-DE" altLang="de-DE" dirty="0" err="1">
                <a:latin typeface="Calibri" pitchFamily="34" charset="0"/>
              </a:rPr>
              <a:t>possible</a:t>
            </a:r>
            <a:r>
              <a:rPr lang="de-DE" altLang="de-DE" dirty="0">
                <a:latin typeface="Calibri" pitchFamily="34" charset="0"/>
              </a:rPr>
              <a:t> </a:t>
            </a:r>
            <a:r>
              <a:rPr lang="de-DE" altLang="de-DE" dirty="0" err="1">
                <a:latin typeface="Calibri" pitchFamily="34" charset="0"/>
              </a:rPr>
              <a:t>with</a:t>
            </a:r>
            <a:r>
              <a:rPr lang="de-DE" altLang="de-DE" dirty="0">
                <a:latin typeface="Calibri" pitchFamily="34" charset="0"/>
              </a:rPr>
              <a:t> </a:t>
            </a:r>
            <a:r>
              <a:rPr lang="de-DE" altLang="de-DE" dirty="0" err="1">
                <a:latin typeface="Calibri" pitchFamily="34" charset="0"/>
              </a:rPr>
              <a:t>your</a:t>
            </a:r>
            <a:r>
              <a:rPr lang="de-DE" altLang="de-DE" dirty="0">
                <a:latin typeface="Calibri" pitchFamily="34" charset="0"/>
              </a:rPr>
              <a:t> </a:t>
            </a:r>
            <a:r>
              <a:rPr lang="de-DE" altLang="de-DE" dirty="0" err="1">
                <a:latin typeface="Calibri" pitchFamily="34" charset="0"/>
              </a:rPr>
              <a:t>fingers</a:t>
            </a:r>
            <a:r>
              <a:rPr lang="de-DE" altLang="de-DE" dirty="0">
                <a:latin typeface="Calibri" pitchFamily="34" charset="0"/>
              </a:rPr>
              <a:t>.</a:t>
            </a:r>
          </a:p>
          <a:p>
            <a:pPr eaLnBrk="1" hangingPunct="1"/>
            <a:r>
              <a:rPr lang="en-US" altLang="de-DE" dirty="0">
                <a:latin typeface="Calibri" pitchFamily="34" charset="0"/>
              </a:rPr>
              <a:t>Pull the gloves over the cuff.</a:t>
            </a:r>
            <a:endParaRPr lang="de-DE" altLang="de-DE" dirty="0">
              <a:latin typeface="Calibri" pitchFamily="34" charset="0"/>
            </a:endParaRPr>
          </a:p>
          <a:p>
            <a:pPr eaLnBrk="1" hangingPunct="1"/>
            <a:endParaRPr lang="de-DE" altLang="de-DE" dirty="0">
              <a:latin typeface="Calibri" pitchFamily="34" charset="0"/>
            </a:endParaRPr>
          </a:p>
          <a:p>
            <a:endParaRPr lang="de-DE" dirty="0"/>
          </a:p>
        </p:txBody>
      </p:sp>
      <p:sp>
        <p:nvSpPr>
          <p:cNvPr id="7" name="Textfeld 6"/>
          <p:cNvSpPr txBox="1"/>
          <p:nvPr/>
        </p:nvSpPr>
        <p:spPr>
          <a:xfrm>
            <a:off x="4932040" y="3944049"/>
            <a:ext cx="1728191" cy="646331"/>
          </a:xfrm>
          <a:prstGeom prst="rect">
            <a:avLst/>
          </a:prstGeom>
          <a:noFill/>
        </p:spPr>
        <p:txBody>
          <a:bodyPr wrap="square" rtlCol="0">
            <a:spAutoFit/>
          </a:bodyPr>
          <a:lstStyle/>
          <a:p>
            <a:r>
              <a:rPr lang="de-DE" altLang="de-DE" b="1" dirty="0">
                <a:latin typeface="Calibri" pitchFamily="34" charset="0"/>
              </a:rPr>
              <a:t>7. </a:t>
            </a:r>
            <a:r>
              <a:rPr lang="de-DE" altLang="de-DE" b="1" dirty="0" err="1">
                <a:latin typeface="Calibri" pitchFamily="34" charset="0"/>
              </a:rPr>
              <a:t>Protection</a:t>
            </a:r>
            <a:r>
              <a:rPr lang="de-DE" altLang="de-DE" b="1" dirty="0">
                <a:latin typeface="Calibri" pitchFamily="34" charset="0"/>
              </a:rPr>
              <a:t> </a:t>
            </a:r>
            <a:r>
              <a:rPr lang="de-DE" altLang="de-DE" b="1" dirty="0" err="1">
                <a:latin typeface="Calibri" pitchFamily="34" charset="0"/>
              </a:rPr>
              <a:t>goggles</a:t>
            </a:r>
            <a:endParaRPr lang="de-DE" dirty="0"/>
          </a:p>
        </p:txBody>
      </p:sp>
      <p:sp>
        <p:nvSpPr>
          <p:cNvPr id="8" name="Textfeld 7"/>
          <p:cNvSpPr txBox="1"/>
          <p:nvPr/>
        </p:nvSpPr>
        <p:spPr>
          <a:xfrm>
            <a:off x="6900775" y="3944049"/>
            <a:ext cx="1466249" cy="923330"/>
          </a:xfrm>
          <a:prstGeom prst="rect">
            <a:avLst/>
          </a:prstGeom>
          <a:noFill/>
        </p:spPr>
        <p:txBody>
          <a:bodyPr wrap="square" rtlCol="0">
            <a:spAutoFit/>
          </a:bodyPr>
          <a:lstStyle/>
          <a:p>
            <a:r>
              <a:rPr lang="de-DE" altLang="de-DE" b="1" dirty="0">
                <a:latin typeface="Calibri" pitchFamily="34" charset="0"/>
              </a:rPr>
              <a:t>8. Last check in </a:t>
            </a:r>
            <a:r>
              <a:rPr lang="de-DE" altLang="de-DE" b="1" dirty="0" err="1">
                <a:latin typeface="Calibri" pitchFamily="34" charset="0"/>
              </a:rPr>
              <a:t>the</a:t>
            </a:r>
            <a:r>
              <a:rPr lang="de-DE" altLang="de-DE" b="1" dirty="0">
                <a:latin typeface="Calibri" pitchFamily="34" charset="0"/>
              </a:rPr>
              <a:t> </a:t>
            </a:r>
            <a:r>
              <a:rPr lang="de-DE" altLang="de-DE" b="1" dirty="0" err="1">
                <a:latin typeface="Calibri" pitchFamily="34" charset="0"/>
              </a:rPr>
              <a:t>mirror</a:t>
            </a:r>
            <a:endParaRPr lang="de-DE" altLang="de-DE" b="1" dirty="0">
              <a:latin typeface="Calibri" pitchFamily="34" charset="0"/>
            </a:endParaRPr>
          </a:p>
          <a:p>
            <a:endParaRPr lang="de-DE" dirty="0"/>
          </a:p>
        </p:txBody>
      </p:sp>
    </p:spTree>
    <p:extLst>
      <p:ext uri="{BB962C8B-B14F-4D97-AF65-F5344CB8AC3E}">
        <p14:creationId xmlns:p14="http://schemas.microsoft.com/office/powerpoint/2010/main" val="4114050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2" descr="Bild Rauch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09" y="4982728"/>
            <a:ext cx="1443175" cy="1110568"/>
          </a:xfrm>
          <a:prstGeom prst="rect">
            <a:avLst/>
          </a:prstGeom>
          <a:noFill/>
          <a:extLst>
            <a:ext uri="{909E8E84-426E-40DD-AFC4-6F175D3DCCD1}">
              <a14:hiddenFill xmlns:a14="http://schemas.microsoft.com/office/drawing/2010/main">
                <a:solidFill>
                  <a:srgbClr val="FFFFFF"/>
                </a:solidFill>
              </a14:hiddenFill>
            </a:ext>
          </a:extLst>
        </p:spPr>
      </p:pic>
      <p:pic>
        <p:nvPicPr>
          <p:cNvPr id="103454" name="Picture 30"/>
          <p:cNvPicPr>
            <a:picLocks noChangeAspect="1" noChangeArrowheads="1"/>
          </p:cNvPicPr>
          <p:nvPr/>
        </p:nvPicPr>
        <p:blipFill>
          <a:blip r:embed="rId3" cstate="print"/>
          <a:srcRect/>
          <a:stretch>
            <a:fillRect/>
          </a:stretch>
        </p:blipFill>
        <p:spPr bwMode="auto">
          <a:xfrm>
            <a:off x="467544" y="1124744"/>
            <a:ext cx="2019654" cy="1368152"/>
          </a:xfrm>
          <a:prstGeom prst="rect">
            <a:avLst/>
          </a:prstGeom>
          <a:noFill/>
          <a:ln w="9525">
            <a:noFill/>
            <a:miter lim="800000"/>
            <a:headEnd/>
            <a:tailEnd/>
          </a:ln>
        </p:spPr>
      </p:pic>
      <p:pic>
        <p:nvPicPr>
          <p:cNvPr id="103440" name="Picture 16"/>
          <p:cNvPicPr>
            <a:picLocks noChangeAspect="1" noChangeArrowheads="1"/>
          </p:cNvPicPr>
          <p:nvPr/>
        </p:nvPicPr>
        <p:blipFill>
          <a:blip r:embed="rId4" cstate="print"/>
          <a:srcRect/>
          <a:stretch>
            <a:fillRect/>
          </a:stretch>
        </p:blipFill>
        <p:spPr bwMode="auto">
          <a:xfrm>
            <a:off x="2483768" y="1700808"/>
            <a:ext cx="717517" cy="1008111"/>
          </a:xfrm>
          <a:prstGeom prst="rect">
            <a:avLst/>
          </a:prstGeom>
          <a:noFill/>
          <a:ln w="9525">
            <a:noFill/>
            <a:miter lim="800000"/>
            <a:headEnd/>
            <a:tailEnd/>
          </a:ln>
        </p:spPr>
      </p:pic>
      <p:grpSp>
        <p:nvGrpSpPr>
          <p:cNvPr id="2" name="Gruppieren 1"/>
          <p:cNvGrpSpPr/>
          <p:nvPr/>
        </p:nvGrpSpPr>
        <p:grpSpPr>
          <a:xfrm>
            <a:off x="395536" y="404664"/>
            <a:ext cx="4230239" cy="368549"/>
            <a:chOff x="0" y="4930"/>
            <a:chExt cx="2676836" cy="368549"/>
          </a:xfrm>
          <a:solidFill>
            <a:srgbClr val="005B82"/>
          </a:solidFill>
        </p:grpSpPr>
        <p:sp>
          <p:nvSpPr>
            <p:cNvPr id="3" name="Abgerundetes Rechteck 2"/>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4"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6</a:t>
              </a:r>
              <a:r>
                <a:rPr lang="de-DE" sz="1600" b="1" kern="1200" dirty="0"/>
                <a:t>. Dos and </a:t>
              </a:r>
              <a:r>
                <a:rPr lang="de-DE" sz="1600" b="1" dirty="0"/>
                <a:t>D</a:t>
              </a:r>
              <a:r>
                <a:rPr lang="de-DE" sz="1600" b="1" kern="1200" dirty="0"/>
                <a:t>on´ts at </a:t>
              </a:r>
              <a:r>
                <a:rPr lang="de-DE" sz="1600" b="1" kern="1200" dirty="0" err="1"/>
                <a:t>cleanroom</a:t>
              </a:r>
              <a:endParaRPr lang="de-DE" sz="1600" b="1" kern="1200" dirty="0"/>
            </a:p>
          </p:txBody>
        </p:sp>
      </p:grpSp>
      <p:pic>
        <p:nvPicPr>
          <p:cNvPr id="103426" name="Picture 2"/>
          <p:cNvPicPr>
            <a:picLocks noChangeAspect="1" noChangeArrowheads="1"/>
          </p:cNvPicPr>
          <p:nvPr/>
        </p:nvPicPr>
        <p:blipFill>
          <a:blip r:embed="rId5" cstate="print"/>
          <a:srcRect/>
          <a:stretch>
            <a:fillRect/>
          </a:stretch>
        </p:blipFill>
        <p:spPr bwMode="auto">
          <a:xfrm>
            <a:off x="4788024" y="3140968"/>
            <a:ext cx="1440160" cy="1440160"/>
          </a:xfrm>
          <a:prstGeom prst="rect">
            <a:avLst/>
          </a:prstGeom>
          <a:noFill/>
          <a:ln w="9525">
            <a:noFill/>
            <a:miter lim="800000"/>
            <a:headEnd/>
            <a:tailEnd/>
          </a:ln>
        </p:spPr>
      </p:pic>
      <p:pic>
        <p:nvPicPr>
          <p:cNvPr id="103429" name="Picture 5"/>
          <p:cNvPicPr>
            <a:picLocks noChangeAspect="1" noChangeArrowheads="1"/>
          </p:cNvPicPr>
          <p:nvPr/>
        </p:nvPicPr>
        <p:blipFill>
          <a:blip r:embed="rId6" cstate="print"/>
          <a:srcRect/>
          <a:stretch>
            <a:fillRect/>
          </a:stretch>
        </p:blipFill>
        <p:spPr bwMode="auto">
          <a:xfrm>
            <a:off x="3347864" y="3137316"/>
            <a:ext cx="1454349" cy="1443811"/>
          </a:xfrm>
          <a:prstGeom prst="rect">
            <a:avLst/>
          </a:prstGeom>
          <a:noFill/>
          <a:ln w="9525">
            <a:noFill/>
            <a:miter lim="800000"/>
            <a:headEnd/>
            <a:tailEnd/>
          </a:ln>
        </p:spPr>
      </p:pic>
      <p:pic>
        <p:nvPicPr>
          <p:cNvPr id="103432" name="Picture 8" descr="http://upload.wikimedia.org/wikipedia/commons/2/20/Black_watch_kilt.JPG"/>
          <p:cNvPicPr>
            <a:picLocks noChangeAspect="1" noChangeArrowheads="1"/>
          </p:cNvPicPr>
          <p:nvPr/>
        </p:nvPicPr>
        <p:blipFill>
          <a:blip r:embed="rId7" cstate="print"/>
          <a:srcRect/>
          <a:stretch>
            <a:fillRect/>
          </a:stretch>
        </p:blipFill>
        <p:spPr bwMode="auto">
          <a:xfrm flipH="1">
            <a:off x="2339752" y="4581128"/>
            <a:ext cx="1324782" cy="1512168"/>
          </a:xfrm>
          <a:prstGeom prst="rect">
            <a:avLst/>
          </a:prstGeom>
          <a:noFill/>
        </p:spPr>
      </p:pic>
      <p:pic>
        <p:nvPicPr>
          <p:cNvPr id="103434" name="Picture 10" descr="http://upload.wikimedia.org/wikipedia/commons/5/59/ChildrenLegs-0783.jpg"/>
          <p:cNvPicPr>
            <a:picLocks noChangeAspect="1" noChangeArrowheads="1"/>
          </p:cNvPicPr>
          <p:nvPr/>
        </p:nvPicPr>
        <p:blipFill>
          <a:blip r:embed="rId8" cstate="print"/>
          <a:srcRect/>
          <a:stretch>
            <a:fillRect/>
          </a:stretch>
        </p:blipFill>
        <p:spPr bwMode="auto">
          <a:xfrm>
            <a:off x="3203848" y="1124744"/>
            <a:ext cx="3024336" cy="2016224"/>
          </a:xfrm>
          <a:prstGeom prst="rect">
            <a:avLst/>
          </a:prstGeom>
          <a:noFill/>
        </p:spPr>
      </p:pic>
      <p:sp>
        <p:nvSpPr>
          <p:cNvPr id="103436" name="AutoShape 12" descr="Even&amp;Odd - High Heel Sandaletten - bl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03438" name="AutoShape 14" descr="Even&amp;Odd - High Heel Sandaletten - bl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03442" name="AutoShape 18" descr="Bildergebnis für wanderschuhe herren"/>
          <p:cNvSpPr>
            <a:spLocks noChangeAspect="1" noChangeArrowheads="1"/>
          </p:cNvSpPr>
          <p:nvPr/>
        </p:nvSpPr>
        <p:spPr bwMode="auto">
          <a:xfrm>
            <a:off x="155575" y="-411163"/>
            <a:ext cx="971550" cy="85725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03447" name="AutoShape 23" descr="Bildergebnis für Flipflop sandale"/>
          <p:cNvSpPr>
            <a:spLocks noChangeAspect="1" noChangeArrowheads="1"/>
          </p:cNvSpPr>
          <p:nvPr/>
        </p:nvSpPr>
        <p:spPr bwMode="auto">
          <a:xfrm>
            <a:off x="155575" y="-411163"/>
            <a:ext cx="1114425" cy="857251"/>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103448" name="Picture 24"/>
          <p:cNvPicPr>
            <a:picLocks noChangeAspect="1" noChangeArrowheads="1"/>
          </p:cNvPicPr>
          <p:nvPr/>
        </p:nvPicPr>
        <p:blipFill>
          <a:blip r:embed="rId9" cstate="print"/>
          <a:srcRect/>
          <a:stretch>
            <a:fillRect/>
          </a:stretch>
        </p:blipFill>
        <p:spPr bwMode="auto">
          <a:xfrm>
            <a:off x="2555776" y="2636912"/>
            <a:ext cx="655273" cy="504056"/>
          </a:xfrm>
          <a:prstGeom prst="rect">
            <a:avLst/>
          </a:prstGeom>
          <a:noFill/>
          <a:ln w="9525">
            <a:noFill/>
            <a:miter lim="800000"/>
            <a:headEnd/>
            <a:tailEnd/>
          </a:ln>
        </p:spPr>
      </p:pic>
      <p:pic>
        <p:nvPicPr>
          <p:cNvPr id="103449" name="Picture 25"/>
          <p:cNvPicPr>
            <a:picLocks noChangeAspect="1" noChangeArrowheads="1"/>
          </p:cNvPicPr>
          <p:nvPr/>
        </p:nvPicPr>
        <p:blipFill>
          <a:blip r:embed="rId10" cstate="print"/>
          <a:srcRect/>
          <a:stretch>
            <a:fillRect/>
          </a:stretch>
        </p:blipFill>
        <p:spPr bwMode="auto">
          <a:xfrm>
            <a:off x="1403648" y="2924944"/>
            <a:ext cx="1080120" cy="422656"/>
          </a:xfrm>
          <a:prstGeom prst="rect">
            <a:avLst/>
          </a:prstGeom>
          <a:noFill/>
          <a:ln w="9525">
            <a:noFill/>
            <a:miter lim="800000"/>
            <a:headEnd/>
            <a:tailEnd/>
          </a:ln>
        </p:spPr>
      </p:pic>
      <p:pic>
        <p:nvPicPr>
          <p:cNvPr id="103450" name="Picture 26"/>
          <p:cNvPicPr>
            <a:picLocks noChangeAspect="1" noChangeArrowheads="1"/>
          </p:cNvPicPr>
          <p:nvPr/>
        </p:nvPicPr>
        <p:blipFill>
          <a:blip r:embed="rId11" cstate="print"/>
          <a:srcRect/>
          <a:stretch>
            <a:fillRect/>
          </a:stretch>
        </p:blipFill>
        <p:spPr bwMode="auto">
          <a:xfrm>
            <a:off x="3707904" y="4581128"/>
            <a:ext cx="1224136" cy="1502550"/>
          </a:xfrm>
          <a:prstGeom prst="rect">
            <a:avLst/>
          </a:prstGeom>
          <a:noFill/>
          <a:ln w="9525">
            <a:noFill/>
            <a:miter lim="800000"/>
            <a:headEnd/>
            <a:tailEnd/>
          </a:ln>
        </p:spPr>
      </p:pic>
      <p:pic>
        <p:nvPicPr>
          <p:cNvPr id="103452" name="Picture 28"/>
          <p:cNvPicPr>
            <a:picLocks noChangeAspect="1" noChangeArrowheads="1"/>
          </p:cNvPicPr>
          <p:nvPr/>
        </p:nvPicPr>
        <p:blipFill>
          <a:blip r:embed="rId12" cstate="print"/>
          <a:srcRect/>
          <a:stretch>
            <a:fillRect/>
          </a:stretch>
        </p:blipFill>
        <p:spPr bwMode="auto">
          <a:xfrm>
            <a:off x="4932039" y="4581128"/>
            <a:ext cx="1295423" cy="1512168"/>
          </a:xfrm>
          <a:prstGeom prst="rect">
            <a:avLst/>
          </a:prstGeom>
          <a:noFill/>
          <a:ln w="9525">
            <a:noFill/>
            <a:miter lim="800000"/>
            <a:headEnd/>
            <a:tailEnd/>
          </a:ln>
        </p:spPr>
      </p:pic>
      <p:pic>
        <p:nvPicPr>
          <p:cNvPr id="103455" name="Picture 31"/>
          <p:cNvPicPr>
            <a:picLocks noChangeAspect="1" noChangeArrowheads="1"/>
          </p:cNvPicPr>
          <p:nvPr/>
        </p:nvPicPr>
        <p:blipFill>
          <a:blip r:embed="rId13" cstate="print"/>
          <a:srcRect/>
          <a:stretch>
            <a:fillRect/>
          </a:stretch>
        </p:blipFill>
        <p:spPr bwMode="auto">
          <a:xfrm>
            <a:off x="1547664" y="3645024"/>
            <a:ext cx="1252748" cy="896517"/>
          </a:xfrm>
          <a:prstGeom prst="rect">
            <a:avLst/>
          </a:prstGeom>
          <a:noFill/>
          <a:ln w="9525">
            <a:noFill/>
            <a:miter lim="800000"/>
            <a:headEnd/>
            <a:tailEnd/>
          </a:ln>
        </p:spPr>
      </p:pic>
      <p:pic>
        <p:nvPicPr>
          <p:cNvPr id="103451" name="Picture 27"/>
          <p:cNvPicPr>
            <a:picLocks noChangeAspect="1" noChangeArrowheads="1"/>
          </p:cNvPicPr>
          <p:nvPr/>
        </p:nvPicPr>
        <p:blipFill>
          <a:blip r:embed="rId14" cstate="print"/>
          <a:srcRect/>
          <a:stretch>
            <a:fillRect/>
          </a:stretch>
        </p:blipFill>
        <p:spPr bwMode="auto">
          <a:xfrm>
            <a:off x="2555776" y="1124744"/>
            <a:ext cx="648072" cy="648072"/>
          </a:xfrm>
          <a:prstGeom prst="rect">
            <a:avLst/>
          </a:prstGeom>
          <a:noFill/>
          <a:ln w="9525">
            <a:noFill/>
            <a:miter lim="800000"/>
            <a:headEnd/>
            <a:tailEnd/>
          </a:ln>
        </p:spPr>
      </p:pic>
      <p:pic>
        <p:nvPicPr>
          <p:cNvPr id="103456" name="Picture 32"/>
          <p:cNvPicPr>
            <a:picLocks noChangeAspect="1" noChangeArrowheads="1"/>
          </p:cNvPicPr>
          <p:nvPr/>
        </p:nvPicPr>
        <p:blipFill>
          <a:blip r:embed="rId15" cstate="print"/>
          <a:srcRect/>
          <a:stretch>
            <a:fillRect/>
          </a:stretch>
        </p:blipFill>
        <p:spPr bwMode="auto">
          <a:xfrm>
            <a:off x="2915816" y="3212976"/>
            <a:ext cx="644277" cy="1282852"/>
          </a:xfrm>
          <a:prstGeom prst="rect">
            <a:avLst/>
          </a:prstGeom>
          <a:noFill/>
          <a:ln w="9525">
            <a:noFill/>
            <a:miter lim="800000"/>
            <a:headEnd/>
            <a:tailEnd/>
          </a:ln>
        </p:spPr>
      </p:pic>
      <p:sp>
        <p:nvSpPr>
          <p:cNvPr id="29" name="Rechteck 28"/>
          <p:cNvSpPr/>
          <p:nvPr/>
        </p:nvSpPr>
        <p:spPr>
          <a:xfrm>
            <a:off x="467544" y="1124744"/>
            <a:ext cx="5760640" cy="49685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 name="Gruppieren 4"/>
          <p:cNvGrpSpPr/>
          <p:nvPr/>
        </p:nvGrpSpPr>
        <p:grpSpPr>
          <a:xfrm>
            <a:off x="467544" y="1124744"/>
            <a:ext cx="5760640" cy="4968552"/>
            <a:chOff x="467544" y="1124744"/>
            <a:chExt cx="5760640" cy="4968552"/>
          </a:xfrm>
        </p:grpSpPr>
        <p:cxnSp>
          <p:nvCxnSpPr>
            <p:cNvPr id="33" name="Gerade Verbindung 32"/>
            <p:cNvCxnSpPr/>
            <p:nvPr/>
          </p:nvCxnSpPr>
          <p:spPr>
            <a:xfrm>
              <a:off x="467544" y="1124744"/>
              <a:ext cx="5760640" cy="49685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flipH="1">
              <a:off x="467544" y="1124744"/>
              <a:ext cx="5760640" cy="49685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Textfeld 35"/>
          <p:cNvSpPr txBox="1"/>
          <p:nvPr/>
        </p:nvSpPr>
        <p:spPr>
          <a:xfrm>
            <a:off x="6335688" y="1124744"/>
            <a:ext cx="2700808" cy="4524315"/>
          </a:xfrm>
          <a:prstGeom prst="rect">
            <a:avLst/>
          </a:prstGeom>
          <a:solidFill>
            <a:srgbClr val="FF0000"/>
          </a:solidFill>
          <a:effectLst>
            <a:outerShdw blurRad="50800" dist="38100" algn="l" rotWithShape="0">
              <a:prstClr val="black">
                <a:alpha val="40000"/>
              </a:prstClr>
            </a:outerShdw>
          </a:effectLst>
        </p:spPr>
        <p:txBody>
          <a:bodyPr wrap="square" rtlCol="0">
            <a:spAutoFit/>
          </a:bodyPr>
          <a:lstStyle/>
          <a:p>
            <a:r>
              <a:rPr lang="de-DE" b="1" dirty="0" err="1">
                <a:solidFill>
                  <a:schemeClr val="bg1"/>
                </a:solidFill>
              </a:rPr>
              <a:t>To</a:t>
            </a:r>
            <a:r>
              <a:rPr lang="de-DE" b="1" dirty="0">
                <a:solidFill>
                  <a:schemeClr val="bg1"/>
                </a:solidFill>
              </a:rPr>
              <a:t> </a:t>
            </a:r>
            <a:r>
              <a:rPr lang="de-DE" b="1" dirty="0" err="1">
                <a:solidFill>
                  <a:schemeClr val="bg1"/>
                </a:solidFill>
              </a:rPr>
              <a:t>avoid</a:t>
            </a:r>
            <a:r>
              <a:rPr lang="de-DE" b="1" dirty="0">
                <a:solidFill>
                  <a:schemeClr val="bg1"/>
                </a:solidFill>
              </a:rPr>
              <a:t> </a:t>
            </a:r>
            <a:r>
              <a:rPr lang="de-DE" b="1" dirty="0" err="1">
                <a:solidFill>
                  <a:schemeClr val="bg1"/>
                </a:solidFill>
              </a:rPr>
              <a:t>particles</a:t>
            </a:r>
            <a:r>
              <a:rPr lang="de-DE" b="1" dirty="0">
                <a:solidFill>
                  <a:schemeClr val="bg1"/>
                </a:solidFill>
              </a:rPr>
              <a:t> </a:t>
            </a:r>
            <a:r>
              <a:rPr lang="de-DE" b="1" dirty="0" err="1">
                <a:solidFill>
                  <a:schemeClr val="bg1"/>
                </a:solidFill>
              </a:rPr>
              <a:t>and</a:t>
            </a:r>
            <a:endParaRPr lang="de-DE" b="1" dirty="0">
              <a:solidFill>
                <a:schemeClr val="bg1"/>
              </a:solidFill>
            </a:endParaRPr>
          </a:p>
          <a:p>
            <a:r>
              <a:rPr lang="de-DE" b="1" dirty="0" err="1">
                <a:solidFill>
                  <a:schemeClr val="bg1"/>
                </a:solidFill>
              </a:rPr>
              <a:t>destruction</a:t>
            </a:r>
            <a:r>
              <a:rPr lang="de-DE" b="1" dirty="0">
                <a:solidFill>
                  <a:schemeClr val="bg1"/>
                </a:solidFill>
              </a:rPr>
              <a:t> </a:t>
            </a:r>
            <a:r>
              <a:rPr lang="de-DE" b="1" dirty="0" err="1">
                <a:solidFill>
                  <a:schemeClr val="bg1"/>
                </a:solidFill>
              </a:rPr>
              <a:t>of</a:t>
            </a:r>
            <a:r>
              <a:rPr lang="de-DE" b="1" dirty="0">
                <a:solidFill>
                  <a:schemeClr val="bg1"/>
                </a:solidFill>
              </a:rPr>
              <a:t> </a:t>
            </a:r>
            <a:r>
              <a:rPr lang="de-DE" b="1" dirty="0" err="1">
                <a:solidFill>
                  <a:schemeClr val="bg1"/>
                </a:solidFill>
              </a:rPr>
              <a:t>the</a:t>
            </a:r>
            <a:r>
              <a:rPr lang="de-DE" b="1" dirty="0">
                <a:solidFill>
                  <a:schemeClr val="bg1"/>
                </a:solidFill>
              </a:rPr>
              <a:t> </a:t>
            </a:r>
          </a:p>
          <a:p>
            <a:r>
              <a:rPr lang="de-DE" b="1" dirty="0">
                <a:solidFill>
                  <a:schemeClr val="bg1"/>
                </a:solidFill>
              </a:rPr>
              <a:t>clean </a:t>
            </a:r>
            <a:r>
              <a:rPr lang="de-DE" b="1" dirty="0" err="1">
                <a:solidFill>
                  <a:schemeClr val="bg1"/>
                </a:solidFill>
              </a:rPr>
              <a:t>room</a:t>
            </a:r>
            <a:r>
              <a:rPr lang="de-DE" b="1" dirty="0">
                <a:solidFill>
                  <a:schemeClr val="bg1"/>
                </a:solidFill>
              </a:rPr>
              <a:t> </a:t>
            </a:r>
            <a:r>
              <a:rPr lang="de-DE" b="1" dirty="0" err="1">
                <a:solidFill>
                  <a:schemeClr val="bg1"/>
                </a:solidFill>
              </a:rPr>
              <a:t>suit</a:t>
            </a:r>
            <a:r>
              <a:rPr lang="de-DE" b="1" dirty="0">
                <a:solidFill>
                  <a:schemeClr val="bg1"/>
                </a:solidFill>
              </a:rPr>
              <a:t> and </a:t>
            </a:r>
            <a:r>
              <a:rPr lang="de-DE" b="1" dirty="0" err="1">
                <a:solidFill>
                  <a:schemeClr val="bg1"/>
                </a:solidFill>
              </a:rPr>
              <a:t>gloves</a:t>
            </a:r>
            <a:r>
              <a:rPr lang="de-DE" b="1" dirty="0">
                <a:solidFill>
                  <a:schemeClr val="bg1"/>
                </a:solidFill>
              </a:rPr>
              <a:t>:</a:t>
            </a:r>
          </a:p>
          <a:p>
            <a:pPr>
              <a:buFont typeface="Arial" pitchFamily="34" charset="0"/>
              <a:buChar char="•"/>
            </a:pPr>
            <a:r>
              <a:rPr lang="de-DE" b="1" dirty="0">
                <a:solidFill>
                  <a:schemeClr val="bg1"/>
                </a:solidFill>
              </a:rPr>
              <a:t> </a:t>
            </a:r>
            <a:r>
              <a:rPr lang="de-DE" b="1" dirty="0" err="1">
                <a:solidFill>
                  <a:schemeClr val="bg1"/>
                </a:solidFill>
              </a:rPr>
              <a:t>no</a:t>
            </a:r>
            <a:r>
              <a:rPr lang="de-DE" b="1" dirty="0">
                <a:solidFill>
                  <a:schemeClr val="bg1"/>
                </a:solidFill>
              </a:rPr>
              <a:t> </a:t>
            </a:r>
            <a:r>
              <a:rPr lang="de-DE" b="1" dirty="0" err="1">
                <a:solidFill>
                  <a:schemeClr val="bg1"/>
                </a:solidFill>
              </a:rPr>
              <a:t>head</a:t>
            </a:r>
            <a:r>
              <a:rPr lang="de-DE" b="1" dirty="0">
                <a:solidFill>
                  <a:schemeClr val="bg1"/>
                </a:solidFill>
              </a:rPr>
              <a:t> </a:t>
            </a:r>
            <a:r>
              <a:rPr lang="de-DE" b="1" dirty="0" err="1">
                <a:solidFill>
                  <a:schemeClr val="bg1"/>
                </a:solidFill>
              </a:rPr>
              <a:t>phones</a:t>
            </a:r>
            <a:r>
              <a:rPr lang="de-DE" b="1" dirty="0">
                <a:solidFill>
                  <a:schemeClr val="bg1"/>
                </a:solidFill>
              </a:rPr>
              <a:t>/</a:t>
            </a:r>
            <a:r>
              <a:rPr lang="de-DE" b="1" dirty="0" err="1">
                <a:solidFill>
                  <a:schemeClr val="bg1"/>
                </a:solidFill>
              </a:rPr>
              <a:t>ear</a:t>
            </a:r>
            <a:r>
              <a:rPr lang="de-DE" b="1" dirty="0">
                <a:solidFill>
                  <a:schemeClr val="bg1"/>
                </a:solidFill>
              </a:rPr>
              <a:t> </a:t>
            </a:r>
            <a:r>
              <a:rPr lang="de-DE" b="1" dirty="0" err="1">
                <a:solidFill>
                  <a:schemeClr val="bg1"/>
                </a:solidFill>
              </a:rPr>
              <a:t>pods</a:t>
            </a:r>
            <a:endParaRPr lang="de-DE" b="1" dirty="0">
              <a:solidFill>
                <a:schemeClr val="bg1"/>
              </a:solidFill>
            </a:endParaRPr>
          </a:p>
          <a:p>
            <a:pPr>
              <a:buFont typeface="Arial" pitchFamily="34" charset="0"/>
              <a:buChar char="•"/>
            </a:pPr>
            <a:r>
              <a:rPr lang="de-DE" b="1" dirty="0">
                <a:solidFill>
                  <a:schemeClr val="bg1"/>
                </a:solidFill>
              </a:rPr>
              <a:t> </a:t>
            </a:r>
            <a:r>
              <a:rPr lang="de-DE" b="1" dirty="0" err="1">
                <a:solidFill>
                  <a:schemeClr val="bg1"/>
                </a:solidFill>
              </a:rPr>
              <a:t>no</a:t>
            </a:r>
            <a:r>
              <a:rPr lang="de-DE" b="1" dirty="0">
                <a:solidFill>
                  <a:schemeClr val="bg1"/>
                </a:solidFill>
              </a:rPr>
              <a:t> </a:t>
            </a:r>
            <a:r>
              <a:rPr lang="de-DE" b="1" dirty="0" err="1">
                <a:solidFill>
                  <a:schemeClr val="bg1"/>
                </a:solidFill>
              </a:rPr>
              <a:t>jewelry</a:t>
            </a:r>
            <a:endParaRPr lang="de-DE" b="1" dirty="0">
              <a:solidFill>
                <a:schemeClr val="bg1"/>
              </a:solidFill>
            </a:endParaRPr>
          </a:p>
          <a:p>
            <a:pPr>
              <a:buFont typeface="Arial" pitchFamily="34" charset="0"/>
              <a:buChar char="•"/>
            </a:pPr>
            <a:r>
              <a:rPr lang="de-DE" b="1" dirty="0">
                <a:solidFill>
                  <a:schemeClr val="bg1"/>
                </a:solidFill>
              </a:rPr>
              <a:t> </a:t>
            </a:r>
            <a:r>
              <a:rPr lang="de-DE" b="1" dirty="0" err="1">
                <a:solidFill>
                  <a:schemeClr val="bg1"/>
                </a:solidFill>
              </a:rPr>
              <a:t>no</a:t>
            </a:r>
            <a:r>
              <a:rPr lang="de-DE" b="1" dirty="0">
                <a:solidFill>
                  <a:schemeClr val="bg1"/>
                </a:solidFill>
              </a:rPr>
              <a:t> </a:t>
            </a:r>
            <a:r>
              <a:rPr lang="de-DE" b="1" dirty="0" err="1">
                <a:solidFill>
                  <a:schemeClr val="bg1"/>
                </a:solidFill>
              </a:rPr>
              <a:t>shorts</a:t>
            </a:r>
            <a:r>
              <a:rPr lang="de-DE" b="1" dirty="0">
                <a:solidFill>
                  <a:schemeClr val="bg1"/>
                </a:solidFill>
              </a:rPr>
              <a:t> </a:t>
            </a:r>
            <a:r>
              <a:rPr lang="de-DE" b="1" dirty="0" err="1">
                <a:solidFill>
                  <a:schemeClr val="bg1"/>
                </a:solidFill>
              </a:rPr>
              <a:t>and</a:t>
            </a:r>
            <a:r>
              <a:rPr lang="de-DE" b="1" dirty="0">
                <a:solidFill>
                  <a:schemeClr val="bg1"/>
                </a:solidFill>
              </a:rPr>
              <a:t> </a:t>
            </a:r>
            <a:r>
              <a:rPr lang="de-DE" b="1" dirty="0" err="1">
                <a:solidFill>
                  <a:schemeClr val="bg1"/>
                </a:solidFill>
              </a:rPr>
              <a:t>skirts</a:t>
            </a:r>
            <a:endParaRPr lang="de-DE" b="1" dirty="0">
              <a:solidFill>
                <a:schemeClr val="bg1"/>
              </a:solidFill>
            </a:endParaRPr>
          </a:p>
          <a:p>
            <a:pPr>
              <a:buFont typeface="Arial" pitchFamily="34" charset="0"/>
              <a:buChar char="•"/>
            </a:pPr>
            <a:r>
              <a:rPr lang="de-DE" b="1" dirty="0">
                <a:solidFill>
                  <a:schemeClr val="bg1"/>
                </a:solidFill>
              </a:rPr>
              <a:t> </a:t>
            </a:r>
            <a:r>
              <a:rPr lang="de-DE" b="1" dirty="0" err="1">
                <a:solidFill>
                  <a:schemeClr val="bg1"/>
                </a:solidFill>
              </a:rPr>
              <a:t>no</a:t>
            </a:r>
            <a:r>
              <a:rPr lang="de-DE" b="1" dirty="0">
                <a:solidFill>
                  <a:schemeClr val="bg1"/>
                </a:solidFill>
              </a:rPr>
              <a:t> </a:t>
            </a:r>
            <a:r>
              <a:rPr lang="de-DE" b="1" dirty="0" err="1">
                <a:solidFill>
                  <a:schemeClr val="bg1"/>
                </a:solidFill>
              </a:rPr>
              <a:t>high</a:t>
            </a:r>
            <a:r>
              <a:rPr lang="de-DE" b="1" dirty="0">
                <a:solidFill>
                  <a:schemeClr val="bg1"/>
                </a:solidFill>
              </a:rPr>
              <a:t> </a:t>
            </a:r>
            <a:r>
              <a:rPr lang="de-DE" b="1" dirty="0" err="1">
                <a:solidFill>
                  <a:schemeClr val="bg1"/>
                </a:solidFill>
              </a:rPr>
              <a:t>heels</a:t>
            </a:r>
            <a:endParaRPr lang="de-DE" b="1" dirty="0">
              <a:solidFill>
                <a:schemeClr val="bg1"/>
              </a:solidFill>
            </a:endParaRPr>
          </a:p>
          <a:p>
            <a:pPr>
              <a:buFont typeface="Arial" pitchFamily="34" charset="0"/>
              <a:buChar char="•"/>
            </a:pPr>
            <a:r>
              <a:rPr lang="de-DE" b="1" dirty="0">
                <a:solidFill>
                  <a:schemeClr val="bg1"/>
                </a:solidFill>
              </a:rPr>
              <a:t> </a:t>
            </a:r>
            <a:r>
              <a:rPr lang="de-DE" b="1" dirty="0" err="1">
                <a:solidFill>
                  <a:schemeClr val="bg1"/>
                </a:solidFill>
              </a:rPr>
              <a:t>no</a:t>
            </a:r>
            <a:r>
              <a:rPr lang="de-DE" b="1" dirty="0">
                <a:solidFill>
                  <a:schemeClr val="bg1"/>
                </a:solidFill>
              </a:rPr>
              <a:t> </a:t>
            </a:r>
            <a:r>
              <a:rPr lang="de-DE" b="1" dirty="0" err="1">
                <a:solidFill>
                  <a:schemeClr val="bg1"/>
                </a:solidFill>
              </a:rPr>
              <a:t>flipflops</a:t>
            </a:r>
            <a:endParaRPr lang="de-DE" b="1" dirty="0">
              <a:solidFill>
                <a:schemeClr val="bg1"/>
              </a:solidFill>
            </a:endParaRPr>
          </a:p>
          <a:p>
            <a:pPr>
              <a:buFont typeface="Arial" pitchFamily="34" charset="0"/>
              <a:buChar char="•"/>
            </a:pPr>
            <a:r>
              <a:rPr lang="de-DE" b="1" dirty="0">
                <a:solidFill>
                  <a:schemeClr val="bg1"/>
                </a:solidFill>
              </a:rPr>
              <a:t> </a:t>
            </a:r>
            <a:r>
              <a:rPr lang="de-DE" b="1" dirty="0" err="1">
                <a:solidFill>
                  <a:schemeClr val="bg1"/>
                </a:solidFill>
              </a:rPr>
              <a:t>no</a:t>
            </a:r>
            <a:r>
              <a:rPr lang="de-DE" b="1" dirty="0">
                <a:solidFill>
                  <a:schemeClr val="bg1"/>
                </a:solidFill>
              </a:rPr>
              <a:t> heavy </a:t>
            </a:r>
            <a:r>
              <a:rPr lang="de-DE" b="1" dirty="0" err="1">
                <a:solidFill>
                  <a:schemeClr val="bg1"/>
                </a:solidFill>
              </a:rPr>
              <a:t>footwear</a:t>
            </a:r>
            <a:endParaRPr lang="de-DE" b="1" dirty="0">
              <a:solidFill>
                <a:schemeClr val="bg1"/>
              </a:solidFill>
            </a:endParaRPr>
          </a:p>
          <a:p>
            <a:pPr>
              <a:buFont typeface="Arial" pitchFamily="34" charset="0"/>
              <a:buChar char="•"/>
            </a:pPr>
            <a:r>
              <a:rPr lang="de-DE" b="1" dirty="0">
                <a:solidFill>
                  <a:schemeClr val="bg1"/>
                </a:solidFill>
              </a:rPr>
              <a:t> </a:t>
            </a:r>
            <a:r>
              <a:rPr lang="de-DE" b="1" dirty="0" err="1">
                <a:solidFill>
                  <a:schemeClr val="bg1"/>
                </a:solidFill>
              </a:rPr>
              <a:t>no</a:t>
            </a:r>
            <a:r>
              <a:rPr lang="de-DE" b="1" dirty="0">
                <a:solidFill>
                  <a:schemeClr val="bg1"/>
                </a:solidFill>
              </a:rPr>
              <a:t> </a:t>
            </a:r>
            <a:r>
              <a:rPr lang="de-DE" b="1" dirty="0" err="1">
                <a:solidFill>
                  <a:schemeClr val="bg1"/>
                </a:solidFill>
              </a:rPr>
              <a:t>hair</a:t>
            </a:r>
            <a:r>
              <a:rPr lang="de-DE" b="1" dirty="0">
                <a:solidFill>
                  <a:schemeClr val="bg1"/>
                </a:solidFill>
              </a:rPr>
              <a:t> </a:t>
            </a:r>
            <a:r>
              <a:rPr lang="de-DE" b="1" dirty="0" err="1">
                <a:solidFill>
                  <a:schemeClr val="bg1"/>
                </a:solidFill>
              </a:rPr>
              <a:t>gel</a:t>
            </a:r>
            <a:endParaRPr lang="de-DE" b="1" dirty="0">
              <a:solidFill>
                <a:schemeClr val="bg1"/>
              </a:solidFill>
            </a:endParaRPr>
          </a:p>
          <a:p>
            <a:pPr>
              <a:buFont typeface="Arial" pitchFamily="34" charset="0"/>
              <a:buChar char="•"/>
            </a:pPr>
            <a:r>
              <a:rPr lang="de-DE" b="1" dirty="0">
                <a:solidFill>
                  <a:schemeClr val="bg1"/>
                </a:solidFill>
              </a:rPr>
              <a:t> </a:t>
            </a:r>
            <a:r>
              <a:rPr lang="de-DE" b="1" dirty="0" err="1">
                <a:solidFill>
                  <a:schemeClr val="bg1"/>
                </a:solidFill>
              </a:rPr>
              <a:t>no</a:t>
            </a:r>
            <a:r>
              <a:rPr lang="de-DE" b="1" dirty="0">
                <a:solidFill>
                  <a:schemeClr val="bg1"/>
                </a:solidFill>
              </a:rPr>
              <a:t> </a:t>
            </a:r>
            <a:r>
              <a:rPr lang="de-DE" b="1" dirty="0" err="1">
                <a:solidFill>
                  <a:schemeClr val="bg1"/>
                </a:solidFill>
              </a:rPr>
              <a:t>makeup</a:t>
            </a:r>
            <a:endParaRPr lang="de-DE" b="1" dirty="0">
              <a:solidFill>
                <a:schemeClr val="bg1"/>
              </a:solidFill>
            </a:endParaRPr>
          </a:p>
          <a:p>
            <a:pPr>
              <a:buFont typeface="Arial" pitchFamily="34" charset="0"/>
              <a:buChar char="•"/>
            </a:pPr>
            <a:r>
              <a:rPr lang="de-DE" b="1" dirty="0">
                <a:solidFill>
                  <a:schemeClr val="bg1"/>
                </a:solidFill>
              </a:rPr>
              <a:t> </a:t>
            </a:r>
            <a:r>
              <a:rPr lang="de-DE" b="1" dirty="0" err="1">
                <a:solidFill>
                  <a:schemeClr val="bg1"/>
                </a:solidFill>
              </a:rPr>
              <a:t>no</a:t>
            </a:r>
            <a:r>
              <a:rPr lang="de-DE" b="1" dirty="0">
                <a:solidFill>
                  <a:schemeClr val="bg1"/>
                </a:solidFill>
              </a:rPr>
              <a:t> </a:t>
            </a:r>
            <a:r>
              <a:rPr lang="de-DE" b="1" dirty="0" err="1">
                <a:solidFill>
                  <a:schemeClr val="bg1"/>
                </a:solidFill>
              </a:rPr>
              <a:t>pullover</a:t>
            </a:r>
            <a:endParaRPr lang="de-DE" b="1" dirty="0">
              <a:solidFill>
                <a:schemeClr val="bg1"/>
              </a:solidFill>
            </a:endParaRPr>
          </a:p>
          <a:p>
            <a:pPr>
              <a:buFont typeface="Arial" pitchFamily="34" charset="0"/>
              <a:buChar char="•"/>
            </a:pPr>
            <a:r>
              <a:rPr lang="de-DE" b="1" dirty="0">
                <a:solidFill>
                  <a:schemeClr val="bg1"/>
                </a:solidFill>
              </a:rPr>
              <a:t> </a:t>
            </a:r>
            <a:r>
              <a:rPr lang="de-DE" b="1" dirty="0" err="1">
                <a:solidFill>
                  <a:schemeClr val="bg1"/>
                </a:solidFill>
              </a:rPr>
              <a:t>no</a:t>
            </a:r>
            <a:r>
              <a:rPr lang="de-DE" b="1" dirty="0">
                <a:solidFill>
                  <a:schemeClr val="bg1"/>
                </a:solidFill>
              </a:rPr>
              <a:t> </a:t>
            </a:r>
            <a:r>
              <a:rPr lang="de-DE" b="1" dirty="0" err="1">
                <a:solidFill>
                  <a:schemeClr val="bg1"/>
                </a:solidFill>
              </a:rPr>
              <a:t>sandals</a:t>
            </a:r>
            <a:endParaRPr lang="de-DE" b="1" dirty="0">
              <a:solidFill>
                <a:schemeClr val="bg1"/>
              </a:solidFill>
            </a:endParaRPr>
          </a:p>
          <a:p>
            <a:pPr>
              <a:buFont typeface="Arial" pitchFamily="34" charset="0"/>
              <a:buChar char="•"/>
            </a:pPr>
            <a:r>
              <a:rPr lang="de-DE" b="1" dirty="0">
                <a:solidFill>
                  <a:schemeClr val="bg1"/>
                </a:solidFill>
              </a:rPr>
              <a:t> </a:t>
            </a:r>
            <a:r>
              <a:rPr lang="de-DE" b="1" dirty="0" err="1">
                <a:solidFill>
                  <a:schemeClr val="bg1"/>
                </a:solidFill>
              </a:rPr>
              <a:t>no</a:t>
            </a:r>
            <a:r>
              <a:rPr lang="de-DE" b="1" dirty="0">
                <a:solidFill>
                  <a:schemeClr val="bg1"/>
                </a:solidFill>
              </a:rPr>
              <a:t> </a:t>
            </a:r>
            <a:r>
              <a:rPr lang="de-DE" b="1" dirty="0" err="1">
                <a:solidFill>
                  <a:schemeClr val="bg1"/>
                </a:solidFill>
              </a:rPr>
              <a:t>weapons</a:t>
            </a:r>
            <a:endParaRPr lang="de-DE" b="1" dirty="0">
              <a:solidFill>
                <a:schemeClr val="bg1"/>
              </a:solidFill>
            </a:endParaRPr>
          </a:p>
        </p:txBody>
      </p:sp>
      <p:pic>
        <p:nvPicPr>
          <p:cNvPr id="30" name="Picture 18" descr="http://bilder.frankonia.de/fsicache/server?type=image&amp;source=products%2Fadm100x06_1.jpg&amp;effects=pad(CC,ffff)&amp;width=175&amp;height=17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5058" y="3501008"/>
            <a:ext cx="882873" cy="882873"/>
          </a:xfrm>
          <a:prstGeom prst="rect">
            <a:avLst/>
          </a:prstGeom>
          <a:noFill/>
          <a:extLst>
            <a:ext uri="{909E8E84-426E-40DD-AFC4-6F175D3DCCD1}">
              <a14:hiddenFill xmlns:a14="http://schemas.microsoft.com/office/drawing/2010/main">
                <a:solidFill>
                  <a:srgbClr val="FFFFFF"/>
                </a:solidFill>
              </a14:hiddenFill>
            </a:ext>
          </a:extLst>
        </p:spPr>
      </p:pic>
      <p:pic>
        <p:nvPicPr>
          <p:cNvPr id="103443" name="Picture 19"/>
          <p:cNvPicPr>
            <a:picLocks noChangeAspect="1" noChangeArrowheads="1"/>
          </p:cNvPicPr>
          <p:nvPr/>
        </p:nvPicPr>
        <p:blipFill>
          <a:blip r:embed="rId17" cstate="print"/>
          <a:srcRect/>
          <a:stretch>
            <a:fillRect/>
          </a:stretch>
        </p:blipFill>
        <p:spPr bwMode="auto">
          <a:xfrm>
            <a:off x="496275" y="4221088"/>
            <a:ext cx="824092" cy="720080"/>
          </a:xfrm>
          <a:prstGeom prst="rect">
            <a:avLst/>
          </a:prstGeom>
          <a:noFill/>
          <a:ln w="9525">
            <a:noFill/>
            <a:miter lim="800000"/>
            <a:headEnd/>
            <a:tailEnd/>
          </a:ln>
        </p:spPr>
      </p:pic>
      <p:pic>
        <p:nvPicPr>
          <p:cNvPr id="103439" name="Picture 15"/>
          <p:cNvPicPr>
            <a:picLocks noChangeAspect="1" noChangeArrowheads="1"/>
          </p:cNvPicPr>
          <p:nvPr/>
        </p:nvPicPr>
        <p:blipFill>
          <a:blip r:embed="rId18" cstate="print"/>
          <a:srcRect/>
          <a:stretch>
            <a:fillRect/>
          </a:stretch>
        </p:blipFill>
        <p:spPr bwMode="auto">
          <a:xfrm>
            <a:off x="611560" y="2564904"/>
            <a:ext cx="750083" cy="108012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liqui-filter.com/fileadmin/_processed_/csm_liqui_Absauganlage_Kategorie_Staub_5c7f4be23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653" y="3310744"/>
            <a:ext cx="7832825" cy="311298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pieren 1"/>
          <p:cNvGrpSpPr/>
          <p:nvPr/>
        </p:nvGrpSpPr>
        <p:grpSpPr>
          <a:xfrm>
            <a:off x="395536" y="404664"/>
            <a:ext cx="4230239" cy="368549"/>
            <a:chOff x="0" y="4930"/>
            <a:chExt cx="2676836" cy="368549"/>
          </a:xfrm>
          <a:solidFill>
            <a:srgbClr val="005B82"/>
          </a:solidFill>
        </p:grpSpPr>
        <p:sp>
          <p:nvSpPr>
            <p:cNvPr id="3" name="Abgerundetes Rechteck 2"/>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4"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6</a:t>
              </a:r>
              <a:r>
                <a:rPr lang="de-DE" sz="1600" b="1" kern="1200" dirty="0"/>
                <a:t>. Dos </a:t>
              </a:r>
              <a:r>
                <a:rPr lang="de-DE" sz="1600" b="1" kern="1200" dirty="0" err="1"/>
                <a:t>and</a:t>
              </a:r>
              <a:r>
                <a:rPr lang="de-DE" sz="1600" b="1" kern="1200" dirty="0"/>
                <a:t> </a:t>
              </a:r>
              <a:r>
                <a:rPr lang="de-DE" sz="1600" b="1" dirty="0" err="1"/>
                <a:t>D</a:t>
              </a:r>
              <a:r>
                <a:rPr lang="de-DE" sz="1600" b="1" kern="1200" dirty="0" err="1"/>
                <a:t>on´ts</a:t>
              </a:r>
              <a:endParaRPr lang="de-DE" sz="1600" b="1" kern="1200" dirty="0"/>
            </a:p>
          </p:txBody>
        </p:sp>
      </p:grpSp>
      <p:sp>
        <p:nvSpPr>
          <p:cNvPr id="6" name="Rectangle 14"/>
          <p:cNvSpPr>
            <a:spLocks noChangeArrowheads="1"/>
          </p:cNvSpPr>
          <p:nvPr/>
        </p:nvSpPr>
        <p:spPr bwMode="auto">
          <a:xfrm>
            <a:off x="1447229" y="4599806"/>
            <a:ext cx="108634" cy="235869"/>
          </a:xfrm>
          <a:prstGeom prst="rect">
            <a:avLst/>
          </a:prstGeom>
          <a:noFill/>
          <a:ln w="9525">
            <a:noFill/>
            <a:miter lim="800000"/>
            <a:headEnd/>
            <a:tailEnd/>
          </a:ln>
        </p:spPr>
        <p:txBody>
          <a:bodyPr wrap="none" lIns="91411" tIns="45706" rIns="91411" bIns="45706">
            <a:spAutoFit/>
          </a:bodyPr>
          <a:lstStyle/>
          <a:p>
            <a:endParaRPr lang="en-US">
              <a:solidFill>
                <a:srgbClr val="000000"/>
              </a:solidFill>
              <a:latin typeface="Arial" pitchFamily="34" charset="0"/>
            </a:endParaRPr>
          </a:p>
        </p:txBody>
      </p:sp>
      <p:sp>
        <p:nvSpPr>
          <p:cNvPr id="7" name="Rectangle 16"/>
          <p:cNvSpPr>
            <a:spLocks noChangeArrowheads="1"/>
          </p:cNvSpPr>
          <p:nvPr/>
        </p:nvSpPr>
        <p:spPr bwMode="auto">
          <a:xfrm>
            <a:off x="1447229" y="4599806"/>
            <a:ext cx="108634" cy="235869"/>
          </a:xfrm>
          <a:prstGeom prst="rect">
            <a:avLst/>
          </a:prstGeom>
          <a:noFill/>
          <a:ln w="9525">
            <a:noFill/>
            <a:miter lim="800000"/>
            <a:headEnd/>
            <a:tailEnd/>
          </a:ln>
        </p:spPr>
        <p:txBody>
          <a:bodyPr wrap="none" lIns="91411" tIns="45706" rIns="91411" bIns="45706">
            <a:spAutoFit/>
          </a:bodyPr>
          <a:lstStyle/>
          <a:p>
            <a:endParaRPr lang="en-US">
              <a:solidFill>
                <a:srgbClr val="000000"/>
              </a:solidFill>
              <a:latin typeface="Arial" pitchFamily="34" charset="0"/>
            </a:endParaRPr>
          </a:p>
        </p:txBody>
      </p:sp>
      <p:sp>
        <p:nvSpPr>
          <p:cNvPr id="11" name="Textfeld 10"/>
          <p:cNvSpPr txBox="1"/>
          <p:nvPr/>
        </p:nvSpPr>
        <p:spPr>
          <a:xfrm>
            <a:off x="5678473" y="3310744"/>
            <a:ext cx="2899005" cy="1754298"/>
          </a:xfrm>
          <a:prstGeom prst="rect">
            <a:avLst/>
          </a:prstGeom>
          <a:noFill/>
        </p:spPr>
        <p:txBody>
          <a:bodyPr wrap="square" lIns="91411" tIns="45706" rIns="91411" bIns="45706" rtlCol="0">
            <a:spAutoFit/>
          </a:bodyPr>
          <a:lstStyle/>
          <a:p>
            <a:r>
              <a:rPr lang="en-US" b="1" dirty="0">
                <a:solidFill>
                  <a:schemeClr val="bg1"/>
                </a:solidFill>
                <a:latin typeface="Arial" pitchFamily="34" charset="0"/>
              </a:rPr>
              <a:t>You emit particles, if you</a:t>
            </a:r>
          </a:p>
          <a:p>
            <a:pPr>
              <a:buFont typeface="Arial" pitchFamily="34" charset="0"/>
              <a:buChar char="•"/>
            </a:pPr>
            <a:r>
              <a:rPr lang="en-US" b="1" dirty="0">
                <a:solidFill>
                  <a:schemeClr val="bg1"/>
                </a:solidFill>
                <a:latin typeface="Arial" pitchFamily="34" charset="0"/>
              </a:rPr>
              <a:t> walk , stand,  move</a:t>
            </a:r>
          </a:p>
          <a:p>
            <a:pPr>
              <a:buFont typeface="Arial" pitchFamily="34" charset="0"/>
              <a:buChar char="•"/>
            </a:pPr>
            <a:r>
              <a:rPr lang="en-US" b="1" dirty="0">
                <a:solidFill>
                  <a:schemeClr val="bg1"/>
                </a:solidFill>
                <a:latin typeface="Arial" pitchFamily="34" charset="0"/>
              </a:rPr>
              <a:t> move your arms</a:t>
            </a:r>
          </a:p>
          <a:p>
            <a:pPr>
              <a:buFont typeface="Arial" pitchFamily="34" charset="0"/>
              <a:buChar char="•"/>
            </a:pPr>
            <a:r>
              <a:rPr lang="en-US" b="1" dirty="0">
                <a:solidFill>
                  <a:schemeClr val="bg1"/>
                </a:solidFill>
                <a:latin typeface="Arial" pitchFamily="34" charset="0"/>
              </a:rPr>
              <a:t> move your hands</a:t>
            </a:r>
            <a:endParaRPr lang="de-DE" b="1" dirty="0">
              <a:solidFill>
                <a:schemeClr val="bg1"/>
              </a:solidFill>
              <a:latin typeface="Arial" pitchFamily="34" charset="0"/>
            </a:endParaRPr>
          </a:p>
          <a:p>
            <a:pPr>
              <a:buFont typeface="Arial" pitchFamily="34" charset="0"/>
              <a:buChar char="•"/>
            </a:pPr>
            <a:r>
              <a:rPr lang="en-US" b="1" dirty="0">
                <a:solidFill>
                  <a:schemeClr val="bg1"/>
                </a:solidFill>
                <a:latin typeface="Arial" pitchFamily="34" charset="0"/>
              </a:rPr>
              <a:t> speak to colleagues</a:t>
            </a:r>
          </a:p>
          <a:p>
            <a:pPr>
              <a:buFont typeface="Arial" pitchFamily="34" charset="0"/>
              <a:buChar char="•"/>
            </a:pPr>
            <a:r>
              <a:rPr lang="en-US" b="1" dirty="0">
                <a:solidFill>
                  <a:schemeClr val="bg1"/>
                </a:solidFill>
                <a:latin typeface="Arial" pitchFamily="34" charset="0"/>
              </a:rPr>
              <a:t>….</a:t>
            </a:r>
          </a:p>
        </p:txBody>
      </p:sp>
      <p:sp>
        <p:nvSpPr>
          <p:cNvPr id="12" name="Textfeld 11"/>
          <p:cNvSpPr txBox="1"/>
          <p:nvPr/>
        </p:nvSpPr>
        <p:spPr>
          <a:xfrm>
            <a:off x="742793" y="6037729"/>
            <a:ext cx="7044364" cy="400110"/>
          </a:xfrm>
          <a:prstGeom prst="rect">
            <a:avLst/>
          </a:prstGeom>
          <a:solidFill>
            <a:srgbClr val="FF0000"/>
          </a:solidFill>
        </p:spPr>
        <p:txBody>
          <a:bodyPr wrap="none" rtlCol="0">
            <a:spAutoFit/>
          </a:bodyPr>
          <a:lstStyle/>
          <a:p>
            <a:r>
              <a:rPr lang="de-DE" sz="2000" dirty="0">
                <a:solidFill>
                  <a:schemeClr val="bg1"/>
                </a:solidFill>
              </a:rPr>
              <a:t>Move </a:t>
            </a:r>
            <a:r>
              <a:rPr lang="de-DE" sz="2000" dirty="0" err="1">
                <a:solidFill>
                  <a:schemeClr val="bg1"/>
                </a:solidFill>
              </a:rPr>
              <a:t>and</a:t>
            </a:r>
            <a:r>
              <a:rPr lang="de-DE" sz="2000" dirty="0">
                <a:solidFill>
                  <a:schemeClr val="bg1"/>
                </a:solidFill>
              </a:rPr>
              <a:t> walk </a:t>
            </a:r>
            <a:r>
              <a:rPr lang="de-DE" sz="2000" dirty="0" err="1">
                <a:solidFill>
                  <a:schemeClr val="bg1"/>
                </a:solidFill>
              </a:rPr>
              <a:t>slowly</a:t>
            </a:r>
            <a:r>
              <a:rPr lang="de-DE" sz="2000" dirty="0">
                <a:solidFill>
                  <a:schemeClr val="bg1"/>
                </a:solidFill>
              </a:rPr>
              <a:t>  –  </a:t>
            </a:r>
            <a:r>
              <a:rPr lang="de-DE" sz="2000" dirty="0" err="1">
                <a:solidFill>
                  <a:schemeClr val="bg1"/>
                </a:solidFill>
              </a:rPr>
              <a:t>Avoid</a:t>
            </a:r>
            <a:r>
              <a:rPr lang="de-DE" sz="2000" dirty="0">
                <a:solidFill>
                  <a:schemeClr val="bg1"/>
                </a:solidFill>
              </a:rPr>
              <a:t>  </a:t>
            </a:r>
            <a:r>
              <a:rPr lang="de-DE" sz="2000" dirty="0" err="1">
                <a:solidFill>
                  <a:schemeClr val="bg1"/>
                </a:solidFill>
              </a:rPr>
              <a:t>unnescessary</a:t>
            </a:r>
            <a:r>
              <a:rPr lang="de-DE" sz="2000" dirty="0">
                <a:solidFill>
                  <a:schemeClr val="bg1"/>
                </a:solidFill>
              </a:rPr>
              <a:t> </a:t>
            </a:r>
            <a:r>
              <a:rPr lang="de-DE" sz="2000" dirty="0" err="1">
                <a:solidFill>
                  <a:schemeClr val="bg1"/>
                </a:solidFill>
              </a:rPr>
              <a:t>movements</a:t>
            </a:r>
            <a:endParaRPr lang="de-DE" sz="2000" dirty="0">
              <a:solidFill>
                <a:schemeClr val="bg1"/>
              </a:solidFill>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755" y="3310744"/>
            <a:ext cx="1038225"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707" y="980728"/>
            <a:ext cx="1096513" cy="807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feld 13"/>
          <p:cNvSpPr txBox="1"/>
          <p:nvPr/>
        </p:nvSpPr>
        <p:spPr>
          <a:xfrm>
            <a:off x="2195736" y="1124744"/>
            <a:ext cx="4416915" cy="369332"/>
          </a:xfrm>
          <a:prstGeom prst="rect">
            <a:avLst/>
          </a:prstGeom>
          <a:noFill/>
        </p:spPr>
        <p:txBody>
          <a:bodyPr wrap="none" rtlCol="0">
            <a:spAutoFit/>
          </a:bodyPr>
          <a:lstStyle/>
          <a:p>
            <a:r>
              <a:rPr lang="de-DE" dirty="0"/>
              <a:t>Beards: </a:t>
            </a:r>
            <a:r>
              <a:rPr lang="de-DE" dirty="0" err="1"/>
              <a:t>You</a:t>
            </a:r>
            <a:r>
              <a:rPr lang="de-DE" dirty="0"/>
              <a:t> </a:t>
            </a:r>
            <a:r>
              <a:rPr lang="de-DE" dirty="0" err="1"/>
              <a:t>need</a:t>
            </a:r>
            <a:r>
              <a:rPr lang="de-DE" dirty="0"/>
              <a:t> a </a:t>
            </a:r>
            <a:r>
              <a:rPr lang="de-DE" dirty="0" err="1"/>
              <a:t>special</a:t>
            </a:r>
            <a:r>
              <a:rPr lang="de-DE" dirty="0"/>
              <a:t> </a:t>
            </a:r>
            <a:r>
              <a:rPr lang="de-DE" dirty="0" err="1"/>
              <a:t>hood</a:t>
            </a:r>
            <a:r>
              <a:rPr lang="de-DE" dirty="0"/>
              <a:t>, </a:t>
            </a:r>
            <a:r>
              <a:rPr lang="de-DE" dirty="0" err="1"/>
              <a:t>ask</a:t>
            </a:r>
            <a:r>
              <a:rPr lang="de-DE" dirty="0"/>
              <a:t> </a:t>
            </a:r>
            <a:r>
              <a:rPr lang="de-DE" dirty="0" err="1"/>
              <a:t>us</a:t>
            </a:r>
            <a:r>
              <a:rPr lang="de-DE" dirty="0"/>
              <a:t>!</a:t>
            </a:r>
          </a:p>
        </p:txBody>
      </p:sp>
      <p:pic>
        <p:nvPicPr>
          <p:cNvPr id="1026" name="Picture 2" descr="iPhone 6 32G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653" y="1988840"/>
            <a:ext cx="529946" cy="107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SUS ZenPad Z300M 10.1&quot; Tablet - 16 GB, Gre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1246" y="1892439"/>
            <a:ext cx="1428750" cy="126682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2771800" y="1988840"/>
            <a:ext cx="6139822" cy="369332"/>
          </a:xfrm>
          <a:prstGeom prst="rect">
            <a:avLst/>
          </a:prstGeom>
          <a:noFill/>
        </p:spPr>
        <p:txBody>
          <a:bodyPr wrap="none" rtlCol="0">
            <a:spAutoFit/>
          </a:bodyPr>
          <a:lstStyle/>
          <a:p>
            <a:r>
              <a:rPr lang="en-US" dirty="0"/>
              <a:t>Users' phones and tablets: only wrapped in foil and sealed</a:t>
            </a:r>
            <a:endParaRPr lang="de-DE" dirty="0"/>
          </a:p>
        </p:txBody>
      </p:sp>
      <p:sp>
        <p:nvSpPr>
          <p:cNvPr id="8" name="Textfeld 7"/>
          <p:cNvSpPr txBox="1"/>
          <p:nvPr/>
        </p:nvSpPr>
        <p:spPr>
          <a:xfrm>
            <a:off x="2976643" y="2364865"/>
            <a:ext cx="4442242" cy="369332"/>
          </a:xfrm>
          <a:prstGeom prst="rect">
            <a:avLst/>
          </a:prstGeom>
          <a:noFill/>
        </p:spPr>
        <p:txBody>
          <a:bodyPr wrap="none" rtlCol="0">
            <a:spAutoFit/>
          </a:bodyPr>
          <a:lstStyle/>
          <a:p>
            <a:r>
              <a:rPr lang="de-DE" b="1" dirty="0"/>
              <a:t>Generally not </a:t>
            </a:r>
            <a:r>
              <a:rPr lang="de-DE" b="1" dirty="0" err="1"/>
              <a:t>allowed</a:t>
            </a:r>
            <a:r>
              <a:rPr lang="de-DE" b="1" dirty="0"/>
              <a:t> on </a:t>
            </a:r>
            <a:r>
              <a:rPr lang="de-DE" b="1" dirty="0" err="1"/>
              <a:t>wet</a:t>
            </a:r>
            <a:r>
              <a:rPr lang="de-DE" b="1" dirty="0"/>
              <a:t> </a:t>
            </a:r>
            <a:r>
              <a:rPr lang="de-DE" b="1" dirty="0" err="1"/>
              <a:t>benches</a:t>
            </a:r>
            <a:r>
              <a:rPr lang="de-DE" b="1" dirty="0"/>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683568" y="1124744"/>
            <a:ext cx="7344816" cy="1785104"/>
          </a:xfrm>
          <a:prstGeom prst="rect">
            <a:avLst/>
          </a:prstGeom>
          <a:solidFill>
            <a:srgbClr val="FF0000"/>
          </a:solidFill>
          <a:ln w="19050">
            <a:solidFill>
              <a:schemeClr val="bg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sz="2200" dirty="0" err="1">
                <a:solidFill>
                  <a:schemeClr val="bg1"/>
                </a:solidFill>
              </a:rPr>
              <a:t>No</a:t>
            </a:r>
            <a:r>
              <a:rPr lang="de-DE" altLang="de-DE" sz="2200" dirty="0">
                <a:solidFill>
                  <a:schemeClr val="bg1"/>
                </a:solidFill>
              </a:rPr>
              <a:t> </a:t>
            </a:r>
            <a:r>
              <a:rPr lang="de-DE" altLang="de-DE" sz="2200" dirty="0" err="1">
                <a:solidFill>
                  <a:schemeClr val="bg1"/>
                </a:solidFill>
              </a:rPr>
              <a:t>member</a:t>
            </a:r>
            <a:r>
              <a:rPr lang="de-DE" altLang="de-DE" sz="2200" dirty="0">
                <a:solidFill>
                  <a:schemeClr val="bg1"/>
                </a:solidFill>
              </a:rPr>
              <a:t> </a:t>
            </a:r>
            <a:r>
              <a:rPr lang="de-DE" altLang="de-DE" sz="2200" dirty="0" err="1">
                <a:solidFill>
                  <a:schemeClr val="bg1"/>
                </a:solidFill>
              </a:rPr>
              <a:t>or</a:t>
            </a:r>
            <a:r>
              <a:rPr lang="de-DE" altLang="de-DE" sz="2200" dirty="0">
                <a:solidFill>
                  <a:schemeClr val="bg1"/>
                </a:solidFill>
              </a:rPr>
              <a:t> </a:t>
            </a:r>
            <a:r>
              <a:rPr lang="de-DE" altLang="de-DE" sz="2200" dirty="0" err="1">
                <a:solidFill>
                  <a:schemeClr val="bg1"/>
                </a:solidFill>
              </a:rPr>
              <a:t>guest</a:t>
            </a:r>
            <a:r>
              <a:rPr lang="de-DE" altLang="de-DE" sz="2200" dirty="0">
                <a:solidFill>
                  <a:schemeClr val="bg1"/>
                </a:solidFill>
              </a:rPr>
              <a:t> </a:t>
            </a:r>
            <a:r>
              <a:rPr lang="de-DE" altLang="de-DE" sz="2200" dirty="0" err="1">
                <a:solidFill>
                  <a:schemeClr val="bg1"/>
                </a:solidFill>
              </a:rPr>
              <a:t>of</a:t>
            </a:r>
            <a:r>
              <a:rPr lang="de-DE" altLang="de-DE" sz="2200" dirty="0">
                <a:solidFill>
                  <a:schemeClr val="bg1"/>
                </a:solidFill>
              </a:rPr>
              <a:t> Forschungszentrum Jülich </a:t>
            </a:r>
            <a:r>
              <a:rPr lang="de-DE" altLang="de-DE" sz="2200" dirty="0" err="1">
                <a:solidFill>
                  <a:schemeClr val="bg1"/>
                </a:solidFill>
              </a:rPr>
              <a:t>is</a:t>
            </a:r>
            <a:r>
              <a:rPr lang="de-DE" altLang="de-DE" sz="2200" dirty="0">
                <a:solidFill>
                  <a:schemeClr val="bg1"/>
                </a:solidFill>
              </a:rPr>
              <a:t> </a:t>
            </a:r>
            <a:r>
              <a:rPr lang="de-DE" altLang="de-DE" sz="2200" dirty="0" err="1">
                <a:solidFill>
                  <a:schemeClr val="bg1"/>
                </a:solidFill>
              </a:rPr>
              <a:t>allowed</a:t>
            </a:r>
            <a:r>
              <a:rPr lang="de-DE" altLang="de-DE" sz="2200" dirty="0">
                <a:solidFill>
                  <a:schemeClr val="bg1"/>
                </a:solidFill>
              </a:rPr>
              <a:t> </a:t>
            </a:r>
            <a:r>
              <a:rPr lang="de-DE" altLang="de-DE" sz="2200" dirty="0" err="1">
                <a:solidFill>
                  <a:schemeClr val="bg1"/>
                </a:solidFill>
              </a:rPr>
              <a:t>to</a:t>
            </a:r>
            <a:r>
              <a:rPr lang="de-DE" altLang="de-DE" sz="2200" dirty="0">
                <a:solidFill>
                  <a:schemeClr val="bg1"/>
                </a:solidFill>
              </a:rPr>
              <a:t> </a:t>
            </a:r>
            <a:r>
              <a:rPr lang="de-DE" altLang="de-DE" sz="2200" dirty="0" err="1">
                <a:solidFill>
                  <a:schemeClr val="bg1"/>
                </a:solidFill>
              </a:rPr>
              <a:t>work</a:t>
            </a:r>
            <a:r>
              <a:rPr lang="de-DE" altLang="de-DE" sz="2200" dirty="0">
                <a:solidFill>
                  <a:schemeClr val="bg1"/>
                </a:solidFill>
              </a:rPr>
              <a:t> </a:t>
            </a:r>
            <a:r>
              <a:rPr lang="de-DE" altLang="de-DE" sz="2200" dirty="0" err="1">
                <a:solidFill>
                  <a:schemeClr val="bg1"/>
                </a:solidFill>
              </a:rPr>
              <a:t>under</a:t>
            </a:r>
            <a:r>
              <a:rPr lang="de-DE" altLang="de-DE" sz="2200" dirty="0">
                <a:solidFill>
                  <a:schemeClr val="bg1"/>
                </a:solidFill>
              </a:rPr>
              <a:t> </a:t>
            </a:r>
            <a:r>
              <a:rPr lang="de-DE" altLang="de-DE" sz="2200" dirty="0" err="1">
                <a:solidFill>
                  <a:schemeClr val="bg1"/>
                </a:solidFill>
              </a:rPr>
              <a:t>the</a:t>
            </a:r>
            <a:r>
              <a:rPr lang="de-DE" altLang="de-DE" sz="2200" dirty="0">
                <a:solidFill>
                  <a:schemeClr val="bg1"/>
                </a:solidFill>
              </a:rPr>
              <a:t> </a:t>
            </a:r>
            <a:r>
              <a:rPr lang="de-DE" altLang="de-DE" sz="2200" dirty="0" err="1">
                <a:solidFill>
                  <a:schemeClr val="bg1"/>
                </a:solidFill>
              </a:rPr>
              <a:t>influence</a:t>
            </a:r>
            <a:r>
              <a:rPr lang="de-DE" altLang="de-DE" sz="2200" dirty="0">
                <a:solidFill>
                  <a:schemeClr val="bg1"/>
                </a:solidFill>
              </a:rPr>
              <a:t> </a:t>
            </a:r>
            <a:r>
              <a:rPr lang="de-DE" altLang="de-DE" sz="2200" dirty="0" err="1">
                <a:solidFill>
                  <a:schemeClr val="bg1"/>
                </a:solidFill>
              </a:rPr>
              <a:t>of</a:t>
            </a:r>
            <a:r>
              <a:rPr lang="de-DE" altLang="de-DE" sz="2200" dirty="0">
                <a:solidFill>
                  <a:schemeClr val="bg1"/>
                </a:solidFill>
              </a:rPr>
              <a:t> </a:t>
            </a:r>
            <a:r>
              <a:rPr lang="de-DE" altLang="de-DE" sz="2200" dirty="0" err="1">
                <a:solidFill>
                  <a:schemeClr val="bg1"/>
                </a:solidFill>
              </a:rPr>
              <a:t>alcohol</a:t>
            </a:r>
            <a:r>
              <a:rPr lang="de-DE" altLang="de-DE" sz="2200" dirty="0">
                <a:solidFill>
                  <a:schemeClr val="bg1"/>
                </a:solidFill>
              </a:rPr>
              <a:t> </a:t>
            </a:r>
            <a:r>
              <a:rPr lang="de-DE" altLang="de-DE" sz="2200" dirty="0" err="1">
                <a:solidFill>
                  <a:schemeClr val="bg1"/>
                </a:solidFill>
              </a:rPr>
              <a:t>or</a:t>
            </a:r>
            <a:r>
              <a:rPr lang="de-DE" altLang="de-DE" sz="2200" dirty="0">
                <a:solidFill>
                  <a:schemeClr val="bg1"/>
                </a:solidFill>
              </a:rPr>
              <a:t> </a:t>
            </a:r>
            <a:r>
              <a:rPr lang="de-DE" altLang="de-DE" sz="2200" dirty="0" err="1">
                <a:solidFill>
                  <a:schemeClr val="bg1"/>
                </a:solidFill>
              </a:rPr>
              <a:t>other</a:t>
            </a:r>
            <a:r>
              <a:rPr lang="de-DE" altLang="de-DE" sz="2200" dirty="0">
                <a:solidFill>
                  <a:schemeClr val="bg1"/>
                </a:solidFill>
              </a:rPr>
              <a:t> </a:t>
            </a:r>
            <a:r>
              <a:rPr lang="de-DE" altLang="de-DE" sz="2200" dirty="0" err="1">
                <a:solidFill>
                  <a:schemeClr val="bg1"/>
                </a:solidFill>
              </a:rPr>
              <a:t>drugs</a:t>
            </a:r>
            <a:r>
              <a:rPr lang="de-DE" altLang="de-DE" sz="2200" dirty="0">
                <a:solidFill>
                  <a:schemeClr val="bg1"/>
                </a:solidFill>
              </a:rPr>
              <a:t> </a:t>
            </a:r>
            <a:r>
              <a:rPr lang="de-DE" altLang="de-DE" sz="2200" dirty="0" err="1">
                <a:solidFill>
                  <a:schemeClr val="bg1"/>
                </a:solidFill>
              </a:rPr>
              <a:t>and</a:t>
            </a:r>
            <a:r>
              <a:rPr lang="de-DE" altLang="de-DE" sz="2200" dirty="0">
                <a:solidFill>
                  <a:schemeClr val="bg1"/>
                </a:solidFill>
              </a:rPr>
              <a:t> </a:t>
            </a:r>
            <a:r>
              <a:rPr lang="de-DE" altLang="de-DE" sz="2200" dirty="0" err="1">
                <a:solidFill>
                  <a:schemeClr val="bg1"/>
                </a:solidFill>
              </a:rPr>
              <a:t>thereby</a:t>
            </a:r>
            <a:r>
              <a:rPr lang="de-DE" altLang="de-DE" sz="2200" dirty="0">
                <a:solidFill>
                  <a:schemeClr val="bg1"/>
                </a:solidFill>
              </a:rPr>
              <a:t> </a:t>
            </a:r>
            <a:r>
              <a:rPr lang="de-DE" altLang="de-DE" sz="2200" dirty="0" err="1">
                <a:solidFill>
                  <a:schemeClr val="bg1"/>
                </a:solidFill>
              </a:rPr>
              <a:t>endanger</a:t>
            </a:r>
            <a:r>
              <a:rPr lang="de-DE" altLang="de-DE" sz="2200" dirty="0">
                <a:solidFill>
                  <a:schemeClr val="bg1"/>
                </a:solidFill>
              </a:rPr>
              <a:t> </a:t>
            </a:r>
            <a:r>
              <a:rPr lang="de-DE" altLang="de-DE" sz="2200" dirty="0" err="1">
                <a:solidFill>
                  <a:schemeClr val="bg1"/>
                </a:solidFill>
              </a:rPr>
              <a:t>himself</a:t>
            </a:r>
            <a:r>
              <a:rPr lang="de-DE" altLang="de-DE" sz="2200" dirty="0">
                <a:solidFill>
                  <a:schemeClr val="bg1"/>
                </a:solidFill>
              </a:rPr>
              <a:t> </a:t>
            </a:r>
            <a:r>
              <a:rPr lang="de-DE" altLang="de-DE" sz="2200" dirty="0" err="1">
                <a:solidFill>
                  <a:schemeClr val="bg1"/>
                </a:solidFill>
              </a:rPr>
              <a:t>or</a:t>
            </a:r>
            <a:r>
              <a:rPr lang="de-DE" altLang="de-DE" sz="2200" dirty="0">
                <a:solidFill>
                  <a:schemeClr val="bg1"/>
                </a:solidFill>
              </a:rPr>
              <a:t> </a:t>
            </a:r>
            <a:r>
              <a:rPr lang="de-DE" altLang="de-DE" sz="2200" dirty="0" err="1">
                <a:solidFill>
                  <a:schemeClr val="bg1"/>
                </a:solidFill>
              </a:rPr>
              <a:t>the</a:t>
            </a:r>
            <a:r>
              <a:rPr lang="de-DE" altLang="de-DE" sz="2200" dirty="0">
                <a:solidFill>
                  <a:schemeClr val="bg1"/>
                </a:solidFill>
              </a:rPr>
              <a:t> </a:t>
            </a:r>
            <a:r>
              <a:rPr lang="de-DE" altLang="de-DE" sz="2200" dirty="0" err="1">
                <a:solidFill>
                  <a:schemeClr val="bg1"/>
                </a:solidFill>
              </a:rPr>
              <a:t>safety</a:t>
            </a:r>
            <a:r>
              <a:rPr lang="de-DE" altLang="de-DE" sz="2200" dirty="0">
                <a:solidFill>
                  <a:schemeClr val="bg1"/>
                </a:solidFill>
              </a:rPr>
              <a:t> </a:t>
            </a:r>
            <a:r>
              <a:rPr lang="de-DE" altLang="de-DE" sz="2200" dirty="0" err="1">
                <a:solidFill>
                  <a:schemeClr val="bg1"/>
                </a:solidFill>
              </a:rPr>
              <a:t>of</a:t>
            </a:r>
            <a:r>
              <a:rPr lang="de-DE" altLang="de-DE" sz="2200" dirty="0">
                <a:solidFill>
                  <a:schemeClr val="bg1"/>
                </a:solidFill>
              </a:rPr>
              <a:t> </a:t>
            </a:r>
            <a:r>
              <a:rPr lang="de-DE" altLang="de-DE" sz="2200" dirty="0" err="1">
                <a:solidFill>
                  <a:schemeClr val="bg1"/>
                </a:solidFill>
              </a:rPr>
              <a:t>other</a:t>
            </a:r>
            <a:r>
              <a:rPr lang="de-DE" altLang="de-DE" sz="2200" dirty="0">
                <a:solidFill>
                  <a:schemeClr val="bg1"/>
                </a:solidFill>
              </a:rPr>
              <a:t> </a:t>
            </a:r>
            <a:r>
              <a:rPr lang="de-DE" altLang="de-DE" sz="2200" dirty="0" err="1">
                <a:solidFill>
                  <a:schemeClr val="bg1"/>
                </a:solidFill>
              </a:rPr>
              <a:t>employees</a:t>
            </a:r>
            <a:r>
              <a:rPr lang="de-DE" altLang="de-DE" sz="2200" dirty="0">
                <a:solidFill>
                  <a:schemeClr val="bg1"/>
                </a:solidFill>
              </a:rPr>
              <a:t>. The </a:t>
            </a:r>
            <a:r>
              <a:rPr lang="de-DE" altLang="de-DE" sz="2200" dirty="0" err="1">
                <a:solidFill>
                  <a:schemeClr val="bg1"/>
                </a:solidFill>
              </a:rPr>
              <a:t>drinking</a:t>
            </a:r>
            <a:r>
              <a:rPr lang="de-DE" altLang="de-DE" sz="2200" dirty="0">
                <a:solidFill>
                  <a:schemeClr val="bg1"/>
                </a:solidFill>
              </a:rPr>
              <a:t> </a:t>
            </a:r>
            <a:r>
              <a:rPr lang="de-DE" altLang="de-DE" sz="2200" dirty="0" err="1">
                <a:solidFill>
                  <a:schemeClr val="bg1"/>
                </a:solidFill>
              </a:rPr>
              <a:t>of</a:t>
            </a:r>
            <a:r>
              <a:rPr lang="de-DE" altLang="de-DE" sz="2200" dirty="0">
                <a:solidFill>
                  <a:schemeClr val="bg1"/>
                </a:solidFill>
              </a:rPr>
              <a:t> </a:t>
            </a:r>
            <a:r>
              <a:rPr lang="de-DE" altLang="de-DE" sz="2200" dirty="0" err="1">
                <a:solidFill>
                  <a:schemeClr val="bg1"/>
                </a:solidFill>
              </a:rPr>
              <a:t>spirits</a:t>
            </a:r>
            <a:r>
              <a:rPr lang="de-DE" altLang="de-DE" sz="2200" dirty="0">
                <a:solidFill>
                  <a:schemeClr val="bg1"/>
                </a:solidFill>
              </a:rPr>
              <a:t> on </a:t>
            </a:r>
            <a:r>
              <a:rPr lang="de-DE" altLang="de-DE" sz="2200" dirty="0" err="1">
                <a:solidFill>
                  <a:schemeClr val="bg1"/>
                </a:solidFill>
              </a:rPr>
              <a:t>the</a:t>
            </a:r>
            <a:r>
              <a:rPr lang="de-DE" altLang="de-DE" sz="2200" dirty="0">
                <a:solidFill>
                  <a:schemeClr val="bg1"/>
                </a:solidFill>
              </a:rPr>
              <a:t> </a:t>
            </a:r>
            <a:r>
              <a:rPr lang="de-DE" altLang="de-DE" sz="2200" dirty="0" err="1">
                <a:solidFill>
                  <a:schemeClr val="bg1"/>
                </a:solidFill>
              </a:rPr>
              <a:t>premises</a:t>
            </a:r>
            <a:r>
              <a:rPr lang="de-DE" altLang="de-DE" sz="2200" dirty="0">
                <a:solidFill>
                  <a:schemeClr val="bg1"/>
                </a:solidFill>
              </a:rPr>
              <a:t> </a:t>
            </a:r>
            <a:r>
              <a:rPr lang="de-DE" altLang="de-DE" sz="2200" dirty="0" err="1">
                <a:solidFill>
                  <a:schemeClr val="bg1"/>
                </a:solidFill>
              </a:rPr>
              <a:t>is</a:t>
            </a:r>
            <a:r>
              <a:rPr lang="de-DE" altLang="de-DE" sz="2200" dirty="0">
                <a:solidFill>
                  <a:schemeClr val="bg1"/>
                </a:solidFill>
              </a:rPr>
              <a:t> not </a:t>
            </a:r>
            <a:r>
              <a:rPr lang="de-DE" altLang="de-DE" sz="2200" dirty="0" err="1">
                <a:solidFill>
                  <a:schemeClr val="bg1"/>
                </a:solidFill>
              </a:rPr>
              <a:t>allowed</a:t>
            </a:r>
            <a:r>
              <a:rPr lang="de-DE" altLang="de-DE" sz="2200" dirty="0">
                <a:solidFill>
                  <a:schemeClr val="bg1"/>
                </a:solidFill>
              </a:rPr>
              <a:t>! </a:t>
            </a:r>
          </a:p>
        </p:txBody>
      </p:sp>
      <p:grpSp>
        <p:nvGrpSpPr>
          <p:cNvPr id="6" name="Gruppieren 5"/>
          <p:cNvGrpSpPr/>
          <p:nvPr/>
        </p:nvGrpSpPr>
        <p:grpSpPr>
          <a:xfrm>
            <a:off x="395536" y="404664"/>
            <a:ext cx="4230239" cy="368549"/>
            <a:chOff x="0" y="4930"/>
            <a:chExt cx="2676836" cy="368549"/>
          </a:xfrm>
          <a:solidFill>
            <a:srgbClr val="005B82"/>
          </a:solidFill>
        </p:grpSpPr>
        <p:sp>
          <p:nvSpPr>
            <p:cNvPr id="7" name="Abgerundetes Rechteck 6"/>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8"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6</a:t>
              </a:r>
              <a:r>
                <a:rPr lang="de-DE" sz="1600" b="1" kern="1200" dirty="0"/>
                <a:t>. Dos </a:t>
              </a:r>
              <a:r>
                <a:rPr lang="de-DE" sz="1600" b="1" kern="1200" dirty="0" err="1"/>
                <a:t>and</a:t>
              </a:r>
              <a:r>
                <a:rPr lang="de-DE" sz="1600" b="1" kern="1200" dirty="0"/>
                <a:t> </a:t>
              </a:r>
              <a:r>
                <a:rPr lang="de-DE" sz="1600" b="1" dirty="0" err="1"/>
                <a:t>D</a:t>
              </a:r>
              <a:r>
                <a:rPr lang="de-DE" sz="1600" b="1" kern="1200" dirty="0" err="1"/>
                <a:t>on´ts</a:t>
              </a:r>
              <a:endParaRPr lang="de-DE" sz="1600" b="1" kern="1200" dirty="0"/>
            </a:p>
          </p:txBody>
        </p:sp>
      </p:grpSp>
      <p:pic>
        <p:nvPicPr>
          <p:cNvPr id="2" name="Grafik 1"/>
          <p:cNvPicPr>
            <a:picLocks noChangeAspect="1"/>
          </p:cNvPicPr>
          <p:nvPr/>
        </p:nvPicPr>
        <p:blipFill>
          <a:blip r:embed="rId2"/>
          <a:stretch>
            <a:fillRect/>
          </a:stretch>
        </p:blipFill>
        <p:spPr>
          <a:xfrm>
            <a:off x="1460496" y="3140968"/>
            <a:ext cx="5790959" cy="3312368"/>
          </a:xfrm>
          <a:prstGeom prst="rect">
            <a:avLst/>
          </a:prstGeom>
        </p:spPr>
      </p:pic>
    </p:spTree>
    <p:extLst>
      <p:ext uri="{BB962C8B-B14F-4D97-AF65-F5344CB8AC3E}">
        <p14:creationId xmlns:p14="http://schemas.microsoft.com/office/powerpoint/2010/main" val="4065470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671634" y="476672"/>
            <a:ext cx="4230239" cy="368549"/>
            <a:chOff x="0" y="4930"/>
            <a:chExt cx="2676836" cy="368549"/>
          </a:xfrm>
          <a:solidFill>
            <a:srgbClr val="005B82"/>
          </a:solidFill>
        </p:grpSpPr>
        <p:sp>
          <p:nvSpPr>
            <p:cNvPr id="3" name="Abgerundetes Rechteck 2"/>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4"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7</a:t>
              </a:r>
              <a:r>
                <a:rPr lang="de-DE" sz="1600" b="1" kern="1200" dirty="0"/>
                <a:t>. Clean </a:t>
              </a:r>
              <a:r>
                <a:rPr lang="de-DE" sz="1600" b="1" dirty="0" err="1"/>
                <a:t>R</a:t>
              </a:r>
              <a:r>
                <a:rPr lang="de-DE" sz="1600" b="1" kern="1200" dirty="0" err="1"/>
                <a:t>oom</a:t>
              </a:r>
              <a:r>
                <a:rPr lang="de-DE" sz="1600" b="1" kern="1200" dirty="0"/>
                <a:t> </a:t>
              </a:r>
              <a:r>
                <a:rPr lang="de-DE" sz="1600" b="1" dirty="0"/>
                <a:t>R</a:t>
              </a:r>
              <a:r>
                <a:rPr lang="de-DE" sz="1600" b="1" kern="1200" dirty="0"/>
                <a:t>ules</a:t>
              </a:r>
            </a:p>
          </p:txBody>
        </p:sp>
      </p:grpSp>
      <p:sp>
        <p:nvSpPr>
          <p:cNvPr id="8" name="Text Box 13"/>
          <p:cNvSpPr txBox="1">
            <a:spLocks noChangeArrowheads="1"/>
          </p:cNvSpPr>
          <p:nvPr/>
        </p:nvSpPr>
        <p:spPr bwMode="auto">
          <a:xfrm>
            <a:off x="676570" y="980728"/>
            <a:ext cx="8352928"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85750" indent="-285750" eaLnBrk="1" hangingPunct="1">
              <a:buClr>
                <a:srgbClr val="005B82"/>
              </a:buClr>
              <a:buFont typeface="Wingdings" panose="05000000000000000000" pitchFamily="2" charset="2"/>
              <a:buChar char="Ø"/>
            </a:pPr>
            <a:r>
              <a:rPr lang="en-US" sz="2000" dirty="0"/>
              <a:t>Always ask staff when uncertain.</a:t>
            </a:r>
          </a:p>
          <a:p>
            <a:pPr marL="285750" indent="-285750" eaLnBrk="1" hangingPunct="1">
              <a:buClr>
                <a:srgbClr val="005B82"/>
              </a:buClr>
              <a:buFont typeface="Wingdings" panose="05000000000000000000" pitchFamily="2" charset="2"/>
              <a:buChar char="Ø"/>
            </a:pPr>
            <a:r>
              <a:rPr lang="en-US" sz="2000" dirty="0"/>
              <a:t>Use of equipment only after training by cleanroom personnel.</a:t>
            </a:r>
          </a:p>
          <a:p>
            <a:pPr marL="285750" indent="-285750" eaLnBrk="1" hangingPunct="1">
              <a:buClr>
                <a:srgbClr val="005B82"/>
              </a:buClr>
              <a:buFont typeface="Wingdings" panose="05000000000000000000" pitchFamily="2" charset="2"/>
              <a:buChar char="Ø"/>
            </a:pPr>
            <a:r>
              <a:rPr lang="en-US" sz="2000" dirty="0"/>
              <a:t>Only working with booking.</a:t>
            </a:r>
          </a:p>
          <a:p>
            <a:pPr marL="285750" indent="-285750" eaLnBrk="1" hangingPunct="1">
              <a:buClr>
                <a:srgbClr val="005B82"/>
              </a:buClr>
              <a:buFont typeface="Wingdings" panose="05000000000000000000" pitchFamily="2" charset="2"/>
              <a:buChar char="Ø"/>
            </a:pPr>
            <a:r>
              <a:rPr lang="en-US" sz="2000" dirty="0"/>
              <a:t>Follow the operating instructions / material safety data sheet (MSDS).</a:t>
            </a:r>
          </a:p>
          <a:p>
            <a:pPr marL="285750" indent="-285750" eaLnBrk="1" hangingPunct="1">
              <a:buClr>
                <a:srgbClr val="005B82"/>
              </a:buClr>
              <a:buFont typeface="Wingdings" panose="05000000000000000000" pitchFamily="2" charset="2"/>
              <a:buChar char="Ø"/>
            </a:pPr>
            <a:r>
              <a:rPr lang="en-US" sz="2000" dirty="0"/>
              <a:t>Follow the safety precautions.</a:t>
            </a:r>
          </a:p>
          <a:p>
            <a:pPr marL="285750" indent="-285750" eaLnBrk="1" hangingPunct="1">
              <a:buClr>
                <a:srgbClr val="005B82"/>
              </a:buClr>
              <a:buFont typeface="Wingdings" panose="05000000000000000000" pitchFamily="2" charset="2"/>
              <a:buChar char="Ø"/>
            </a:pPr>
            <a:r>
              <a:rPr lang="en-US" sz="2000" dirty="0"/>
              <a:t>Label taken chemicals (chemical, user, date, phone-nr.)</a:t>
            </a:r>
          </a:p>
          <a:p>
            <a:pPr marL="285750" indent="-285750" eaLnBrk="1" hangingPunct="1">
              <a:buClr>
                <a:srgbClr val="005B82"/>
              </a:buClr>
              <a:buFont typeface="Wingdings" panose="05000000000000000000" pitchFamily="2" charset="2"/>
              <a:buChar char="Ø"/>
            </a:pPr>
            <a:r>
              <a:rPr lang="en-US" sz="2000" dirty="0"/>
              <a:t>Leave your workspace clean and dry (check by pH-measurement).</a:t>
            </a:r>
          </a:p>
          <a:p>
            <a:pPr marL="285750" indent="-285750" eaLnBrk="1" hangingPunct="1">
              <a:buClr>
                <a:srgbClr val="005B82"/>
              </a:buClr>
              <a:buFont typeface="Wingdings" panose="05000000000000000000" pitchFamily="2" charset="2"/>
              <a:buChar char="Ø"/>
            </a:pPr>
            <a:r>
              <a:rPr lang="en-US" sz="2000" dirty="0"/>
              <a:t>Do not work alone in the cleanroom (buddy rule).</a:t>
            </a:r>
          </a:p>
          <a:p>
            <a:pPr marL="285750" indent="-285750" eaLnBrk="1" hangingPunct="1">
              <a:buClr>
                <a:srgbClr val="005B82"/>
              </a:buClr>
              <a:buFont typeface="Wingdings" panose="05000000000000000000" pitchFamily="2" charset="2"/>
              <a:buChar char="Ø"/>
            </a:pPr>
            <a:r>
              <a:rPr lang="en-US" sz="2000" dirty="0"/>
              <a:t>Do not touch your skin (in special your face).</a:t>
            </a:r>
          </a:p>
          <a:p>
            <a:pPr marL="285750" indent="-285750" eaLnBrk="1" hangingPunct="1">
              <a:buClr>
                <a:srgbClr val="005B82"/>
              </a:buClr>
              <a:buFont typeface="Wingdings" panose="05000000000000000000" pitchFamily="2" charset="2"/>
              <a:buChar char="Ø"/>
            </a:pPr>
            <a:r>
              <a:rPr lang="en-US" sz="2000" dirty="0"/>
              <a:t>PSE (</a:t>
            </a:r>
            <a:r>
              <a:rPr lang="en-US" sz="2000" u="sng" dirty="0"/>
              <a:t>p</a:t>
            </a:r>
            <a:r>
              <a:rPr lang="en-US" sz="2000" dirty="0"/>
              <a:t>ersonal </a:t>
            </a:r>
            <a:r>
              <a:rPr lang="en-US" sz="2000" u="sng" dirty="0"/>
              <a:t>s</a:t>
            </a:r>
            <a:r>
              <a:rPr lang="en-US" sz="2000" dirty="0"/>
              <a:t>afety </a:t>
            </a:r>
            <a:r>
              <a:rPr lang="en-US" sz="2000" u="sng" dirty="0"/>
              <a:t>e</a:t>
            </a:r>
            <a:r>
              <a:rPr lang="en-US" sz="2000" dirty="0"/>
              <a:t>quipment) is only allowed in the wet bench area.</a:t>
            </a:r>
          </a:p>
          <a:p>
            <a:pPr marL="285750" indent="-285750" eaLnBrk="1" hangingPunct="1">
              <a:buClr>
                <a:srgbClr val="005B82"/>
              </a:buClr>
              <a:buFont typeface="Wingdings" panose="05000000000000000000" pitchFamily="2" charset="2"/>
              <a:buChar char="Ø"/>
            </a:pPr>
            <a:r>
              <a:rPr lang="en-US" sz="2000" dirty="0"/>
              <a:t>You must have the goggle with you in the clean room and you have to wear them in the wet bench area.</a:t>
            </a:r>
          </a:p>
          <a:p>
            <a:pPr marL="285750" indent="-285750" eaLnBrk="1" hangingPunct="1">
              <a:buClr>
                <a:srgbClr val="005B82"/>
              </a:buClr>
              <a:buFont typeface="Wingdings" panose="05000000000000000000" pitchFamily="2" charset="2"/>
              <a:buChar char="Ø"/>
            </a:pPr>
            <a:r>
              <a:rPr lang="en-US" sz="2000" dirty="0"/>
              <a:t>Do not lean on equipment.</a:t>
            </a:r>
          </a:p>
          <a:p>
            <a:pPr marL="285750" indent="-285750" eaLnBrk="1" hangingPunct="1">
              <a:buClr>
                <a:srgbClr val="005B82"/>
              </a:buClr>
              <a:buFont typeface="Wingdings" panose="05000000000000000000" pitchFamily="2" charset="2"/>
              <a:buChar char="Ø"/>
            </a:pPr>
            <a:r>
              <a:rPr lang="en-US" sz="2000" dirty="0"/>
              <a:t>Do not touch buildings hardware or wafer loading areas.</a:t>
            </a:r>
          </a:p>
          <a:p>
            <a:pPr marL="285750" indent="-285750" eaLnBrk="1" hangingPunct="1">
              <a:buClr>
                <a:srgbClr val="005B82"/>
              </a:buClr>
              <a:buFont typeface="Wingdings" panose="05000000000000000000" pitchFamily="2" charset="2"/>
              <a:buChar char="Ø"/>
            </a:pPr>
            <a:r>
              <a:rPr lang="en-US" sz="2000" dirty="0"/>
              <a:t>Stop working, when getting tried.</a:t>
            </a:r>
          </a:p>
          <a:p>
            <a:pPr marL="285750" indent="-285750" eaLnBrk="1" hangingPunct="1">
              <a:buClr>
                <a:srgbClr val="005B82"/>
              </a:buClr>
              <a:buFont typeface="Wingdings" panose="05000000000000000000" pitchFamily="2" charset="2"/>
              <a:buChar char="Ø"/>
            </a:pPr>
            <a:r>
              <a:rPr lang="en-US" sz="2000" dirty="0"/>
              <a:t>No rush! </a:t>
            </a:r>
            <a:endParaRPr lang="de-DE" sz="2000" dirty="0"/>
          </a:p>
        </p:txBody>
      </p:sp>
    </p:spTree>
    <p:extLst>
      <p:ext uri="{BB962C8B-B14F-4D97-AF65-F5344CB8AC3E}">
        <p14:creationId xmlns:p14="http://schemas.microsoft.com/office/powerpoint/2010/main" val="906789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683568" y="494120"/>
            <a:ext cx="4230239" cy="368549"/>
            <a:chOff x="0" y="4930"/>
            <a:chExt cx="2676836" cy="368549"/>
          </a:xfrm>
          <a:solidFill>
            <a:srgbClr val="005B82"/>
          </a:solidFill>
        </p:grpSpPr>
        <p:sp>
          <p:nvSpPr>
            <p:cNvPr id="3" name="Abgerundetes Rechteck 2"/>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4"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8</a:t>
              </a:r>
              <a:r>
                <a:rPr lang="de-DE" sz="1600" b="1" kern="1200" dirty="0"/>
                <a:t>. </a:t>
              </a:r>
              <a:r>
                <a:rPr lang="de-DE" sz="1600" b="1" kern="1200" dirty="0" err="1"/>
                <a:t>Bringing</a:t>
              </a:r>
              <a:r>
                <a:rPr lang="de-DE" sz="1600" b="1" kern="1200" dirty="0"/>
                <a:t> Items In </a:t>
              </a:r>
              <a:r>
                <a:rPr lang="de-DE" sz="1600" b="1" kern="1200" dirty="0" err="1"/>
                <a:t>and</a:t>
              </a:r>
              <a:r>
                <a:rPr lang="de-DE" sz="1600" b="1" kern="1200" dirty="0"/>
                <a:t> Out</a:t>
              </a:r>
            </a:p>
          </p:txBody>
        </p:sp>
      </p:grpSp>
      <p:sp>
        <p:nvSpPr>
          <p:cNvPr id="5" name="Textfeld 4"/>
          <p:cNvSpPr txBox="1"/>
          <p:nvPr/>
        </p:nvSpPr>
        <p:spPr>
          <a:xfrm>
            <a:off x="3779911" y="1196752"/>
            <a:ext cx="5184577" cy="3970318"/>
          </a:xfrm>
          <a:prstGeom prst="rect">
            <a:avLst/>
          </a:prstGeom>
          <a:noFill/>
        </p:spPr>
        <p:txBody>
          <a:bodyPr wrap="square" rtlCol="0">
            <a:spAutoFit/>
          </a:bodyPr>
          <a:lstStyle/>
          <a:p>
            <a:pPr marL="285750" indent="-285750">
              <a:buClr>
                <a:srgbClr val="005B82"/>
              </a:buClr>
              <a:buFont typeface="Wingdings" panose="05000000000000000000" pitchFamily="2" charset="2"/>
              <a:buChar char="Ø"/>
            </a:pPr>
            <a:r>
              <a:rPr lang="en-US" dirty="0"/>
              <a:t>Everything should be sealed in foil, or double sealed.</a:t>
            </a:r>
          </a:p>
          <a:p>
            <a:pPr marL="285750" indent="-285750">
              <a:buClr>
                <a:srgbClr val="005B82"/>
              </a:buClr>
              <a:buFont typeface="Wingdings" panose="05000000000000000000" pitchFamily="2" charset="2"/>
              <a:buChar char="Ø"/>
            </a:pPr>
            <a:r>
              <a:rPr lang="de-DE" dirty="0"/>
              <a:t>Use </a:t>
            </a:r>
            <a:r>
              <a:rPr lang="de-DE" dirty="0" err="1"/>
              <a:t>zip-locked</a:t>
            </a:r>
            <a:r>
              <a:rPr lang="de-DE" dirty="0"/>
              <a:t> </a:t>
            </a:r>
            <a:r>
              <a:rPr lang="de-DE" dirty="0" err="1"/>
              <a:t>bags</a:t>
            </a:r>
            <a:r>
              <a:rPr lang="de-DE" dirty="0"/>
              <a:t> </a:t>
            </a:r>
            <a:r>
              <a:rPr lang="de-DE" dirty="0" err="1"/>
              <a:t>or</a:t>
            </a:r>
            <a:r>
              <a:rPr lang="de-DE" dirty="0"/>
              <a:t> </a:t>
            </a:r>
            <a:r>
              <a:rPr lang="de-DE" dirty="0" err="1"/>
              <a:t>plastic</a:t>
            </a:r>
            <a:r>
              <a:rPr lang="de-DE" dirty="0"/>
              <a:t> </a:t>
            </a:r>
            <a:r>
              <a:rPr lang="de-DE" dirty="0" err="1"/>
              <a:t>foil</a:t>
            </a:r>
            <a:r>
              <a:rPr lang="de-DE" dirty="0"/>
              <a:t>.</a:t>
            </a:r>
          </a:p>
          <a:p>
            <a:pPr marL="285750" indent="-285750">
              <a:buClr>
                <a:srgbClr val="005B82"/>
              </a:buClr>
              <a:buFont typeface="Wingdings" panose="05000000000000000000" pitchFamily="2" charset="2"/>
              <a:buChar char="Ø"/>
            </a:pPr>
            <a:r>
              <a:rPr lang="de-DE" dirty="0" err="1"/>
              <a:t>Once</a:t>
            </a:r>
            <a:r>
              <a:rPr lang="de-DE" dirty="0"/>
              <a:t> </a:t>
            </a:r>
            <a:r>
              <a:rPr lang="de-DE" dirty="0" err="1"/>
              <a:t>cleaned</a:t>
            </a:r>
            <a:r>
              <a:rPr lang="de-DE" dirty="0"/>
              <a:t> </a:t>
            </a:r>
            <a:r>
              <a:rPr lang="de-DE" dirty="0" err="1"/>
              <a:t>and</a:t>
            </a:r>
            <a:r>
              <a:rPr lang="de-DE" dirty="0"/>
              <a:t> </a:t>
            </a:r>
            <a:r>
              <a:rPr lang="de-DE" dirty="0" err="1"/>
              <a:t>sealed</a:t>
            </a:r>
            <a:r>
              <a:rPr lang="de-DE" dirty="0"/>
              <a:t> </a:t>
            </a:r>
            <a:r>
              <a:rPr lang="de-DE" dirty="0" err="1"/>
              <a:t>inside</a:t>
            </a:r>
            <a:r>
              <a:rPr lang="de-DE" dirty="0"/>
              <a:t> a clean </a:t>
            </a:r>
            <a:r>
              <a:rPr lang="de-DE" dirty="0" err="1"/>
              <a:t>room</a:t>
            </a:r>
            <a:r>
              <a:rPr lang="de-DE" dirty="0"/>
              <a:t> </a:t>
            </a:r>
            <a:r>
              <a:rPr lang="de-DE" dirty="0" err="1"/>
              <a:t>items</a:t>
            </a:r>
            <a:r>
              <a:rPr lang="de-DE" dirty="0"/>
              <a:t> </a:t>
            </a:r>
            <a:r>
              <a:rPr lang="de-DE" dirty="0" err="1"/>
              <a:t>should</a:t>
            </a:r>
            <a:r>
              <a:rPr lang="de-DE" dirty="0"/>
              <a:t> not </a:t>
            </a:r>
            <a:r>
              <a:rPr lang="de-DE" dirty="0" err="1"/>
              <a:t>be</a:t>
            </a:r>
            <a:r>
              <a:rPr lang="de-DE" dirty="0"/>
              <a:t> </a:t>
            </a:r>
            <a:r>
              <a:rPr lang="de-DE" dirty="0" err="1"/>
              <a:t>opened</a:t>
            </a:r>
            <a:r>
              <a:rPr lang="de-DE" dirty="0"/>
              <a:t> </a:t>
            </a:r>
            <a:r>
              <a:rPr lang="de-DE" dirty="0" err="1"/>
              <a:t>until</a:t>
            </a:r>
            <a:r>
              <a:rPr lang="de-DE" dirty="0"/>
              <a:t> </a:t>
            </a:r>
            <a:r>
              <a:rPr lang="de-DE" dirty="0" err="1"/>
              <a:t>inside</a:t>
            </a:r>
            <a:r>
              <a:rPr lang="de-DE" dirty="0"/>
              <a:t> </a:t>
            </a:r>
            <a:r>
              <a:rPr lang="de-DE" dirty="0" err="1"/>
              <a:t>another</a:t>
            </a:r>
            <a:r>
              <a:rPr lang="de-DE" dirty="0"/>
              <a:t> clean </a:t>
            </a:r>
            <a:r>
              <a:rPr lang="de-DE" dirty="0" err="1"/>
              <a:t>room</a:t>
            </a:r>
            <a:r>
              <a:rPr lang="de-DE" dirty="0"/>
              <a:t>.</a:t>
            </a:r>
          </a:p>
          <a:p>
            <a:pPr marL="285750" indent="-285750">
              <a:buClr>
                <a:srgbClr val="005B82"/>
              </a:buClr>
              <a:buFont typeface="Wingdings" panose="05000000000000000000" pitchFamily="2" charset="2"/>
              <a:buChar char="Ø"/>
            </a:pPr>
            <a:r>
              <a:rPr lang="de-DE" dirty="0"/>
              <a:t>Remove </a:t>
            </a:r>
            <a:r>
              <a:rPr lang="de-DE" dirty="0" err="1"/>
              <a:t>the</a:t>
            </a:r>
            <a:r>
              <a:rPr lang="de-DE" dirty="0"/>
              <a:t> </a:t>
            </a:r>
            <a:r>
              <a:rPr lang="de-DE" dirty="0" err="1"/>
              <a:t>first</a:t>
            </a:r>
            <a:r>
              <a:rPr lang="de-DE" dirty="0"/>
              <a:t> </a:t>
            </a:r>
            <a:r>
              <a:rPr lang="de-DE" dirty="0" err="1"/>
              <a:t>seal</a:t>
            </a:r>
            <a:r>
              <a:rPr lang="de-DE" dirty="0"/>
              <a:t> </a:t>
            </a:r>
            <a:r>
              <a:rPr lang="de-DE" dirty="0" err="1"/>
              <a:t>and</a:t>
            </a:r>
            <a:r>
              <a:rPr lang="de-DE" dirty="0"/>
              <a:t> </a:t>
            </a:r>
            <a:r>
              <a:rPr lang="de-DE" dirty="0" err="1"/>
              <a:t>put</a:t>
            </a:r>
            <a:r>
              <a:rPr lang="de-DE" dirty="0"/>
              <a:t> item in </a:t>
            </a:r>
            <a:r>
              <a:rPr lang="de-DE" dirty="0" err="1"/>
              <a:t>the</a:t>
            </a:r>
            <a:r>
              <a:rPr lang="de-DE" dirty="0"/>
              <a:t> </a:t>
            </a:r>
            <a:r>
              <a:rPr lang="de-DE" dirty="0" err="1"/>
              <a:t>input</a:t>
            </a:r>
            <a:r>
              <a:rPr lang="de-DE" dirty="0"/>
              <a:t> </a:t>
            </a:r>
            <a:r>
              <a:rPr lang="de-DE" dirty="0" err="1"/>
              <a:t>of</a:t>
            </a:r>
            <a:r>
              <a:rPr lang="de-DE" dirty="0"/>
              <a:t> </a:t>
            </a:r>
            <a:r>
              <a:rPr lang="de-DE" dirty="0" err="1"/>
              <a:t>the</a:t>
            </a:r>
            <a:r>
              <a:rPr lang="de-DE" dirty="0"/>
              <a:t> sample lock.</a:t>
            </a:r>
          </a:p>
          <a:p>
            <a:pPr marL="285750" indent="-285750">
              <a:buClr>
                <a:srgbClr val="005B82"/>
              </a:buClr>
              <a:buFont typeface="Wingdings" panose="05000000000000000000" pitchFamily="2" charset="2"/>
              <a:buChar char="Ø"/>
            </a:pPr>
            <a:r>
              <a:rPr lang="de-DE" dirty="0"/>
              <a:t>Enter </a:t>
            </a:r>
            <a:r>
              <a:rPr lang="de-DE" dirty="0" err="1"/>
              <a:t>the</a:t>
            </a:r>
            <a:r>
              <a:rPr lang="de-DE" dirty="0"/>
              <a:t> clean </a:t>
            </a:r>
            <a:r>
              <a:rPr lang="de-DE" dirty="0" err="1"/>
              <a:t>room</a:t>
            </a:r>
            <a:r>
              <a:rPr lang="de-DE" dirty="0"/>
              <a:t>, </a:t>
            </a:r>
            <a:r>
              <a:rPr lang="de-DE" dirty="0" err="1"/>
              <a:t>take</a:t>
            </a:r>
            <a:r>
              <a:rPr lang="de-DE" dirty="0"/>
              <a:t> </a:t>
            </a:r>
            <a:r>
              <a:rPr lang="de-DE" dirty="0" err="1"/>
              <a:t>the</a:t>
            </a:r>
            <a:r>
              <a:rPr lang="de-DE" dirty="0"/>
              <a:t> </a:t>
            </a:r>
            <a:r>
              <a:rPr lang="de-DE" dirty="0" err="1"/>
              <a:t>items</a:t>
            </a:r>
            <a:r>
              <a:rPr lang="de-DE" dirty="0"/>
              <a:t> out </a:t>
            </a:r>
            <a:r>
              <a:rPr lang="de-DE" dirty="0" err="1"/>
              <a:t>and</a:t>
            </a:r>
            <a:r>
              <a:rPr lang="de-DE" dirty="0"/>
              <a:t> open </a:t>
            </a:r>
            <a:r>
              <a:rPr lang="de-DE" dirty="0" err="1"/>
              <a:t>the</a:t>
            </a:r>
            <a:r>
              <a:rPr lang="de-DE" dirty="0"/>
              <a:t> </a:t>
            </a:r>
            <a:r>
              <a:rPr lang="de-DE" dirty="0" err="1"/>
              <a:t>second</a:t>
            </a:r>
            <a:r>
              <a:rPr lang="de-DE" dirty="0"/>
              <a:t> </a:t>
            </a:r>
            <a:r>
              <a:rPr lang="de-DE" dirty="0" err="1"/>
              <a:t>seal</a:t>
            </a:r>
            <a:r>
              <a:rPr lang="de-DE" dirty="0"/>
              <a:t>.</a:t>
            </a:r>
          </a:p>
          <a:p>
            <a:pPr marL="285750" indent="-285750">
              <a:buClr>
                <a:srgbClr val="005B82"/>
              </a:buClr>
              <a:buFont typeface="Wingdings" panose="05000000000000000000" pitchFamily="2" charset="2"/>
              <a:buChar char="Ø"/>
            </a:pPr>
            <a:r>
              <a:rPr lang="de-DE" dirty="0"/>
              <a:t>Standard clean </a:t>
            </a:r>
            <a:r>
              <a:rPr lang="de-DE" dirty="0" err="1"/>
              <a:t>and</a:t>
            </a:r>
            <a:r>
              <a:rPr lang="de-DE" dirty="0"/>
              <a:t> </a:t>
            </a:r>
            <a:r>
              <a:rPr lang="de-DE" dirty="0" err="1"/>
              <a:t>degreased</a:t>
            </a:r>
            <a:r>
              <a:rPr lang="de-DE" dirty="0"/>
              <a:t> </a:t>
            </a:r>
            <a:r>
              <a:rPr lang="de-DE" dirty="0" err="1"/>
              <a:t>is</a:t>
            </a:r>
            <a:r>
              <a:rPr lang="de-DE" dirty="0"/>
              <a:t> </a:t>
            </a:r>
            <a:r>
              <a:rPr lang="de-DE" dirty="0" err="1"/>
              <a:t>required</a:t>
            </a:r>
            <a:r>
              <a:rPr lang="de-DE" dirty="0"/>
              <a:t> </a:t>
            </a:r>
            <a:r>
              <a:rPr lang="de-DE" dirty="0" err="1"/>
              <a:t>for</a:t>
            </a:r>
            <a:r>
              <a:rPr lang="de-DE" dirty="0"/>
              <a:t> all </a:t>
            </a:r>
            <a:r>
              <a:rPr lang="de-DE" dirty="0" err="1"/>
              <a:t>new</a:t>
            </a:r>
            <a:r>
              <a:rPr lang="de-DE" dirty="0"/>
              <a:t> </a:t>
            </a:r>
            <a:r>
              <a:rPr lang="de-DE" dirty="0" err="1"/>
              <a:t>items</a:t>
            </a:r>
            <a:r>
              <a:rPr lang="de-DE" dirty="0"/>
              <a:t> </a:t>
            </a:r>
            <a:r>
              <a:rPr lang="de-DE" dirty="0" err="1"/>
              <a:t>entering</a:t>
            </a:r>
            <a:r>
              <a:rPr lang="de-DE" dirty="0"/>
              <a:t> </a:t>
            </a:r>
            <a:r>
              <a:rPr lang="de-DE" dirty="0" err="1"/>
              <a:t>the</a:t>
            </a:r>
            <a:r>
              <a:rPr lang="de-DE" dirty="0"/>
              <a:t> clean </a:t>
            </a:r>
            <a:r>
              <a:rPr lang="de-DE" dirty="0" err="1"/>
              <a:t>room</a:t>
            </a:r>
            <a:r>
              <a:rPr lang="de-DE" dirty="0"/>
              <a:t>.</a:t>
            </a:r>
          </a:p>
          <a:p>
            <a:pPr marL="285750" indent="-285750">
              <a:buClr>
                <a:srgbClr val="005B82"/>
              </a:buClr>
              <a:buFont typeface="Wingdings" panose="05000000000000000000" pitchFamily="2" charset="2"/>
              <a:buChar char="Ø"/>
            </a:pPr>
            <a:r>
              <a:rPr lang="en-US" dirty="0"/>
              <a:t>Don´t touch the inner foil with your bare fingers!</a:t>
            </a:r>
            <a:endParaRPr lang="de-DE" dirty="0"/>
          </a:p>
        </p:txBody>
      </p:sp>
      <p:sp>
        <p:nvSpPr>
          <p:cNvPr id="9" name="Textfeld 8"/>
          <p:cNvSpPr txBox="1"/>
          <p:nvPr/>
        </p:nvSpPr>
        <p:spPr>
          <a:xfrm>
            <a:off x="971600" y="3929112"/>
            <a:ext cx="2287806" cy="369332"/>
          </a:xfrm>
          <a:prstGeom prst="rect">
            <a:avLst/>
          </a:prstGeom>
          <a:noFill/>
        </p:spPr>
        <p:txBody>
          <a:bodyPr wrap="none" rtlCol="0">
            <a:spAutoFit/>
          </a:bodyPr>
          <a:lstStyle/>
          <a:p>
            <a:r>
              <a:rPr lang="de-DE" dirty="0"/>
              <a:t>Bild Probenschleuse</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4931443"/>
            <a:ext cx="2126332" cy="1693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20552"/>
            <a:ext cx="296227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305971" y="2852936"/>
            <a:ext cx="1492716" cy="369332"/>
          </a:xfrm>
          <a:prstGeom prst="rect">
            <a:avLst/>
          </a:prstGeom>
          <a:solidFill>
            <a:srgbClr val="FF0000"/>
          </a:solidFill>
        </p:spPr>
        <p:txBody>
          <a:bodyPr wrap="none" rtlCol="0">
            <a:spAutoFit/>
          </a:bodyPr>
          <a:lstStyle/>
          <a:p>
            <a:r>
              <a:rPr lang="de-DE" dirty="0">
                <a:solidFill>
                  <a:schemeClr val="bg1"/>
                </a:solidFill>
              </a:rPr>
              <a:t>sample </a:t>
            </a:r>
            <a:r>
              <a:rPr lang="de-DE" dirty="0" err="1">
                <a:solidFill>
                  <a:schemeClr val="bg1"/>
                </a:solidFill>
              </a:rPr>
              <a:t>input</a:t>
            </a:r>
            <a:endParaRPr lang="de-DE" dirty="0">
              <a:solidFill>
                <a:schemeClr val="bg1"/>
              </a:solidFill>
            </a:endParaRPr>
          </a:p>
        </p:txBody>
      </p:sp>
      <p:sp>
        <p:nvSpPr>
          <p:cNvPr id="7" name="Rechteck 6"/>
          <p:cNvSpPr/>
          <p:nvPr/>
        </p:nvSpPr>
        <p:spPr>
          <a:xfrm>
            <a:off x="1305971" y="5445224"/>
            <a:ext cx="1633781" cy="369332"/>
          </a:xfrm>
          <a:prstGeom prst="rect">
            <a:avLst/>
          </a:prstGeom>
          <a:solidFill>
            <a:srgbClr val="FF0000"/>
          </a:solidFill>
        </p:spPr>
        <p:txBody>
          <a:bodyPr wrap="none">
            <a:spAutoFit/>
          </a:bodyPr>
          <a:lstStyle/>
          <a:p>
            <a:r>
              <a:rPr lang="de-DE" dirty="0">
                <a:solidFill>
                  <a:schemeClr val="bg1"/>
                </a:solidFill>
              </a:rPr>
              <a:t>sample </a:t>
            </a:r>
            <a:r>
              <a:rPr lang="de-DE" dirty="0" err="1">
                <a:solidFill>
                  <a:schemeClr val="bg1"/>
                </a:solidFill>
              </a:rPr>
              <a:t>output</a:t>
            </a:r>
            <a:endParaRPr lang="de-DE" dirty="0">
              <a:solidFill>
                <a:schemeClr val="bg1"/>
              </a:solidFill>
            </a:endParaRPr>
          </a:p>
        </p:txBody>
      </p:sp>
    </p:spTree>
    <p:extLst>
      <p:ext uri="{BB962C8B-B14F-4D97-AF65-F5344CB8AC3E}">
        <p14:creationId xmlns:p14="http://schemas.microsoft.com/office/powerpoint/2010/main" val="702762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755576" y="2780928"/>
            <a:ext cx="7772400" cy="719138"/>
          </a:xfrm>
        </p:spPr>
        <p:txBody>
          <a:bodyPr/>
          <a:lstStyle/>
          <a:p>
            <a:pPr eaLnBrk="1" hangingPunct="1"/>
            <a:r>
              <a:rPr lang="en-GB" sz="3600" noProof="0" dirty="0"/>
              <a:t>Helmholtz Nano Facility </a:t>
            </a:r>
          </a:p>
        </p:txBody>
      </p:sp>
      <p:sp>
        <p:nvSpPr>
          <p:cNvPr id="3076" name="Text Box 6"/>
          <p:cNvSpPr txBox="1">
            <a:spLocks noChangeArrowheads="1"/>
          </p:cNvSpPr>
          <p:nvPr/>
        </p:nvSpPr>
        <p:spPr bwMode="auto">
          <a:xfrm>
            <a:off x="1835696" y="5013182"/>
            <a:ext cx="2796282" cy="307975"/>
          </a:xfrm>
          <a:prstGeom prst="rect">
            <a:avLst/>
          </a:prstGeom>
          <a:noFill/>
          <a:ln w="9525">
            <a:noFill/>
            <a:miter lim="800000"/>
            <a:headEnd/>
            <a:tailEnd/>
          </a:ln>
        </p:spPr>
        <p:txBody>
          <a:bodyPr wrap="square" lIns="91411" tIns="45706" rIns="91411" bIns="45706">
            <a:spAutoFit/>
          </a:bodyPr>
          <a:lstStyle/>
          <a:p>
            <a:pPr>
              <a:spcBef>
                <a:spcPct val="50000"/>
              </a:spcBef>
            </a:pPr>
            <a:r>
              <a:rPr lang="en-GB" sz="1400" noProof="0" dirty="0">
                <a:solidFill>
                  <a:srgbClr val="F4F4F4"/>
                </a:solidFill>
              </a:rPr>
              <a:t>| Wolfgang Albrecht</a:t>
            </a:r>
            <a:endParaRPr lang="en-GB" sz="1400" noProof="0" dirty="0"/>
          </a:p>
        </p:txBody>
      </p:sp>
      <p:sp>
        <p:nvSpPr>
          <p:cNvPr id="5" name="Text Box 9"/>
          <p:cNvSpPr txBox="1">
            <a:spLocks noChangeArrowheads="1"/>
          </p:cNvSpPr>
          <p:nvPr/>
        </p:nvSpPr>
        <p:spPr bwMode="auto">
          <a:xfrm>
            <a:off x="629246" y="3497957"/>
            <a:ext cx="3366690" cy="2800738"/>
          </a:xfrm>
          <a:prstGeom prst="rect">
            <a:avLst/>
          </a:prstGeom>
          <a:solidFill>
            <a:srgbClr val="005B82"/>
          </a:solidFill>
          <a:ln w="9525">
            <a:noFill/>
            <a:miter lim="800000"/>
            <a:headEnd/>
            <a:tailEnd/>
          </a:ln>
          <a:effectLst/>
        </p:spPr>
        <p:txBody>
          <a:bodyPr wrap="square" lIns="91411" tIns="45706" rIns="91411" bIns="45706">
            <a:spAutoFit/>
          </a:bodyPr>
          <a:lstStyle>
            <a:lvl1pPr marL="457200" indent="-457200" eaLnBrk="0" hangingPunct="0">
              <a:defRPr sz="2400">
                <a:solidFill>
                  <a:schemeClr val="tx1"/>
                </a:solidFill>
                <a:latin typeface="Arial" charset="0"/>
              </a:defRPr>
            </a:lvl1pPr>
            <a:lvl2pPr marL="914400" indent="-457200" eaLnBrk="0" hangingPunct="0">
              <a:defRPr sz="2400">
                <a:solidFill>
                  <a:schemeClr val="tx1"/>
                </a:solidFill>
                <a:latin typeface="Arial" charset="0"/>
              </a:defRPr>
            </a:lvl2pPr>
            <a:lvl3pPr marL="1371600" indent="-457200" eaLnBrk="0" hangingPunct="0">
              <a:defRPr sz="2400">
                <a:solidFill>
                  <a:schemeClr val="tx1"/>
                </a:solidFill>
                <a:latin typeface="Arial" charset="0"/>
              </a:defRPr>
            </a:lvl3pPr>
            <a:lvl4pPr marL="1828800" indent="-457200" eaLnBrk="0" hangingPunct="0">
              <a:defRPr sz="2400">
                <a:solidFill>
                  <a:schemeClr val="tx1"/>
                </a:solidFill>
                <a:latin typeface="Arial" charset="0"/>
              </a:defRPr>
            </a:lvl4pPr>
            <a:lvl5pPr marL="2286000" indent="-457200" eaLnBrk="0" hangingPunct="0">
              <a:defRPr sz="2400">
                <a:solidFill>
                  <a:schemeClr val="tx1"/>
                </a:solidFill>
                <a:latin typeface="Arial" charset="0"/>
              </a:defRPr>
            </a:lvl5pPr>
            <a:lvl6pPr marL="2743200" indent="-457200" eaLnBrk="0" fontAlgn="base" hangingPunct="0">
              <a:spcBef>
                <a:spcPct val="0"/>
              </a:spcBef>
              <a:spcAft>
                <a:spcPct val="0"/>
              </a:spcAft>
              <a:defRPr sz="2400">
                <a:solidFill>
                  <a:schemeClr val="tx1"/>
                </a:solidFill>
                <a:latin typeface="Arial" charset="0"/>
              </a:defRPr>
            </a:lvl6pPr>
            <a:lvl7pPr marL="3200400" indent="-457200" eaLnBrk="0" fontAlgn="base" hangingPunct="0">
              <a:spcBef>
                <a:spcPct val="0"/>
              </a:spcBef>
              <a:spcAft>
                <a:spcPct val="0"/>
              </a:spcAft>
              <a:defRPr sz="2400">
                <a:solidFill>
                  <a:schemeClr val="tx1"/>
                </a:solidFill>
                <a:latin typeface="Arial" charset="0"/>
              </a:defRPr>
            </a:lvl7pPr>
            <a:lvl8pPr marL="3657600" indent="-457200" eaLnBrk="0" fontAlgn="base" hangingPunct="0">
              <a:spcBef>
                <a:spcPct val="0"/>
              </a:spcBef>
              <a:spcAft>
                <a:spcPct val="0"/>
              </a:spcAft>
              <a:defRPr sz="2400">
                <a:solidFill>
                  <a:schemeClr val="tx1"/>
                </a:solidFill>
                <a:latin typeface="Arial" charset="0"/>
              </a:defRPr>
            </a:lvl8pPr>
            <a:lvl9pPr marL="4114800" indent="-457200" eaLnBrk="0" fontAlgn="base" hangingPunct="0">
              <a:spcBef>
                <a:spcPct val="0"/>
              </a:spcBef>
              <a:spcAft>
                <a:spcPct val="0"/>
              </a:spcAft>
              <a:defRPr sz="2400">
                <a:solidFill>
                  <a:schemeClr val="tx1"/>
                </a:solidFill>
                <a:latin typeface="Arial" charset="0"/>
              </a:defRPr>
            </a:lvl9pPr>
          </a:lstStyle>
          <a:p>
            <a:pPr eaLnBrk="1" hangingPunct="1">
              <a:buFontTx/>
              <a:buAutoNum type="arabicPeriod"/>
            </a:pPr>
            <a:r>
              <a:rPr lang="en-GB" sz="1600" noProof="0" dirty="0">
                <a:solidFill>
                  <a:schemeClr val="bg1"/>
                </a:solidFill>
                <a:latin typeface="+mj-lt"/>
              </a:rPr>
              <a:t>A Good Advice</a:t>
            </a:r>
          </a:p>
          <a:p>
            <a:pPr eaLnBrk="1" hangingPunct="1">
              <a:buFontTx/>
              <a:buAutoNum type="arabicPeriod"/>
            </a:pPr>
            <a:r>
              <a:rPr lang="en-GB" sz="1600" noProof="0" dirty="0">
                <a:solidFill>
                  <a:schemeClr val="bg1"/>
                </a:solidFill>
                <a:latin typeface="+mj-lt"/>
              </a:rPr>
              <a:t>HNF</a:t>
            </a:r>
          </a:p>
          <a:p>
            <a:pPr eaLnBrk="1" hangingPunct="1">
              <a:buFontTx/>
              <a:buAutoNum type="arabicPeriod"/>
            </a:pPr>
            <a:r>
              <a:rPr lang="en-GB" sz="1600" noProof="0" dirty="0">
                <a:solidFill>
                  <a:schemeClr val="bg1"/>
                </a:solidFill>
                <a:latin typeface="+mj-lt"/>
              </a:rPr>
              <a:t>Clean Room</a:t>
            </a:r>
          </a:p>
          <a:p>
            <a:pPr eaLnBrk="1" hangingPunct="1">
              <a:buFontTx/>
              <a:buAutoNum type="arabicPeriod"/>
            </a:pPr>
            <a:r>
              <a:rPr lang="en-GB" sz="1600" noProof="0" dirty="0">
                <a:solidFill>
                  <a:schemeClr val="bg1"/>
                </a:solidFill>
                <a:latin typeface="+mj-lt"/>
              </a:rPr>
              <a:t>Clean Room Classes</a:t>
            </a:r>
          </a:p>
          <a:p>
            <a:pPr eaLnBrk="1" hangingPunct="1">
              <a:buFontTx/>
              <a:buAutoNum type="arabicPeriod"/>
            </a:pPr>
            <a:r>
              <a:rPr lang="en-GB" sz="1600" noProof="0" dirty="0">
                <a:solidFill>
                  <a:schemeClr val="bg1"/>
                </a:solidFill>
                <a:latin typeface="+mj-lt"/>
              </a:rPr>
              <a:t>Clean Room Suit</a:t>
            </a:r>
          </a:p>
          <a:p>
            <a:pPr eaLnBrk="1" hangingPunct="1">
              <a:buFontTx/>
              <a:buAutoNum type="arabicPeriod"/>
            </a:pPr>
            <a:r>
              <a:rPr lang="en-GB" sz="1600" noProof="0" dirty="0">
                <a:solidFill>
                  <a:schemeClr val="bg1"/>
                </a:solidFill>
                <a:latin typeface="+mj-lt"/>
              </a:rPr>
              <a:t>Dos and Don´ts</a:t>
            </a:r>
          </a:p>
          <a:p>
            <a:pPr eaLnBrk="1" hangingPunct="1">
              <a:buFontTx/>
              <a:buAutoNum type="arabicPeriod"/>
            </a:pPr>
            <a:r>
              <a:rPr lang="en-GB" sz="1600" noProof="0" dirty="0">
                <a:solidFill>
                  <a:schemeClr val="bg1"/>
                </a:solidFill>
                <a:latin typeface="+mj-lt"/>
              </a:rPr>
              <a:t>Clean Room Rules</a:t>
            </a:r>
          </a:p>
          <a:p>
            <a:pPr eaLnBrk="1" hangingPunct="1">
              <a:buFontTx/>
              <a:buAutoNum type="arabicPeriod"/>
            </a:pPr>
            <a:r>
              <a:rPr lang="en-GB" sz="1600" noProof="0" dirty="0">
                <a:solidFill>
                  <a:schemeClr val="bg1"/>
                </a:solidFill>
                <a:latin typeface="+mj-lt"/>
              </a:rPr>
              <a:t>Bringing Items In and Out</a:t>
            </a:r>
          </a:p>
          <a:p>
            <a:pPr eaLnBrk="1" hangingPunct="1">
              <a:buFontTx/>
              <a:buAutoNum type="arabicPeriod"/>
            </a:pPr>
            <a:r>
              <a:rPr lang="en-GB" sz="1600" noProof="0" dirty="0">
                <a:solidFill>
                  <a:schemeClr val="bg1"/>
                </a:solidFill>
                <a:latin typeface="+mj-lt"/>
              </a:rPr>
              <a:t>Wet Benches</a:t>
            </a:r>
          </a:p>
          <a:p>
            <a:pPr eaLnBrk="1" hangingPunct="1">
              <a:buFontTx/>
              <a:buAutoNum type="arabicPeriod"/>
            </a:pPr>
            <a:r>
              <a:rPr lang="en-GB" sz="1600" noProof="0" dirty="0">
                <a:solidFill>
                  <a:schemeClr val="bg1"/>
                </a:solidFill>
                <a:latin typeface="+mj-lt"/>
              </a:rPr>
              <a:t>Transport of Chemicals</a:t>
            </a:r>
          </a:p>
          <a:p>
            <a:pPr eaLnBrk="1" hangingPunct="1">
              <a:buFontTx/>
              <a:buAutoNum type="arabicPeriod"/>
            </a:pPr>
            <a:r>
              <a:rPr lang="en-GB" sz="1600" noProof="0" dirty="0">
                <a:solidFill>
                  <a:schemeClr val="bg1"/>
                </a:solidFill>
                <a:latin typeface="+mj-lt"/>
              </a:rPr>
              <a:t>Emergency</a:t>
            </a:r>
          </a:p>
        </p:txBody>
      </p:sp>
      <p:sp>
        <p:nvSpPr>
          <p:cNvPr id="6" name="Text Box 9"/>
          <p:cNvSpPr txBox="1">
            <a:spLocks noChangeArrowheads="1"/>
          </p:cNvSpPr>
          <p:nvPr/>
        </p:nvSpPr>
        <p:spPr bwMode="auto">
          <a:xfrm>
            <a:off x="3995936" y="3497957"/>
            <a:ext cx="3366690" cy="3293181"/>
          </a:xfrm>
          <a:prstGeom prst="rect">
            <a:avLst/>
          </a:prstGeom>
          <a:solidFill>
            <a:srgbClr val="005B82"/>
          </a:solidFill>
          <a:ln w="9525">
            <a:noFill/>
            <a:miter lim="800000"/>
            <a:headEnd/>
            <a:tailEnd/>
          </a:ln>
          <a:effectLst/>
        </p:spPr>
        <p:txBody>
          <a:bodyPr wrap="square" lIns="91411" tIns="45706" rIns="91411" bIns="45706">
            <a:spAutoFit/>
          </a:bodyPr>
          <a:lstStyle>
            <a:lvl1pPr marL="457200" indent="-457200" eaLnBrk="0" hangingPunct="0">
              <a:defRPr sz="2400">
                <a:solidFill>
                  <a:schemeClr val="tx1"/>
                </a:solidFill>
                <a:latin typeface="Arial" charset="0"/>
              </a:defRPr>
            </a:lvl1pPr>
            <a:lvl2pPr marL="914400" indent="-457200" eaLnBrk="0" hangingPunct="0">
              <a:defRPr sz="2400">
                <a:solidFill>
                  <a:schemeClr val="tx1"/>
                </a:solidFill>
                <a:latin typeface="Arial" charset="0"/>
              </a:defRPr>
            </a:lvl2pPr>
            <a:lvl3pPr marL="1371600" indent="-457200" eaLnBrk="0" hangingPunct="0">
              <a:defRPr sz="2400">
                <a:solidFill>
                  <a:schemeClr val="tx1"/>
                </a:solidFill>
                <a:latin typeface="Arial" charset="0"/>
              </a:defRPr>
            </a:lvl3pPr>
            <a:lvl4pPr marL="1828800" indent="-457200" eaLnBrk="0" hangingPunct="0">
              <a:defRPr sz="2400">
                <a:solidFill>
                  <a:schemeClr val="tx1"/>
                </a:solidFill>
                <a:latin typeface="Arial" charset="0"/>
              </a:defRPr>
            </a:lvl4pPr>
            <a:lvl5pPr marL="2286000" indent="-457200" eaLnBrk="0" hangingPunct="0">
              <a:defRPr sz="2400">
                <a:solidFill>
                  <a:schemeClr val="tx1"/>
                </a:solidFill>
                <a:latin typeface="Arial" charset="0"/>
              </a:defRPr>
            </a:lvl5pPr>
            <a:lvl6pPr marL="2743200" indent="-457200" eaLnBrk="0" fontAlgn="base" hangingPunct="0">
              <a:spcBef>
                <a:spcPct val="0"/>
              </a:spcBef>
              <a:spcAft>
                <a:spcPct val="0"/>
              </a:spcAft>
              <a:defRPr sz="2400">
                <a:solidFill>
                  <a:schemeClr val="tx1"/>
                </a:solidFill>
                <a:latin typeface="Arial" charset="0"/>
              </a:defRPr>
            </a:lvl6pPr>
            <a:lvl7pPr marL="3200400" indent="-457200" eaLnBrk="0" fontAlgn="base" hangingPunct="0">
              <a:spcBef>
                <a:spcPct val="0"/>
              </a:spcBef>
              <a:spcAft>
                <a:spcPct val="0"/>
              </a:spcAft>
              <a:defRPr sz="2400">
                <a:solidFill>
                  <a:schemeClr val="tx1"/>
                </a:solidFill>
                <a:latin typeface="Arial" charset="0"/>
              </a:defRPr>
            </a:lvl7pPr>
            <a:lvl8pPr marL="3657600" indent="-457200" eaLnBrk="0" fontAlgn="base" hangingPunct="0">
              <a:spcBef>
                <a:spcPct val="0"/>
              </a:spcBef>
              <a:spcAft>
                <a:spcPct val="0"/>
              </a:spcAft>
              <a:defRPr sz="2400">
                <a:solidFill>
                  <a:schemeClr val="tx1"/>
                </a:solidFill>
                <a:latin typeface="Arial" charset="0"/>
              </a:defRPr>
            </a:lvl8pPr>
            <a:lvl9pPr marL="4114800" indent="-457200" eaLnBrk="0" fontAlgn="base" hangingPunct="0">
              <a:spcBef>
                <a:spcPct val="0"/>
              </a:spcBef>
              <a:spcAft>
                <a:spcPct val="0"/>
              </a:spcAft>
              <a:defRPr sz="2400">
                <a:solidFill>
                  <a:schemeClr val="tx1"/>
                </a:solidFill>
                <a:latin typeface="Arial" charset="0"/>
              </a:defRPr>
            </a:lvl9pPr>
          </a:lstStyle>
          <a:p>
            <a:pPr marL="342900" indent="-342900" eaLnBrk="1" hangingPunct="1">
              <a:buFont typeface="+mj-lt"/>
              <a:buAutoNum type="arabicPeriod" startAt="12"/>
            </a:pPr>
            <a:r>
              <a:rPr lang="en-GB" sz="1600" noProof="0" dirty="0">
                <a:solidFill>
                  <a:schemeClr val="bg1"/>
                </a:solidFill>
                <a:latin typeface="+mj-lt"/>
              </a:rPr>
              <a:t>  Skin Protection</a:t>
            </a:r>
          </a:p>
          <a:p>
            <a:pPr marL="342900" indent="-342900" eaLnBrk="1" hangingPunct="1">
              <a:buFont typeface="+mj-lt"/>
              <a:buAutoNum type="arabicPeriod" startAt="12"/>
            </a:pPr>
            <a:r>
              <a:rPr lang="en-GB" sz="1600" noProof="0" dirty="0">
                <a:solidFill>
                  <a:schemeClr val="bg1"/>
                </a:solidFill>
                <a:latin typeface="+mj-lt"/>
              </a:rPr>
              <a:t>  Pregnancy</a:t>
            </a:r>
          </a:p>
          <a:p>
            <a:pPr marL="342900" indent="-342900" eaLnBrk="1" hangingPunct="1">
              <a:buFont typeface="+mj-lt"/>
              <a:buAutoNum type="arabicPeriod" startAt="12"/>
            </a:pPr>
            <a:r>
              <a:rPr lang="en-GB" sz="1600" noProof="0" dirty="0">
                <a:solidFill>
                  <a:schemeClr val="bg1"/>
                </a:solidFill>
                <a:latin typeface="+mj-lt"/>
              </a:rPr>
              <a:t>  Emergency Exit</a:t>
            </a:r>
          </a:p>
          <a:p>
            <a:pPr marL="342900" indent="-342900" eaLnBrk="1" hangingPunct="1">
              <a:buFont typeface="+mj-lt"/>
              <a:buAutoNum type="arabicPeriod" startAt="12"/>
            </a:pPr>
            <a:r>
              <a:rPr lang="en-GB" sz="1600" noProof="0" dirty="0">
                <a:solidFill>
                  <a:schemeClr val="bg1"/>
                </a:solidFill>
                <a:latin typeface="+mj-lt"/>
              </a:rPr>
              <a:t>  Fire Alert</a:t>
            </a:r>
          </a:p>
          <a:p>
            <a:pPr marL="342900" indent="-342900" eaLnBrk="1" hangingPunct="1">
              <a:buFont typeface="+mj-lt"/>
              <a:buAutoNum type="arabicPeriod" startAt="12"/>
            </a:pPr>
            <a:r>
              <a:rPr lang="en-GB" sz="1600" noProof="0" dirty="0">
                <a:solidFill>
                  <a:schemeClr val="bg1"/>
                </a:solidFill>
                <a:latin typeface="+mj-lt"/>
              </a:rPr>
              <a:t>  Meeting Point</a:t>
            </a:r>
          </a:p>
          <a:p>
            <a:pPr marL="342900" indent="-342900" eaLnBrk="1" hangingPunct="1">
              <a:buFont typeface="+mj-lt"/>
              <a:buAutoNum type="arabicPeriod" startAt="12"/>
            </a:pPr>
            <a:r>
              <a:rPr lang="en-GB" sz="1600" noProof="0" dirty="0">
                <a:solidFill>
                  <a:schemeClr val="bg1"/>
                </a:solidFill>
                <a:latin typeface="+mj-lt"/>
              </a:rPr>
              <a:t>  Clean Room Alerts</a:t>
            </a:r>
          </a:p>
          <a:p>
            <a:pPr marL="342900" indent="-342900" eaLnBrk="1" hangingPunct="1">
              <a:buFont typeface="+mj-lt"/>
              <a:buAutoNum type="arabicPeriod" startAt="12"/>
            </a:pPr>
            <a:r>
              <a:rPr lang="en-GB" sz="1600" noProof="0" dirty="0">
                <a:solidFill>
                  <a:schemeClr val="bg1"/>
                </a:solidFill>
                <a:latin typeface="+mj-lt"/>
              </a:rPr>
              <a:t>  Main Alert Summary</a:t>
            </a:r>
          </a:p>
          <a:p>
            <a:pPr marL="342900" indent="-342900" eaLnBrk="1" hangingPunct="1">
              <a:buFont typeface="+mj-lt"/>
              <a:buAutoNum type="arabicPeriod" startAt="12"/>
            </a:pPr>
            <a:r>
              <a:rPr lang="en-GB" sz="1600" noProof="0" dirty="0">
                <a:solidFill>
                  <a:schemeClr val="bg1"/>
                </a:solidFill>
                <a:latin typeface="+mj-lt"/>
              </a:rPr>
              <a:t>  Sources of Danger</a:t>
            </a:r>
          </a:p>
          <a:p>
            <a:pPr marL="342900" indent="-342900" eaLnBrk="1" hangingPunct="1">
              <a:buFont typeface="+mj-lt"/>
              <a:buAutoNum type="arabicPeriod" startAt="12"/>
            </a:pPr>
            <a:r>
              <a:rPr lang="en-GB" sz="1600" noProof="0" dirty="0">
                <a:solidFill>
                  <a:schemeClr val="bg1"/>
                </a:solidFill>
                <a:latin typeface="+mj-lt"/>
              </a:rPr>
              <a:t>  Hazard Symbols</a:t>
            </a:r>
          </a:p>
          <a:p>
            <a:pPr marL="342900" indent="-342900" eaLnBrk="1" hangingPunct="1">
              <a:buFont typeface="+mj-lt"/>
              <a:buAutoNum type="arabicPeriod" startAt="12"/>
            </a:pPr>
            <a:r>
              <a:rPr lang="en-GB" sz="1600" noProof="0" dirty="0">
                <a:solidFill>
                  <a:schemeClr val="bg1"/>
                </a:solidFill>
                <a:latin typeface="+mj-lt"/>
              </a:rPr>
              <a:t>  Safety Signs</a:t>
            </a:r>
          </a:p>
          <a:p>
            <a:pPr marL="342900" indent="-342900" eaLnBrk="1" hangingPunct="1">
              <a:buFont typeface="+mj-lt"/>
              <a:buAutoNum type="arabicPeriod" startAt="12"/>
            </a:pPr>
            <a:r>
              <a:rPr lang="en-GB" sz="1600" noProof="0" dirty="0">
                <a:solidFill>
                  <a:schemeClr val="bg1"/>
                </a:solidFill>
                <a:latin typeface="+mj-lt"/>
              </a:rPr>
              <a:t>  Mandatory Signs</a:t>
            </a:r>
          </a:p>
          <a:p>
            <a:pPr marL="342900" indent="-342900" eaLnBrk="1" hangingPunct="1">
              <a:buFont typeface="+mj-lt"/>
              <a:buAutoNum type="arabicPeriod" startAt="12"/>
            </a:pPr>
            <a:r>
              <a:rPr lang="en-GB" sz="1600" noProof="0" dirty="0">
                <a:solidFill>
                  <a:schemeClr val="bg1"/>
                </a:solidFill>
                <a:latin typeface="+mj-lt"/>
              </a:rPr>
              <a:t>  Red Carding</a:t>
            </a:r>
          </a:p>
          <a:p>
            <a:pPr marL="342900" indent="-342900" eaLnBrk="1" hangingPunct="1">
              <a:buFont typeface="+mj-lt"/>
              <a:buAutoNum type="arabicPeriod" startAt="12"/>
            </a:pPr>
            <a:endParaRPr lang="en-GB" sz="1600" noProof="0" dirty="0">
              <a:solidFill>
                <a:schemeClr val="bg1"/>
              </a:solidFill>
              <a:latin typeface="+mj-lt"/>
            </a:endParaRPr>
          </a:p>
        </p:txBody>
      </p:sp>
    </p:spTree>
    <p:extLst>
      <p:ext uri="{BB962C8B-B14F-4D97-AF65-F5344CB8AC3E}">
        <p14:creationId xmlns:p14="http://schemas.microsoft.com/office/powerpoint/2010/main" val="482698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683569" y="494120"/>
            <a:ext cx="2232248" cy="368549"/>
            <a:chOff x="0" y="4930"/>
            <a:chExt cx="2676836" cy="368549"/>
          </a:xfrm>
          <a:solidFill>
            <a:srgbClr val="005B82"/>
          </a:solidFill>
        </p:grpSpPr>
        <p:sp>
          <p:nvSpPr>
            <p:cNvPr id="5" name="Abgerundetes Rechteck 4"/>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6"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9</a:t>
              </a:r>
              <a:r>
                <a:rPr lang="de-DE" sz="1600" b="1" kern="1200" dirty="0"/>
                <a:t>. </a:t>
              </a:r>
              <a:r>
                <a:rPr lang="de-DE" sz="1600" b="1" dirty="0" err="1"/>
                <a:t>W</a:t>
              </a:r>
              <a:r>
                <a:rPr lang="de-DE" sz="1600" b="1" kern="1200" dirty="0" err="1"/>
                <a:t>et</a:t>
              </a:r>
              <a:r>
                <a:rPr lang="de-DE" sz="1600" b="1" kern="1200" dirty="0"/>
                <a:t> </a:t>
              </a:r>
              <a:r>
                <a:rPr lang="de-DE" sz="1600" b="1" kern="1200" dirty="0" err="1"/>
                <a:t>Benches</a:t>
              </a:r>
              <a:endParaRPr lang="de-DE" sz="1600" b="1" kern="1200" dirty="0"/>
            </a:p>
          </p:txBody>
        </p:sp>
      </p:grpSp>
      <p:sp>
        <p:nvSpPr>
          <p:cNvPr id="2" name="Textfeld 1"/>
          <p:cNvSpPr txBox="1"/>
          <p:nvPr/>
        </p:nvSpPr>
        <p:spPr>
          <a:xfrm>
            <a:off x="4199890" y="980728"/>
            <a:ext cx="4089581" cy="1754326"/>
          </a:xfrm>
          <a:prstGeom prst="rect">
            <a:avLst/>
          </a:prstGeom>
          <a:noFill/>
        </p:spPr>
        <p:txBody>
          <a:bodyPr wrap="none" rtlCol="0">
            <a:spAutoFit/>
          </a:bodyPr>
          <a:lstStyle/>
          <a:p>
            <a:pPr marL="285750" indent="-285750">
              <a:buClr>
                <a:srgbClr val="00B0F0"/>
              </a:buClr>
              <a:buFont typeface="Courier New" panose="02070309020205020404" pitchFamily="49" charset="0"/>
              <a:buChar char="o"/>
            </a:pPr>
            <a:r>
              <a:rPr lang="de-DE" dirty="0" err="1"/>
              <a:t>You</a:t>
            </a:r>
            <a:r>
              <a:rPr lang="de-DE" dirty="0"/>
              <a:t> </a:t>
            </a:r>
            <a:r>
              <a:rPr lang="de-DE" dirty="0" err="1"/>
              <a:t>want</a:t>
            </a:r>
            <a:r>
              <a:rPr lang="de-DE" dirty="0"/>
              <a:t> </a:t>
            </a:r>
            <a:r>
              <a:rPr lang="de-DE" dirty="0" err="1"/>
              <a:t>to</a:t>
            </a:r>
            <a:r>
              <a:rPr lang="de-DE" dirty="0"/>
              <a:t> handle </a:t>
            </a:r>
            <a:r>
              <a:rPr lang="de-DE" dirty="0" err="1"/>
              <a:t>your</a:t>
            </a:r>
            <a:r>
              <a:rPr lang="de-DE" dirty="0"/>
              <a:t> </a:t>
            </a:r>
            <a:r>
              <a:rPr lang="de-DE" dirty="0" err="1"/>
              <a:t>samples</a:t>
            </a:r>
            <a:r>
              <a:rPr lang="de-DE" dirty="0"/>
              <a:t>:</a:t>
            </a:r>
          </a:p>
          <a:p>
            <a:pPr marL="742809" lvl="1" indent="-285750">
              <a:buFont typeface="Arial" panose="020B0604020202020204" pitchFamily="34" charset="0"/>
              <a:buChar char="•"/>
            </a:pPr>
            <a:r>
              <a:rPr lang="de-DE" dirty="0" err="1"/>
              <a:t>cleaning</a:t>
            </a:r>
            <a:endParaRPr lang="de-DE" dirty="0"/>
          </a:p>
          <a:p>
            <a:pPr marL="742809" lvl="1" indent="-285750">
              <a:buFont typeface="Arial" panose="020B0604020202020204" pitchFamily="34" charset="0"/>
              <a:buChar char="•"/>
            </a:pPr>
            <a:r>
              <a:rPr lang="de-DE" dirty="0" err="1"/>
              <a:t>spin</a:t>
            </a:r>
            <a:r>
              <a:rPr lang="de-DE" dirty="0"/>
              <a:t> on </a:t>
            </a:r>
            <a:r>
              <a:rPr lang="de-DE" dirty="0" err="1"/>
              <a:t>resist</a:t>
            </a:r>
            <a:endParaRPr lang="de-DE" dirty="0"/>
          </a:p>
          <a:p>
            <a:pPr marL="742809" lvl="1" indent="-285750">
              <a:buFont typeface="Arial" panose="020B0604020202020204" pitchFamily="34" charset="0"/>
              <a:buChar char="•"/>
            </a:pPr>
            <a:r>
              <a:rPr lang="de-DE" dirty="0"/>
              <a:t>bake out </a:t>
            </a:r>
            <a:r>
              <a:rPr lang="de-DE" dirty="0" err="1"/>
              <a:t>and</a:t>
            </a:r>
            <a:r>
              <a:rPr lang="de-DE" dirty="0"/>
              <a:t> </a:t>
            </a:r>
            <a:r>
              <a:rPr lang="de-DE" dirty="0" err="1"/>
              <a:t>developing</a:t>
            </a:r>
            <a:r>
              <a:rPr lang="de-DE" dirty="0"/>
              <a:t> </a:t>
            </a:r>
            <a:r>
              <a:rPr lang="de-DE" dirty="0" err="1"/>
              <a:t>resist</a:t>
            </a:r>
            <a:endParaRPr lang="de-DE" dirty="0"/>
          </a:p>
          <a:p>
            <a:pPr marL="742809" lvl="1" indent="-285750">
              <a:buFont typeface="Arial" panose="020B0604020202020204" pitchFamily="34" charset="0"/>
              <a:buChar char="•"/>
            </a:pPr>
            <a:r>
              <a:rPr lang="de-DE" dirty="0" err="1"/>
              <a:t>etching</a:t>
            </a:r>
            <a:r>
              <a:rPr lang="de-DE" dirty="0"/>
              <a:t> </a:t>
            </a:r>
            <a:r>
              <a:rPr lang="de-DE" dirty="0" err="1"/>
              <a:t>samples</a:t>
            </a:r>
            <a:endParaRPr lang="de-DE" dirty="0"/>
          </a:p>
          <a:p>
            <a:pPr marL="742809" lvl="1" indent="-285750">
              <a:buFont typeface="Arial" panose="020B0604020202020204" pitchFamily="34" charset="0"/>
              <a:buChar char="•"/>
            </a:pPr>
            <a:r>
              <a:rPr lang="de-DE" dirty="0"/>
              <a:t>etc.</a:t>
            </a:r>
          </a:p>
        </p:txBody>
      </p:sp>
      <p:sp>
        <p:nvSpPr>
          <p:cNvPr id="3" name="Textfeld 2"/>
          <p:cNvSpPr txBox="1"/>
          <p:nvPr/>
        </p:nvSpPr>
        <p:spPr>
          <a:xfrm>
            <a:off x="4225662" y="2780928"/>
            <a:ext cx="4726011" cy="923330"/>
          </a:xfrm>
          <a:prstGeom prst="rect">
            <a:avLst/>
          </a:prstGeom>
          <a:noFill/>
        </p:spPr>
        <p:txBody>
          <a:bodyPr wrap="square" rtlCol="0">
            <a:spAutoFit/>
          </a:bodyPr>
          <a:lstStyle/>
          <a:p>
            <a:pPr marL="285750" indent="-285750">
              <a:buClr>
                <a:srgbClr val="00B0F0"/>
              </a:buClr>
              <a:buFont typeface="Courier New" panose="02070309020205020404" pitchFamily="49" charset="0"/>
              <a:buChar char="o"/>
            </a:pPr>
            <a:r>
              <a:rPr lang="de-DE" dirty="0" err="1"/>
              <a:t>You</a:t>
            </a:r>
            <a:r>
              <a:rPr lang="de-DE" dirty="0"/>
              <a:t> </a:t>
            </a:r>
            <a:r>
              <a:rPr lang="de-DE" dirty="0" err="1"/>
              <a:t>need</a:t>
            </a:r>
            <a:r>
              <a:rPr lang="de-DE" dirty="0"/>
              <a:t> a </a:t>
            </a:r>
            <a:r>
              <a:rPr lang="de-DE" dirty="0" err="1"/>
              <a:t>safe</a:t>
            </a:r>
            <a:r>
              <a:rPr lang="de-DE" dirty="0"/>
              <a:t> </a:t>
            </a:r>
            <a:r>
              <a:rPr lang="de-DE" dirty="0" err="1"/>
              <a:t>environment</a:t>
            </a:r>
            <a:r>
              <a:rPr lang="de-DE" dirty="0"/>
              <a:t> </a:t>
            </a:r>
            <a:r>
              <a:rPr lang="de-DE" dirty="0" err="1"/>
              <a:t>for</a:t>
            </a:r>
            <a:r>
              <a:rPr lang="de-DE" dirty="0"/>
              <a:t> </a:t>
            </a:r>
            <a:r>
              <a:rPr lang="de-DE" dirty="0" err="1"/>
              <a:t>processing</a:t>
            </a:r>
            <a:r>
              <a:rPr lang="de-DE" dirty="0"/>
              <a:t> </a:t>
            </a:r>
            <a:r>
              <a:rPr lang="de-DE" dirty="0" err="1"/>
              <a:t>your</a:t>
            </a:r>
            <a:r>
              <a:rPr lang="de-DE" dirty="0"/>
              <a:t> </a:t>
            </a:r>
            <a:r>
              <a:rPr lang="de-DE" dirty="0" err="1"/>
              <a:t>samples</a:t>
            </a:r>
            <a:r>
              <a:rPr lang="de-DE" dirty="0"/>
              <a:t> </a:t>
            </a:r>
            <a:r>
              <a:rPr lang="de-DE" dirty="0" err="1"/>
              <a:t>with</a:t>
            </a:r>
            <a:r>
              <a:rPr lang="de-DE" dirty="0"/>
              <a:t> </a:t>
            </a:r>
            <a:r>
              <a:rPr lang="de-DE" dirty="0" err="1"/>
              <a:t>acids</a:t>
            </a:r>
            <a:r>
              <a:rPr lang="de-DE" dirty="0"/>
              <a:t>, </a:t>
            </a:r>
            <a:r>
              <a:rPr lang="de-DE" dirty="0" err="1"/>
              <a:t>bases</a:t>
            </a:r>
            <a:r>
              <a:rPr lang="de-DE" dirty="0"/>
              <a:t>, </a:t>
            </a:r>
            <a:r>
              <a:rPr lang="de-DE" dirty="0" err="1"/>
              <a:t>solvents</a:t>
            </a:r>
            <a:r>
              <a:rPr lang="de-DE" dirty="0"/>
              <a:t>.</a:t>
            </a:r>
          </a:p>
        </p:txBody>
      </p:sp>
      <p:sp>
        <p:nvSpPr>
          <p:cNvPr id="7" name="Textfeld 6"/>
          <p:cNvSpPr txBox="1"/>
          <p:nvPr/>
        </p:nvSpPr>
        <p:spPr>
          <a:xfrm>
            <a:off x="4199890" y="3789040"/>
            <a:ext cx="4392488" cy="646331"/>
          </a:xfrm>
          <a:prstGeom prst="rect">
            <a:avLst/>
          </a:prstGeom>
          <a:noFill/>
        </p:spPr>
        <p:txBody>
          <a:bodyPr wrap="square" rtlCol="0">
            <a:spAutoFit/>
          </a:bodyPr>
          <a:lstStyle/>
          <a:p>
            <a:pPr marL="285750" indent="-285750">
              <a:buClr>
                <a:srgbClr val="00B0F0"/>
              </a:buClr>
              <a:buFont typeface="Courier New" panose="02070309020205020404" pitchFamily="49" charset="0"/>
              <a:buChar char="o"/>
            </a:pPr>
            <a:r>
              <a:rPr lang="de-DE" dirty="0"/>
              <a:t>Such an </a:t>
            </a:r>
            <a:r>
              <a:rPr lang="de-DE" dirty="0" err="1"/>
              <a:t>environment</a:t>
            </a:r>
            <a:r>
              <a:rPr lang="de-DE" dirty="0"/>
              <a:t> </a:t>
            </a:r>
            <a:r>
              <a:rPr lang="de-DE" dirty="0" err="1"/>
              <a:t>is</a:t>
            </a:r>
            <a:r>
              <a:rPr lang="de-DE" dirty="0"/>
              <a:t> a </a:t>
            </a:r>
            <a:r>
              <a:rPr lang="de-DE" dirty="0" err="1"/>
              <a:t>wet</a:t>
            </a:r>
            <a:r>
              <a:rPr lang="de-DE" dirty="0"/>
              <a:t> </a:t>
            </a:r>
            <a:r>
              <a:rPr lang="de-DE" dirty="0" err="1"/>
              <a:t>bench</a:t>
            </a:r>
            <a:r>
              <a:rPr lang="de-DE" dirty="0"/>
              <a:t>, a </a:t>
            </a:r>
            <a:r>
              <a:rPr lang="de-DE" dirty="0" err="1"/>
              <a:t>kind</a:t>
            </a:r>
            <a:r>
              <a:rPr lang="de-DE" dirty="0"/>
              <a:t> </a:t>
            </a:r>
            <a:r>
              <a:rPr lang="de-DE" dirty="0" err="1"/>
              <a:t>of</a:t>
            </a:r>
            <a:r>
              <a:rPr lang="de-DE" dirty="0"/>
              <a:t> </a:t>
            </a:r>
            <a:r>
              <a:rPr lang="de-DE" dirty="0" err="1"/>
              <a:t>fume</a:t>
            </a:r>
            <a:r>
              <a:rPr lang="de-DE" dirty="0"/>
              <a:t> </a:t>
            </a:r>
            <a:r>
              <a:rPr lang="de-DE" dirty="0" err="1"/>
              <a:t>hood</a:t>
            </a:r>
            <a:r>
              <a:rPr lang="de-DE" dirty="0"/>
              <a:t> in </a:t>
            </a:r>
            <a:r>
              <a:rPr lang="de-DE" dirty="0" err="1"/>
              <a:t>the</a:t>
            </a:r>
            <a:r>
              <a:rPr lang="de-DE" dirty="0"/>
              <a:t> clean </a:t>
            </a:r>
            <a:r>
              <a:rPr lang="de-DE" dirty="0" err="1"/>
              <a:t>room</a:t>
            </a:r>
            <a:r>
              <a:rPr lang="de-DE" dirty="0"/>
              <a:t>.</a:t>
            </a:r>
          </a:p>
        </p:txBody>
      </p:sp>
      <p:sp>
        <p:nvSpPr>
          <p:cNvPr id="9" name="Textfeld 8"/>
          <p:cNvSpPr txBox="1"/>
          <p:nvPr/>
        </p:nvSpPr>
        <p:spPr>
          <a:xfrm>
            <a:off x="4225662" y="4653136"/>
            <a:ext cx="4392488" cy="1754326"/>
          </a:xfrm>
          <a:prstGeom prst="rect">
            <a:avLst/>
          </a:prstGeom>
          <a:noFill/>
        </p:spPr>
        <p:txBody>
          <a:bodyPr wrap="square" rtlCol="0">
            <a:spAutoFit/>
          </a:bodyPr>
          <a:lstStyle/>
          <a:p>
            <a:pPr marL="285750" indent="-285750">
              <a:buClr>
                <a:srgbClr val="00B0F0"/>
              </a:buClr>
              <a:buFont typeface="Courier New" panose="02070309020205020404" pitchFamily="49" charset="0"/>
              <a:buChar char="o"/>
            </a:pPr>
            <a:r>
              <a:rPr lang="de-DE" dirty="0" err="1"/>
              <a:t>You</a:t>
            </a:r>
            <a:r>
              <a:rPr lang="de-DE" dirty="0"/>
              <a:t> </a:t>
            </a:r>
            <a:r>
              <a:rPr lang="de-DE" dirty="0" err="1"/>
              <a:t>have</a:t>
            </a:r>
            <a:r>
              <a:rPr lang="de-DE" dirty="0"/>
              <a:t> </a:t>
            </a:r>
            <a:r>
              <a:rPr lang="de-DE" dirty="0" err="1"/>
              <a:t>to</a:t>
            </a:r>
            <a:r>
              <a:rPr lang="de-DE" dirty="0"/>
              <a:t> follow </a:t>
            </a:r>
            <a:r>
              <a:rPr lang="de-DE" dirty="0" err="1"/>
              <a:t>some</a:t>
            </a:r>
            <a:r>
              <a:rPr lang="de-DE" dirty="0"/>
              <a:t> </a:t>
            </a:r>
            <a:r>
              <a:rPr lang="de-DE" dirty="0" err="1"/>
              <a:t>rules</a:t>
            </a:r>
            <a:r>
              <a:rPr lang="de-DE" dirty="0"/>
              <a:t> </a:t>
            </a:r>
            <a:r>
              <a:rPr lang="de-DE" dirty="0" err="1"/>
              <a:t>working</a:t>
            </a:r>
            <a:r>
              <a:rPr lang="de-DE" dirty="0"/>
              <a:t> on a </a:t>
            </a:r>
            <a:r>
              <a:rPr lang="de-DE" dirty="0" err="1"/>
              <a:t>wet</a:t>
            </a:r>
            <a:r>
              <a:rPr lang="de-DE" dirty="0"/>
              <a:t> </a:t>
            </a:r>
            <a:r>
              <a:rPr lang="de-DE" dirty="0" err="1"/>
              <a:t>bench</a:t>
            </a:r>
            <a:r>
              <a:rPr lang="de-DE" dirty="0"/>
              <a:t> </a:t>
            </a:r>
            <a:r>
              <a:rPr lang="de-DE" dirty="0" err="1"/>
              <a:t>and</a:t>
            </a:r>
            <a:r>
              <a:rPr lang="de-DE" dirty="0"/>
              <a:t> must </a:t>
            </a:r>
            <a:r>
              <a:rPr lang="de-DE" dirty="0" err="1"/>
              <a:t>understand</a:t>
            </a:r>
            <a:r>
              <a:rPr lang="de-DE" dirty="0"/>
              <a:t> </a:t>
            </a:r>
            <a:r>
              <a:rPr lang="de-DE" dirty="0" err="1"/>
              <a:t>the</a:t>
            </a:r>
            <a:r>
              <a:rPr lang="de-DE" dirty="0"/>
              <a:t> </a:t>
            </a:r>
            <a:r>
              <a:rPr lang="de-DE" dirty="0" err="1"/>
              <a:t>function</a:t>
            </a:r>
            <a:r>
              <a:rPr lang="de-DE" dirty="0"/>
              <a:t>.</a:t>
            </a:r>
          </a:p>
          <a:p>
            <a:pPr marL="285750" indent="-285750">
              <a:buClr>
                <a:srgbClr val="00B0F0"/>
              </a:buClr>
              <a:buFont typeface="Courier New" panose="02070309020205020404" pitchFamily="49" charset="0"/>
              <a:buChar char="o"/>
            </a:pPr>
            <a:endParaRPr lang="de-DE" dirty="0"/>
          </a:p>
          <a:p>
            <a:pPr marL="285750" indent="-285750">
              <a:buClr>
                <a:srgbClr val="00B0F0"/>
              </a:buClr>
              <a:buFont typeface="Courier New" panose="02070309020205020404" pitchFamily="49" charset="0"/>
              <a:buChar char="o"/>
            </a:pPr>
            <a:r>
              <a:rPr lang="de-DE" dirty="0"/>
              <a:t>With </a:t>
            </a:r>
            <a:r>
              <a:rPr lang="de-DE" dirty="0" err="1"/>
              <a:t>entering</a:t>
            </a:r>
            <a:r>
              <a:rPr lang="de-DE" dirty="0"/>
              <a:t> </a:t>
            </a:r>
            <a:r>
              <a:rPr lang="de-DE" dirty="0" err="1"/>
              <a:t>the</a:t>
            </a:r>
            <a:r>
              <a:rPr lang="de-DE" dirty="0"/>
              <a:t> </a:t>
            </a:r>
            <a:r>
              <a:rPr lang="de-DE" dirty="0" err="1"/>
              <a:t>room</a:t>
            </a:r>
            <a:r>
              <a:rPr lang="de-DE" dirty="0"/>
              <a:t> </a:t>
            </a:r>
            <a:r>
              <a:rPr lang="de-DE" dirty="0" err="1"/>
              <a:t>you</a:t>
            </a:r>
            <a:r>
              <a:rPr lang="de-DE" dirty="0"/>
              <a:t> </a:t>
            </a:r>
            <a:r>
              <a:rPr lang="de-DE" dirty="0" err="1"/>
              <a:t>need</a:t>
            </a:r>
            <a:r>
              <a:rPr lang="de-DE" dirty="0"/>
              <a:t> </a:t>
            </a:r>
            <a:r>
              <a:rPr lang="de-DE" dirty="0" err="1"/>
              <a:t>to</a:t>
            </a:r>
            <a:r>
              <a:rPr lang="de-DE" dirty="0"/>
              <a:t> </a:t>
            </a:r>
            <a:r>
              <a:rPr lang="de-DE" dirty="0" err="1"/>
              <a:t>wear</a:t>
            </a:r>
            <a:r>
              <a:rPr lang="de-DE" dirty="0"/>
              <a:t> </a:t>
            </a:r>
            <a:r>
              <a:rPr lang="de-DE" dirty="0" err="1"/>
              <a:t>safety</a:t>
            </a:r>
            <a:r>
              <a:rPr lang="de-DE" dirty="0"/>
              <a:t> </a:t>
            </a:r>
            <a:r>
              <a:rPr lang="de-DE" dirty="0" err="1"/>
              <a:t>goggles</a:t>
            </a:r>
            <a:r>
              <a:rPr lang="de-DE" dirty="0"/>
              <a:t>.</a:t>
            </a:r>
          </a:p>
        </p:txBody>
      </p:sp>
      <p:pic>
        <p:nvPicPr>
          <p:cNvPr id="8" name="Grafik 7"/>
          <p:cNvPicPr>
            <a:picLocks noChangeAspect="1"/>
          </p:cNvPicPr>
          <p:nvPr/>
        </p:nvPicPr>
        <p:blipFill rotWithShape="1">
          <a:blip r:embed="rId2" cstate="print">
            <a:extLst>
              <a:ext uri="{28A0092B-C50C-407E-A947-70E740481C1C}">
                <a14:useLocalDpi xmlns:a14="http://schemas.microsoft.com/office/drawing/2010/main" val="0"/>
              </a:ext>
            </a:extLst>
          </a:blip>
          <a:srcRect l="17807" t="14300" r="20600" b="19551"/>
          <a:stretch/>
        </p:blipFill>
        <p:spPr>
          <a:xfrm>
            <a:off x="441710" y="980728"/>
            <a:ext cx="3771066" cy="5400000"/>
          </a:xfrm>
          <a:prstGeom prst="rect">
            <a:avLst/>
          </a:prstGeom>
        </p:spPr>
      </p:pic>
    </p:spTree>
    <p:extLst>
      <p:ext uri="{BB962C8B-B14F-4D97-AF65-F5344CB8AC3E}">
        <p14:creationId xmlns:p14="http://schemas.microsoft.com/office/powerpoint/2010/main" val="913494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671634" y="476672"/>
            <a:ext cx="4230239" cy="368549"/>
            <a:chOff x="0" y="4930"/>
            <a:chExt cx="2676836" cy="368549"/>
          </a:xfrm>
          <a:solidFill>
            <a:srgbClr val="005B82"/>
          </a:solidFill>
        </p:grpSpPr>
        <p:sp>
          <p:nvSpPr>
            <p:cNvPr id="4" name="Abgerundetes Rechteck 3"/>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5"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9</a:t>
              </a:r>
              <a:r>
                <a:rPr lang="de-DE" sz="1600" b="1" kern="1200" dirty="0"/>
                <a:t>. </a:t>
              </a:r>
              <a:r>
                <a:rPr lang="de-DE" sz="1600" b="1" kern="1200" dirty="0" err="1"/>
                <a:t>Wet</a:t>
              </a:r>
              <a:r>
                <a:rPr lang="de-DE" sz="1600" b="1" kern="1200" dirty="0"/>
                <a:t> </a:t>
              </a:r>
              <a:r>
                <a:rPr lang="de-DE" sz="1600" b="1" kern="1200" dirty="0" err="1"/>
                <a:t>Benches</a:t>
              </a:r>
              <a:endParaRPr lang="de-DE" sz="1600" b="1" kern="1200" dirty="0"/>
            </a:p>
          </p:txBody>
        </p:sp>
      </p:grpSp>
      <p:sp>
        <p:nvSpPr>
          <p:cNvPr id="7" name="Textfeld 6"/>
          <p:cNvSpPr txBox="1"/>
          <p:nvPr/>
        </p:nvSpPr>
        <p:spPr>
          <a:xfrm>
            <a:off x="700065" y="908720"/>
            <a:ext cx="7667275" cy="2308324"/>
          </a:xfrm>
          <a:prstGeom prst="rect">
            <a:avLst/>
          </a:prstGeom>
          <a:solidFill>
            <a:srgbClr val="FF0000"/>
          </a:solidFill>
        </p:spPr>
        <p:txBody>
          <a:bodyPr wrap="square" rtlCol="0">
            <a:spAutoFit/>
          </a:bodyPr>
          <a:lstStyle/>
          <a:p>
            <a:r>
              <a:rPr lang="en-US" b="1" dirty="0">
                <a:solidFill>
                  <a:schemeClr val="bg1"/>
                </a:solidFill>
              </a:rPr>
              <a:t>Never work alone in the wet bench rooms ! </a:t>
            </a:r>
          </a:p>
          <a:p>
            <a:endParaRPr lang="en-US" b="1" dirty="0">
              <a:solidFill>
                <a:schemeClr val="bg1"/>
              </a:solidFill>
            </a:endParaRPr>
          </a:p>
          <a:p>
            <a:r>
              <a:rPr lang="en-US" b="1" dirty="0">
                <a:solidFill>
                  <a:schemeClr val="bg1"/>
                </a:solidFill>
              </a:rPr>
              <a:t>In case of an accident, you need a second person. If you work alone in a wet bench room, you do so at your own risk.</a:t>
            </a:r>
          </a:p>
          <a:p>
            <a:endParaRPr lang="en-US" b="1" dirty="0">
              <a:solidFill>
                <a:schemeClr val="bg1"/>
              </a:solidFill>
            </a:endParaRPr>
          </a:p>
          <a:p>
            <a:r>
              <a:rPr lang="en-US" b="1" dirty="0">
                <a:solidFill>
                  <a:schemeClr val="bg1"/>
                </a:solidFill>
              </a:rPr>
              <a:t>For reasons of occupational safety, persons with a body size below 1.60 m (5 </a:t>
            </a:r>
            <a:r>
              <a:rPr lang="en-US" b="1" dirty="0" err="1">
                <a:solidFill>
                  <a:schemeClr val="bg1"/>
                </a:solidFill>
              </a:rPr>
              <a:t>ft</a:t>
            </a:r>
            <a:r>
              <a:rPr lang="en-US" b="1" dirty="0">
                <a:solidFill>
                  <a:schemeClr val="bg1"/>
                </a:solidFill>
              </a:rPr>
              <a:t> 3 in) cannot work with dangerous chemicals on the wet benches. </a:t>
            </a:r>
          </a:p>
        </p:txBody>
      </p:sp>
      <p:grpSp>
        <p:nvGrpSpPr>
          <p:cNvPr id="14" name="Gruppieren 13"/>
          <p:cNvGrpSpPr/>
          <p:nvPr/>
        </p:nvGrpSpPr>
        <p:grpSpPr>
          <a:xfrm>
            <a:off x="712009" y="3356992"/>
            <a:ext cx="3858265" cy="2474912"/>
            <a:chOff x="467544" y="3068960"/>
            <a:chExt cx="4537571" cy="3024336"/>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068960"/>
              <a:ext cx="4537571" cy="3024336"/>
            </a:xfrm>
            <a:prstGeom prst="rect">
              <a:avLst/>
            </a:prstGeom>
          </p:spPr>
        </p:pic>
        <p:cxnSp>
          <p:nvCxnSpPr>
            <p:cNvPr id="9" name="Gerade Verbindung 8"/>
            <p:cNvCxnSpPr/>
            <p:nvPr/>
          </p:nvCxnSpPr>
          <p:spPr>
            <a:xfrm>
              <a:off x="467544" y="306896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467544" y="3068960"/>
              <a:ext cx="4537571" cy="30243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flipH="1">
              <a:off x="467544" y="3068960"/>
              <a:ext cx="4537571" cy="30243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Textfeld 14"/>
          <p:cNvSpPr txBox="1"/>
          <p:nvPr/>
        </p:nvSpPr>
        <p:spPr>
          <a:xfrm>
            <a:off x="4911766" y="3367883"/>
            <a:ext cx="3455574" cy="2862322"/>
          </a:xfrm>
          <a:prstGeom prst="rect">
            <a:avLst/>
          </a:prstGeom>
          <a:noFill/>
        </p:spPr>
        <p:txBody>
          <a:bodyPr wrap="square" rtlCol="0">
            <a:spAutoFit/>
          </a:bodyPr>
          <a:lstStyle/>
          <a:p>
            <a:r>
              <a:rPr lang="en-US" dirty="0"/>
              <a:t>In the Research Center </a:t>
            </a:r>
            <a:r>
              <a:rPr lang="en-US" dirty="0" err="1"/>
              <a:t>Juelich</a:t>
            </a:r>
            <a:r>
              <a:rPr lang="en-US" dirty="0"/>
              <a:t> working with hazardous chemicals and materials is only permitted in the core working hours from 8 am - 4:30 pm.</a:t>
            </a:r>
          </a:p>
          <a:p>
            <a:endParaRPr lang="en-US" dirty="0">
              <a:solidFill>
                <a:srgbClr val="FF0000"/>
              </a:solidFill>
            </a:endParaRPr>
          </a:p>
          <a:p>
            <a:r>
              <a:rPr lang="en-US" dirty="0">
                <a:solidFill>
                  <a:srgbClr val="FF0000"/>
                </a:solidFill>
              </a:rPr>
              <a:t>“Only “superuser” with special training are allowed to work longer in the cleanroom. But never alone!”</a:t>
            </a:r>
            <a:endParaRPr lang="de-DE" dirty="0">
              <a:solidFill>
                <a:srgbClr val="FF0000"/>
              </a:solidFill>
            </a:endParaRPr>
          </a:p>
        </p:txBody>
      </p:sp>
    </p:spTree>
    <p:extLst>
      <p:ext uri="{BB962C8B-B14F-4D97-AF65-F5344CB8AC3E}">
        <p14:creationId xmlns:p14="http://schemas.microsoft.com/office/powerpoint/2010/main" val="1122244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539552" y="309845"/>
            <a:ext cx="4230239" cy="368549"/>
            <a:chOff x="0" y="4930"/>
            <a:chExt cx="2676836" cy="368549"/>
          </a:xfrm>
        </p:grpSpPr>
        <p:sp>
          <p:nvSpPr>
            <p:cNvPr id="4" name="Abgerundetes Rechteck 3"/>
            <p:cNvSpPr/>
            <p:nvPr/>
          </p:nvSpPr>
          <p:spPr>
            <a:xfrm>
              <a:off x="0" y="4930"/>
              <a:ext cx="2676836" cy="368549"/>
            </a:xfrm>
            <a:prstGeom prst="roundRect">
              <a:avLst/>
            </a:prstGeom>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5" name="Abgerundetes Rechteck 4"/>
            <p:cNvSpPr/>
            <p:nvPr/>
          </p:nvSpPr>
          <p:spPr>
            <a:xfrm>
              <a:off x="17991" y="22921"/>
              <a:ext cx="2640854" cy="332567"/>
            </a:xfrm>
            <a:prstGeom prst="rect">
              <a:avLst/>
            </a:prstGeom>
            <a:solidFill>
              <a:srgbClr val="005B82"/>
            </a:solid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9 </a:t>
              </a:r>
              <a:r>
                <a:rPr lang="de-DE" sz="1600" b="1" dirty="0" err="1"/>
                <a:t>W</a:t>
              </a:r>
              <a:r>
                <a:rPr lang="de-DE" sz="1600" b="1" kern="1200" dirty="0" err="1"/>
                <a:t>et</a:t>
              </a:r>
              <a:r>
                <a:rPr lang="de-DE" sz="1600" b="1" kern="1200" dirty="0"/>
                <a:t> </a:t>
              </a:r>
              <a:r>
                <a:rPr lang="de-DE" sz="1600" b="1" kern="1200" dirty="0" err="1"/>
                <a:t>Benches</a:t>
              </a:r>
              <a:endParaRPr lang="de-DE" sz="1600" b="1" kern="1200" dirty="0"/>
            </a:p>
          </p:txBody>
        </p:sp>
      </p:grpSp>
      <p:sp>
        <p:nvSpPr>
          <p:cNvPr id="6" name="Textfeld 5"/>
          <p:cNvSpPr txBox="1"/>
          <p:nvPr/>
        </p:nvSpPr>
        <p:spPr>
          <a:xfrm>
            <a:off x="4741357" y="836712"/>
            <a:ext cx="4007105" cy="3970318"/>
          </a:xfrm>
          <a:prstGeom prst="rect">
            <a:avLst/>
          </a:prstGeom>
          <a:noFill/>
        </p:spPr>
        <p:txBody>
          <a:bodyPr wrap="square" rtlCol="0">
            <a:spAutoFit/>
          </a:bodyPr>
          <a:lstStyle/>
          <a:p>
            <a:pPr marL="285750" indent="-285750">
              <a:buClr>
                <a:srgbClr val="005B82"/>
              </a:buClr>
              <a:buFont typeface="Wingdings" panose="05000000000000000000" pitchFamily="2" charset="2"/>
              <a:buChar char="Ø"/>
            </a:pPr>
            <a:r>
              <a:rPr lang="de-DE" dirty="0"/>
              <a:t>The </a:t>
            </a:r>
            <a:r>
              <a:rPr lang="de-DE" dirty="0" err="1"/>
              <a:t>working</a:t>
            </a:r>
            <a:r>
              <a:rPr lang="de-DE" dirty="0"/>
              <a:t> </a:t>
            </a:r>
            <a:r>
              <a:rPr lang="de-DE" dirty="0" err="1"/>
              <a:t>surface</a:t>
            </a:r>
            <a:r>
              <a:rPr lang="de-DE" dirty="0"/>
              <a:t> </a:t>
            </a:r>
            <a:r>
              <a:rPr lang="de-DE" dirty="0" err="1"/>
              <a:t>of</a:t>
            </a:r>
            <a:r>
              <a:rPr lang="de-DE" dirty="0"/>
              <a:t> </a:t>
            </a:r>
            <a:r>
              <a:rPr lang="de-DE" dirty="0" err="1"/>
              <a:t>the</a:t>
            </a:r>
            <a:r>
              <a:rPr lang="de-DE" dirty="0"/>
              <a:t> </a:t>
            </a:r>
            <a:r>
              <a:rPr lang="de-DE" dirty="0" err="1"/>
              <a:t>wet</a:t>
            </a:r>
            <a:r>
              <a:rPr lang="de-DE" dirty="0"/>
              <a:t> </a:t>
            </a:r>
            <a:r>
              <a:rPr lang="de-DE" dirty="0" err="1"/>
              <a:t>bench</a:t>
            </a:r>
            <a:r>
              <a:rPr lang="de-DE" dirty="0"/>
              <a:t> ist </a:t>
            </a:r>
            <a:r>
              <a:rPr lang="de-DE" dirty="0" err="1"/>
              <a:t>perforated</a:t>
            </a:r>
            <a:r>
              <a:rPr lang="de-DE" dirty="0"/>
              <a:t>. </a:t>
            </a:r>
          </a:p>
          <a:p>
            <a:pPr marL="285750" indent="-285750">
              <a:buClr>
                <a:srgbClr val="005B82"/>
              </a:buClr>
              <a:buFont typeface="Wingdings" panose="05000000000000000000" pitchFamily="2" charset="2"/>
              <a:buChar char="Ø"/>
            </a:pPr>
            <a:endParaRPr lang="de-DE" dirty="0"/>
          </a:p>
          <a:p>
            <a:pPr marL="285750" indent="-285750">
              <a:buClr>
                <a:srgbClr val="005B82"/>
              </a:buClr>
              <a:buFont typeface="Wingdings" panose="05000000000000000000" pitchFamily="2" charset="2"/>
              <a:buChar char="Ø"/>
            </a:pPr>
            <a:endParaRPr lang="de-DE" dirty="0"/>
          </a:p>
          <a:p>
            <a:pPr marL="285750" indent="-285750">
              <a:buClr>
                <a:srgbClr val="005B82"/>
              </a:buClr>
              <a:buFont typeface="Wingdings" panose="05000000000000000000" pitchFamily="2" charset="2"/>
              <a:buChar char="Ø"/>
            </a:pPr>
            <a:endParaRPr lang="de-DE" dirty="0"/>
          </a:p>
          <a:p>
            <a:pPr marL="285750" indent="-285750">
              <a:buClr>
                <a:srgbClr val="005B82"/>
              </a:buClr>
              <a:buFont typeface="Wingdings" panose="05000000000000000000" pitchFamily="2" charset="2"/>
              <a:buChar char="Ø"/>
            </a:pPr>
            <a:endParaRPr lang="de-DE" dirty="0"/>
          </a:p>
          <a:p>
            <a:pPr>
              <a:buClr>
                <a:srgbClr val="005B82"/>
              </a:buClr>
            </a:pPr>
            <a:endParaRPr lang="de-DE" dirty="0"/>
          </a:p>
          <a:p>
            <a:pPr marL="285750" indent="-285750">
              <a:buClr>
                <a:srgbClr val="005B82"/>
              </a:buClr>
              <a:buFont typeface="Wingdings" panose="05000000000000000000" pitchFamily="2" charset="2"/>
              <a:buChar char="Ø"/>
            </a:pPr>
            <a:r>
              <a:rPr lang="de-DE" dirty="0" err="1"/>
              <a:t>Exhaust</a:t>
            </a:r>
            <a:r>
              <a:rPr lang="de-DE" dirty="0"/>
              <a:t> </a:t>
            </a:r>
            <a:r>
              <a:rPr lang="de-DE" dirty="0" err="1"/>
              <a:t>air</a:t>
            </a:r>
            <a:r>
              <a:rPr lang="de-DE" dirty="0"/>
              <a:t> </a:t>
            </a:r>
            <a:r>
              <a:rPr lang="de-DE" dirty="0" err="1"/>
              <a:t>supplies</a:t>
            </a:r>
            <a:r>
              <a:rPr lang="de-DE" dirty="0"/>
              <a:t> an </a:t>
            </a:r>
            <a:r>
              <a:rPr lang="de-DE" dirty="0" err="1"/>
              <a:t>underpressure</a:t>
            </a:r>
            <a:r>
              <a:rPr lang="de-DE" dirty="0"/>
              <a:t> in </a:t>
            </a:r>
            <a:r>
              <a:rPr lang="de-DE" dirty="0" err="1"/>
              <a:t>the</a:t>
            </a:r>
            <a:r>
              <a:rPr lang="de-DE" dirty="0"/>
              <a:t> </a:t>
            </a:r>
            <a:r>
              <a:rPr lang="de-DE" dirty="0" err="1"/>
              <a:t>wet</a:t>
            </a:r>
            <a:r>
              <a:rPr lang="de-DE" dirty="0"/>
              <a:t> </a:t>
            </a:r>
            <a:r>
              <a:rPr lang="de-DE" dirty="0" err="1"/>
              <a:t>bench</a:t>
            </a:r>
            <a:r>
              <a:rPr lang="de-DE" dirty="0"/>
              <a:t>. </a:t>
            </a:r>
          </a:p>
          <a:p>
            <a:pPr marL="285750" indent="-285750">
              <a:buClr>
                <a:srgbClr val="005B82"/>
              </a:buClr>
              <a:buFont typeface="Wingdings" panose="05000000000000000000" pitchFamily="2" charset="2"/>
              <a:buChar char="Ø"/>
            </a:pPr>
            <a:endParaRPr lang="de-DE" dirty="0"/>
          </a:p>
          <a:p>
            <a:pPr marL="285750" indent="-285750">
              <a:buClr>
                <a:srgbClr val="005B82"/>
              </a:buClr>
              <a:buFont typeface="Wingdings" panose="05000000000000000000" pitchFamily="2" charset="2"/>
              <a:buChar char="Ø"/>
            </a:pPr>
            <a:r>
              <a:rPr lang="de-DE" dirty="0" err="1"/>
              <a:t>Particles</a:t>
            </a:r>
            <a:r>
              <a:rPr lang="de-DE" dirty="0"/>
              <a:t> </a:t>
            </a:r>
            <a:r>
              <a:rPr lang="de-DE" dirty="0" err="1"/>
              <a:t>and</a:t>
            </a:r>
            <a:r>
              <a:rPr lang="de-DE" dirty="0"/>
              <a:t> </a:t>
            </a:r>
            <a:r>
              <a:rPr lang="de-DE" dirty="0" err="1"/>
              <a:t>chemical</a:t>
            </a:r>
            <a:r>
              <a:rPr lang="de-DE" dirty="0"/>
              <a:t> </a:t>
            </a:r>
            <a:r>
              <a:rPr lang="de-DE" dirty="0" err="1"/>
              <a:t>fumes</a:t>
            </a:r>
            <a:r>
              <a:rPr lang="de-DE" dirty="0"/>
              <a:t> </a:t>
            </a:r>
            <a:r>
              <a:rPr lang="de-DE" dirty="0" err="1"/>
              <a:t>are</a:t>
            </a:r>
            <a:r>
              <a:rPr lang="de-DE" dirty="0"/>
              <a:t> </a:t>
            </a:r>
            <a:r>
              <a:rPr lang="de-DE" dirty="0" err="1"/>
              <a:t>transported</a:t>
            </a:r>
            <a:r>
              <a:rPr lang="de-DE" dirty="0"/>
              <a:t> </a:t>
            </a:r>
            <a:r>
              <a:rPr lang="de-DE" dirty="0" err="1"/>
              <a:t>into</a:t>
            </a:r>
            <a:r>
              <a:rPr lang="de-DE" dirty="0"/>
              <a:t> </a:t>
            </a:r>
            <a:r>
              <a:rPr lang="de-DE" dirty="0" err="1"/>
              <a:t>the</a:t>
            </a:r>
            <a:r>
              <a:rPr lang="de-DE" dirty="0"/>
              <a:t> </a:t>
            </a:r>
            <a:r>
              <a:rPr lang="de-DE" dirty="0" err="1"/>
              <a:t>bench</a:t>
            </a:r>
            <a:r>
              <a:rPr lang="de-DE" dirty="0"/>
              <a:t> </a:t>
            </a:r>
            <a:r>
              <a:rPr lang="de-DE" dirty="0" err="1"/>
              <a:t>by</a:t>
            </a:r>
            <a:r>
              <a:rPr lang="de-DE" dirty="0"/>
              <a:t> </a:t>
            </a:r>
            <a:r>
              <a:rPr lang="de-DE" dirty="0" err="1"/>
              <a:t>the</a:t>
            </a:r>
            <a:r>
              <a:rPr lang="de-DE" dirty="0"/>
              <a:t> laminar </a:t>
            </a:r>
            <a:r>
              <a:rPr lang="de-DE" dirty="0" err="1"/>
              <a:t>flow</a:t>
            </a:r>
            <a:r>
              <a:rPr lang="de-DE" dirty="0"/>
              <a:t> </a:t>
            </a:r>
            <a:r>
              <a:rPr lang="de-DE" dirty="0" err="1"/>
              <a:t>and</a:t>
            </a:r>
            <a:r>
              <a:rPr lang="de-DE" dirty="0"/>
              <a:t> </a:t>
            </a:r>
            <a:r>
              <a:rPr lang="de-DE" dirty="0" err="1"/>
              <a:t>disposed</a:t>
            </a:r>
            <a:r>
              <a:rPr lang="de-DE" dirty="0"/>
              <a:t> </a:t>
            </a:r>
            <a:r>
              <a:rPr lang="de-DE" dirty="0" err="1"/>
              <a:t>of</a:t>
            </a:r>
            <a:r>
              <a:rPr lang="de-DE" dirty="0"/>
              <a:t> </a:t>
            </a:r>
            <a:r>
              <a:rPr lang="de-DE" dirty="0" err="1"/>
              <a:t>by</a:t>
            </a:r>
            <a:r>
              <a:rPr lang="de-DE" dirty="0"/>
              <a:t>  </a:t>
            </a:r>
            <a:r>
              <a:rPr lang="de-DE" dirty="0" err="1"/>
              <a:t>the</a:t>
            </a:r>
            <a:r>
              <a:rPr lang="de-DE" dirty="0"/>
              <a:t> </a:t>
            </a:r>
            <a:r>
              <a:rPr lang="de-DE" dirty="0" err="1"/>
              <a:t>exhaust</a:t>
            </a:r>
            <a:r>
              <a:rPr lang="de-DE" dirty="0"/>
              <a:t> </a:t>
            </a:r>
            <a:r>
              <a:rPr lang="de-DE" dirty="0" err="1"/>
              <a:t>air</a:t>
            </a:r>
            <a:r>
              <a:rPr lang="de-DE" dirty="0"/>
              <a:t>.</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776" y="803101"/>
            <a:ext cx="3791521" cy="5592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79" y="1950873"/>
            <a:ext cx="1452829" cy="940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4909" y="1950873"/>
            <a:ext cx="1318300" cy="940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a:extLst>
              <a:ext uri="{FF2B5EF4-FFF2-40B4-BE49-F238E27FC236}">
                <a16:creationId xmlns:a16="http://schemas.microsoft.com/office/drawing/2014/main" id="{6DEC44FC-880F-603D-04F4-03F3408FE62C}"/>
              </a:ext>
            </a:extLst>
          </p:cNvPr>
          <p:cNvSpPr txBox="1"/>
          <p:nvPr/>
        </p:nvSpPr>
        <p:spPr>
          <a:xfrm>
            <a:off x="4788024" y="4869160"/>
            <a:ext cx="3888432" cy="1077218"/>
          </a:xfrm>
          <a:prstGeom prst="rect">
            <a:avLst/>
          </a:prstGeom>
          <a:solidFill>
            <a:srgbClr val="FF0000"/>
          </a:solidFill>
        </p:spPr>
        <p:txBody>
          <a:bodyPr wrap="square" rtlCol="0">
            <a:spAutoFit/>
          </a:bodyPr>
          <a:lstStyle/>
          <a:p>
            <a:pPr>
              <a:buClr>
                <a:srgbClr val="005B82"/>
              </a:buClr>
            </a:pPr>
            <a:r>
              <a:rPr lang="de-DE" sz="1600" dirty="0">
                <a:solidFill>
                  <a:schemeClr val="bg1"/>
                </a:solidFill>
              </a:rPr>
              <a:t>Lable all </a:t>
            </a:r>
            <a:r>
              <a:rPr lang="de-DE" sz="1600" dirty="0" err="1">
                <a:solidFill>
                  <a:schemeClr val="bg1"/>
                </a:solidFill>
              </a:rPr>
              <a:t>used</a:t>
            </a:r>
            <a:r>
              <a:rPr lang="de-DE" sz="1600" dirty="0">
                <a:solidFill>
                  <a:schemeClr val="bg1"/>
                </a:solidFill>
              </a:rPr>
              <a:t> </a:t>
            </a:r>
            <a:r>
              <a:rPr lang="de-DE" sz="1600" dirty="0" err="1">
                <a:solidFill>
                  <a:schemeClr val="bg1"/>
                </a:solidFill>
              </a:rPr>
              <a:t>beakers</a:t>
            </a:r>
            <a:r>
              <a:rPr lang="de-DE" sz="1600" dirty="0">
                <a:solidFill>
                  <a:schemeClr val="bg1"/>
                </a:solidFill>
              </a:rPr>
              <a:t> </a:t>
            </a:r>
            <a:r>
              <a:rPr lang="de-DE" sz="1600" dirty="0" err="1">
                <a:solidFill>
                  <a:schemeClr val="bg1"/>
                </a:solidFill>
              </a:rPr>
              <a:t>correctly</a:t>
            </a:r>
            <a:r>
              <a:rPr lang="de-DE" sz="1600" dirty="0">
                <a:solidFill>
                  <a:schemeClr val="bg1"/>
                </a:solidFill>
              </a:rPr>
              <a:t> </a:t>
            </a:r>
            <a:r>
              <a:rPr lang="de-DE" sz="1600" dirty="0" err="1">
                <a:solidFill>
                  <a:schemeClr val="bg1"/>
                </a:solidFill>
              </a:rPr>
              <a:t>with</a:t>
            </a:r>
            <a:r>
              <a:rPr lang="de-DE" sz="1600" dirty="0">
                <a:solidFill>
                  <a:schemeClr val="bg1"/>
                </a:solidFill>
              </a:rPr>
              <a:t> </a:t>
            </a:r>
          </a:p>
          <a:p>
            <a:pPr marL="285750" indent="-285750">
              <a:buClr>
                <a:srgbClr val="005B82"/>
              </a:buClr>
              <a:buFont typeface="Wingdings" panose="05000000000000000000" pitchFamily="2" charset="2"/>
              <a:buChar char="Ø"/>
            </a:pPr>
            <a:r>
              <a:rPr lang="de-DE" sz="1600" dirty="0" err="1">
                <a:solidFill>
                  <a:schemeClr val="bg1"/>
                </a:solidFill>
              </a:rPr>
              <a:t>your</a:t>
            </a:r>
            <a:r>
              <a:rPr lang="de-DE" sz="1600" dirty="0">
                <a:solidFill>
                  <a:schemeClr val="bg1"/>
                </a:solidFill>
              </a:rPr>
              <a:t> </a:t>
            </a:r>
            <a:r>
              <a:rPr lang="de-DE" sz="1600" dirty="0" err="1">
                <a:solidFill>
                  <a:schemeClr val="bg1"/>
                </a:solidFill>
              </a:rPr>
              <a:t>name</a:t>
            </a:r>
            <a:r>
              <a:rPr lang="de-DE" sz="1600" dirty="0">
                <a:solidFill>
                  <a:schemeClr val="bg1"/>
                </a:solidFill>
              </a:rPr>
              <a:t>, </a:t>
            </a:r>
          </a:p>
          <a:p>
            <a:pPr marL="285750" indent="-285750">
              <a:buClr>
                <a:srgbClr val="005B82"/>
              </a:buClr>
              <a:buFont typeface="Wingdings" panose="05000000000000000000" pitchFamily="2" charset="2"/>
              <a:buChar char="Ø"/>
            </a:pPr>
            <a:r>
              <a:rPr lang="de-DE" sz="1600" dirty="0">
                <a:solidFill>
                  <a:schemeClr val="bg1"/>
                </a:solidFill>
              </a:rPr>
              <a:t>date and </a:t>
            </a:r>
          </a:p>
          <a:p>
            <a:pPr marL="285750" indent="-285750">
              <a:buClr>
                <a:srgbClr val="005B82"/>
              </a:buClr>
              <a:buFont typeface="Wingdings" panose="05000000000000000000" pitchFamily="2" charset="2"/>
              <a:buChar char="Ø"/>
            </a:pPr>
            <a:r>
              <a:rPr lang="de-DE" sz="1600" dirty="0" err="1">
                <a:solidFill>
                  <a:schemeClr val="bg1"/>
                </a:solidFill>
              </a:rPr>
              <a:t>chemical</a:t>
            </a:r>
            <a:r>
              <a:rPr lang="de-DE" sz="1600" dirty="0">
                <a:solidFill>
                  <a:schemeClr val="bg1"/>
                </a:solidFill>
              </a:rPr>
              <a:t> </a:t>
            </a:r>
            <a:r>
              <a:rPr lang="de-DE" sz="1600" dirty="0" err="1">
                <a:solidFill>
                  <a:schemeClr val="bg1"/>
                </a:solidFill>
              </a:rPr>
              <a:t>inside</a:t>
            </a:r>
            <a:endParaRPr lang="de-DE" dirty="0">
              <a:solidFill>
                <a:schemeClr val="bg1"/>
              </a:solidFill>
            </a:endParaRPr>
          </a:p>
        </p:txBody>
      </p:sp>
    </p:spTree>
    <p:extLst>
      <p:ext uri="{BB962C8B-B14F-4D97-AF65-F5344CB8AC3E}">
        <p14:creationId xmlns:p14="http://schemas.microsoft.com/office/powerpoint/2010/main" val="3101505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4209328" y="2483660"/>
            <a:ext cx="4367145" cy="830997"/>
          </a:xfrm>
          <a:prstGeom prst="rect">
            <a:avLst/>
          </a:prstGeom>
          <a:noFill/>
        </p:spPr>
        <p:txBody>
          <a:bodyPr wrap="square" rtlCol="0">
            <a:spAutoFit/>
          </a:bodyPr>
          <a:lstStyle/>
          <a:p>
            <a:pPr marL="342900" indent="-342900">
              <a:buClr>
                <a:srgbClr val="005B82"/>
              </a:buClr>
              <a:buFont typeface="+mj-lt"/>
              <a:buAutoNum type="arabicPeriod"/>
            </a:pPr>
            <a:r>
              <a:rPr lang="de-DE" sz="1600" dirty="0" err="1"/>
              <a:t>Blocking</a:t>
            </a:r>
            <a:r>
              <a:rPr lang="de-DE" sz="1600" dirty="0"/>
              <a:t> </a:t>
            </a:r>
            <a:r>
              <a:rPr lang="de-DE" sz="1600" dirty="0" err="1"/>
              <a:t>of</a:t>
            </a:r>
            <a:r>
              <a:rPr lang="de-DE" sz="1600" dirty="0"/>
              <a:t> </a:t>
            </a:r>
            <a:r>
              <a:rPr lang="de-DE" sz="1600" dirty="0" err="1"/>
              <a:t>the</a:t>
            </a:r>
            <a:r>
              <a:rPr lang="de-DE" sz="1600" dirty="0"/>
              <a:t> </a:t>
            </a:r>
            <a:r>
              <a:rPr lang="de-DE" sz="1600" dirty="0" err="1"/>
              <a:t>air</a:t>
            </a:r>
            <a:r>
              <a:rPr lang="de-DE" sz="1600" dirty="0"/>
              <a:t> </a:t>
            </a:r>
            <a:r>
              <a:rPr lang="de-DE" sz="1600" dirty="0" err="1"/>
              <a:t>stream</a:t>
            </a:r>
            <a:r>
              <a:rPr lang="de-DE" sz="1600" dirty="0"/>
              <a:t> </a:t>
            </a:r>
            <a:r>
              <a:rPr lang="de-DE" sz="1600" dirty="0" err="1"/>
              <a:t>with</a:t>
            </a:r>
            <a:r>
              <a:rPr lang="de-DE" sz="1600" dirty="0"/>
              <a:t> a </a:t>
            </a:r>
            <a:r>
              <a:rPr lang="de-DE" sz="1600" dirty="0" err="1"/>
              <a:t>beaker</a:t>
            </a:r>
            <a:r>
              <a:rPr lang="de-DE" sz="1600" dirty="0"/>
              <a:t> </a:t>
            </a:r>
            <a:r>
              <a:rPr lang="de-DE" sz="1600" dirty="0" err="1"/>
              <a:t>or</a:t>
            </a:r>
            <a:r>
              <a:rPr lang="de-DE" sz="1600" dirty="0"/>
              <a:t> a </a:t>
            </a:r>
            <a:r>
              <a:rPr lang="de-DE" sz="1600" dirty="0" err="1"/>
              <a:t>fab</a:t>
            </a:r>
            <a:r>
              <a:rPr lang="de-DE" sz="1600" dirty="0"/>
              <a:t> </a:t>
            </a:r>
            <a:r>
              <a:rPr lang="de-DE" sz="1600" dirty="0" err="1"/>
              <a:t>wipe</a:t>
            </a:r>
            <a:r>
              <a:rPr lang="de-DE" sz="1600" dirty="0"/>
              <a:t> </a:t>
            </a:r>
            <a:r>
              <a:rPr lang="de-DE" sz="1600" dirty="0" err="1"/>
              <a:t>near</a:t>
            </a:r>
            <a:r>
              <a:rPr lang="de-DE" sz="1600" dirty="0"/>
              <a:t> </a:t>
            </a:r>
            <a:r>
              <a:rPr lang="de-DE" sz="1600" dirty="0" err="1"/>
              <a:t>the</a:t>
            </a:r>
            <a:r>
              <a:rPr lang="de-DE" sz="1600" dirty="0"/>
              <a:t> front </a:t>
            </a:r>
            <a:r>
              <a:rPr lang="de-DE" sz="1600" dirty="0" err="1"/>
              <a:t>edge</a:t>
            </a:r>
            <a:r>
              <a:rPr lang="de-DE" sz="1600" dirty="0"/>
              <a:t>.</a:t>
            </a:r>
          </a:p>
          <a:p>
            <a:pPr>
              <a:buClr>
                <a:srgbClr val="005B82"/>
              </a:buClr>
            </a:pPr>
            <a:endParaRPr lang="de-DE" sz="16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5" y="1168360"/>
            <a:ext cx="3312369" cy="5071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uppieren 2"/>
          <p:cNvGrpSpPr/>
          <p:nvPr/>
        </p:nvGrpSpPr>
        <p:grpSpPr>
          <a:xfrm>
            <a:off x="539552" y="309845"/>
            <a:ext cx="4230239" cy="368549"/>
            <a:chOff x="0" y="4930"/>
            <a:chExt cx="2676836" cy="368549"/>
          </a:xfrm>
          <a:solidFill>
            <a:srgbClr val="005B82"/>
          </a:solidFill>
        </p:grpSpPr>
        <p:sp>
          <p:nvSpPr>
            <p:cNvPr id="4" name="Abgerundetes Rechteck 3"/>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5"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9</a:t>
              </a:r>
              <a:r>
                <a:rPr lang="de-DE" sz="1600" b="1" kern="1200" dirty="0"/>
                <a:t>. </a:t>
              </a:r>
              <a:r>
                <a:rPr lang="de-DE" sz="1600" b="1" dirty="0" err="1"/>
                <a:t>W</a:t>
              </a:r>
              <a:r>
                <a:rPr lang="de-DE" sz="1600" b="1" kern="1200" dirty="0" err="1"/>
                <a:t>et</a:t>
              </a:r>
              <a:r>
                <a:rPr lang="de-DE" sz="1600" b="1" kern="1200" dirty="0"/>
                <a:t> </a:t>
              </a:r>
              <a:r>
                <a:rPr lang="de-DE" sz="1600" b="1" kern="1200" dirty="0" err="1"/>
                <a:t>Benches</a:t>
              </a:r>
              <a:endParaRPr lang="de-DE" sz="1600" b="1" kern="1200" dirty="0"/>
            </a:p>
          </p:txBody>
        </p:sp>
      </p:grpSp>
      <p:sp>
        <p:nvSpPr>
          <p:cNvPr id="10" name="Textfeld 9"/>
          <p:cNvSpPr txBox="1"/>
          <p:nvPr/>
        </p:nvSpPr>
        <p:spPr>
          <a:xfrm>
            <a:off x="4355976" y="5316419"/>
            <a:ext cx="3825701" cy="923330"/>
          </a:xfrm>
          <a:prstGeom prst="rect">
            <a:avLst/>
          </a:prstGeom>
          <a:solidFill>
            <a:srgbClr val="FF0000"/>
          </a:solidFill>
        </p:spPr>
        <p:txBody>
          <a:bodyPr wrap="square" rtlCol="0">
            <a:spAutoFit/>
          </a:bodyPr>
          <a:lstStyle/>
          <a:p>
            <a:r>
              <a:rPr lang="de-DE" b="1" dirty="0">
                <a:solidFill>
                  <a:schemeClr val="bg1"/>
                </a:solidFill>
              </a:rPr>
              <a:t>Do not </a:t>
            </a:r>
            <a:r>
              <a:rPr lang="de-DE" b="1" dirty="0" err="1">
                <a:solidFill>
                  <a:schemeClr val="bg1"/>
                </a:solidFill>
              </a:rPr>
              <a:t>use</a:t>
            </a:r>
            <a:r>
              <a:rPr lang="de-DE" b="1" dirty="0">
                <a:solidFill>
                  <a:schemeClr val="bg1"/>
                </a:solidFill>
              </a:rPr>
              <a:t> </a:t>
            </a:r>
            <a:r>
              <a:rPr lang="de-DE" b="1" dirty="0" err="1">
                <a:solidFill>
                  <a:schemeClr val="bg1"/>
                </a:solidFill>
              </a:rPr>
              <a:t>the</a:t>
            </a:r>
            <a:r>
              <a:rPr lang="de-DE" b="1" dirty="0">
                <a:solidFill>
                  <a:schemeClr val="bg1"/>
                </a:solidFill>
              </a:rPr>
              <a:t> </a:t>
            </a:r>
            <a:r>
              <a:rPr lang="de-DE" b="1" dirty="0" err="1">
                <a:solidFill>
                  <a:schemeClr val="bg1"/>
                </a:solidFill>
              </a:rPr>
              <a:t>first</a:t>
            </a:r>
            <a:r>
              <a:rPr lang="de-DE" b="1" dirty="0">
                <a:solidFill>
                  <a:schemeClr val="bg1"/>
                </a:solidFill>
              </a:rPr>
              <a:t> 15 cm </a:t>
            </a:r>
            <a:r>
              <a:rPr lang="de-DE" b="1" dirty="0" err="1">
                <a:solidFill>
                  <a:schemeClr val="bg1"/>
                </a:solidFill>
              </a:rPr>
              <a:t>of</a:t>
            </a:r>
            <a:r>
              <a:rPr lang="de-DE" b="1" dirty="0">
                <a:solidFill>
                  <a:schemeClr val="bg1"/>
                </a:solidFill>
              </a:rPr>
              <a:t> </a:t>
            </a:r>
            <a:r>
              <a:rPr lang="de-DE" b="1" dirty="0" err="1">
                <a:solidFill>
                  <a:schemeClr val="bg1"/>
                </a:solidFill>
              </a:rPr>
              <a:t>the</a:t>
            </a:r>
            <a:r>
              <a:rPr lang="de-DE" b="1" dirty="0">
                <a:solidFill>
                  <a:schemeClr val="bg1"/>
                </a:solidFill>
              </a:rPr>
              <a:t> </a:t>
            </a:r>
            <a:r>
              <a:rPr lang="de-DE" b="1" dirty="0" err="1">
                <a:solidFill>
                  <a:schemeClr val="bg1"/>
                </a:solidFill>
              </a:rPr>
              <a:t>working</a:t>
            </a:r>
            <a:r>
              <a:rPr lang="de-DE" b="1" dirty="0">
                <a:solidFill>
                  <a:schemeClr val="bg1"/>
                </a:solidFill>
              </a:rPr>
              <a:t> </a:t>
            </a:r>
            <a:r>
              <a:rPr lang="de-DE" b="1" dirty="0" err="1">
                <a:solidFill>
                  <a:schemeClr val="bg1"/>
                </a:solidFill>
              </a:rPr>
              <a:t>space</a:t>
            </a:r>
            <a:r>
              <a:rPr lang="de-DE" b="1" dirty="0">
                <a:solidFill>
                  <a:schemeClr val="bg1"/>
                </a:solidFill>
              </a:rPr>
              <a:t>!</a:t>
            </a:r>
          </a:p>
          <a:p>
            <a:r>
              <a:rPr lang="de-DE" b="1" dirty="0">
                <a:solidFill>
                  <a:schemeClr val="bg1"/>
                </a:solidFill>
              </a:rPr>
              <a:t>Do not </a:t>
            </a:r>
            <a:r>
              <a:rPr lang="de-DE" b="1" dirty="0" err="1">
                <a:solidFill>
                  <a:schemeClr val="bg1"/>
                </a:solidFill>
              </a:rPr>
              <a:t>lean</a:t>
            </a:r>
            <a:r>
              <a:rPr lang="de-DE" b="1" dirty="0">
                <a:solidFill>
                  <a:schemeClr val="bg1"/>
                </a:solidFill>
              </a:rPr>
              <a:t> </a:t>
            </a:r>
            <a:r>
              <a:rPr lang="de-DE" b="1" dirty="0" err="1">
                <a:solidFill>
                  <a:schemeClr val="bg1"/>
                </a:solidFill>
              </a:rPr>
              <a:t>over</a:t>
            </a:r>
            <a:r>
              <a:rPr lang="de-DE" b="1" dirty="0">
                <a:solidFill>
                  <a:schemeClr val="bg1"/>
                </a:solidFill>
              </a:rPr>
              <a:t> </a:t>
            </a:r>
            <a:r>
              <a:rPr lang="de-DE" b="1" dirty="0" err="1">
                <a:solidFill>
                  <a:schemeClr val="bg1"/>
                </a:solidFill>
              </a:rPr>
              <a:t>the</a:t>
            </a:r>
            <a:r>
              <a:rPr lang="de-DE" b="1" dirty="0">
                <a:solidFill>
                  <a:schemeClr val="bg1"/>
                </a:solidFill>
              </a:rPr>
              <a:t> </a:t>
            </a:r>
            <a:r>
              <a:rPr lang="de-DE" b="1" dirty="0" err="1">
                <a:solidFill>
                  <a:schemeClr val="bg1"/>
                </a:solidFill>
              </a:rPr>
              <a:t>bench</a:t>
            </a:r>
            <a:r>
              <a:rPr lang="de-DE" b="1" dirty="0">
                <a:solidFill>
                  <a:schemeClr val="bg1"/>
                </a:solidFill>
              </a:rPr>
              <a:t>!</a:t>
            </a:r>
          </a:p>
        </p:txBody>
      </p:sp>
      <p:sp>
        <p:nvSpPr>
          <p:cNvPr id="9" name="Textfeld 8"/>
          <p:cNvSpPr txBox="1"/>
          <p:nvPr/>
        </p:nvSpPr>
        <p:spPr>
          <a:xfrm>
            <a:off x="4227139" y="1393037"/>
            <a:ext cx="4505052" cy="923330"/>
          </a:xfrm>
          <a:prstGeom prst="rect">
            <a:avLst/>
          </a:prstGeom>
          <a:solidFill>
            <a:srgbClr val="FF0000"/>
          </a:solidFill>
        </p:spPr>
        <p:txBody>
          <a:bodyPr wrap="square" rtlCol="0">
            <a:spAutoFit/>
          </a:bodyPr>
          <a:lstStyle/>
          <a:p>
            <a:r>
              <a:rPr lang="de-DE" b="1" dirty="0">
                <a:solidFill>
                  <a:schemeClr val="bg1"/>
                </a:solidFill>
              </a:rPr>
              <a:t>In </a:t>
            </a:r>
            <a:r>
              <a:rPr lang="de-DE" b="1" dirty="0" err="1">
                <a:solidFill>
                  <a:schemeClr val="bg1"/>
                </a:solidFill>
              </a:rPr>
              <a:t>three</a:t>
            </a:r>
            <a:r>
              <a:rPr lang="de-DE" b="1" dirty="0">
                <a:solidFill>
                  <a:schemeClr val="bg1"/>
                </a:solidFill>
              </a:rPr>
              <a:t> </a:t>
            </a:r>
            <a:r>
              <a:rPr lang="de-DE" b="1" dirty="0" err="1">
                <a:solidFill>
                  <a:schemeClr val="bg1"/>
                </a:solidFill>
              </a:rPr>
              <a:t>cases</a:t>
            </a:r>
            <a:r>
              <a:rPr lang="de-DE" b="1" dirty="0">
                <a:solidFill>
                  <a:schemeClr val="bg1"/>
                </a:solidFill>
              </a:rPr>
              <a:t> </a:t>
            </a:r>
            <a:r>
              <a:rPr lang="de-DE" b="1" dirty="0" err="1">
                <a:solidFill>
                  <a:schemeClr val="bg1"/>
                </a:solidFill>
              </a:rPr>
              <a:t>the</a:t>
            </a:r>
            <a:r>
              <a:rPr lang="de-DE" b="1" dirty="0">
                <a:solidFill>
                  <a:schemeClr val="bg1"/>
                </a:solidFill>
              </a:rPr>
              <a:t> </a:t>
            </a:r>
            <a:r>
              <a:rPr lang="de-DE" b="1" dirty="0" err="1">
                <a:solidFill>
                  <a:schemeClr val="bg1"/>
                </a:solidFill>
              </a:rPr>
              <a:t>bench</a:t>
            </a:r>
            <a:r>
              <a:rPr lang="de-DE" b="1" dirty="0">
                <a:solidFill>
                  <a:schemeClr val="bg1"/>
                </a:solidFill>
              </a:rPr>
              <a:t> </a:t>
            </a:r>
            <a:r>
              <a:rPr lang="de-DE" b="1" dirty="0" err="1">
                <a:solidFill>
                  <a:schemeClr val="bg1"/>
                </a:solidFill>
              </a:rPr>
              <a:t>does</a:t>
            </a:r>
            <a:r>
              <a:rPr lang="de-DE" b="1" dirty="0">
                <a:solidFill>
                  <a:schemeClr val="bg1"/>
                </a:solidFill>
              </a:rPr>
              <a:t> not </a:t>
            </a:r>
            <a:r>
              <a:rPr lang="de-DE" b="1" dirty="0" err="1">
                <a:solidFill>
                  <a:schemeClr val="bg1"/>
                </a:solidFill>
              </a:rPr>
              <a:t>function</a:t>
            </a:r>
            <a:r>
              <a:rPr lang="de-DE" b="1" dirty="0">
                <a:solidFill>
                  <a:schemeClr val="bg1"/>
                </a:solidFill>
              </a:rPr>
              <a:t> </a:t>
            </a:r>
            <a:r>
              <a:rPr lang="de-DE" b="1" dirty="0" err="1">
                <a:solidFill>
                  <a:schemeClr val="bg1"/>
                </a:solidFill>
              </a:rPr>
              <a:t>and</a:t>
            </a:r>
            <a:r>
              <a:rPr lang="de-DE" b="1" dirty="0">
                <a:solidFill>
                  <a:schemeClr val="bg1"/>
                </a:solidFill>
              </a:rPr>
              <a:t> </a:t>
            </a:r>
            <a:r>
              <a:rPr lang="de-DE" b="1" dirty="0" err="1">
                <a:solidFill>
                  <a:schemeClr val="bg1"/>
                </a:solidFill>
              </a:rPr>
              <a:t>chemical</a:t>
            </a:r>
            <a:r>
              <a:rPr lang="de-DE" b="1" dirty="0">
                <a:solidFill>
                  <a:schemeClr val="bg1"/>
                </a:solidFill>
              </a:rPr>
              <a:t> </a:t>
            </a:r>
            <a:r>
              <a:rPr lang="de-DE" b="1" dirty="0" err="1">
                <a:solidFill>
                  <a:schemeClr val="bg1"/>
                </a:solidFill>
              </a:rPr>
              <a:t>fumes</a:t>
            </a:r>
            <a:r>
              <a:rPr lang="de-DE" b="1" dirty="0">
                <a:solidFill>
                  <a:schemeClr val="bg1"/>
                </a:solidFill>
              </a:rPr>
              <a:t> </a:t>
            </a:r>
            <a:r>
              <a:rPr lang="de-DE" b="1" dirty="0" err="1">
                <a:solidFill>
                  <a:schemeClr val="bg1"/>
                </a:solidFill>
              </a:rPr>
              <a:t>can</a:t>
            </a:r>
            <a:r>
              <a:rPr lang="de-DE" b="1" dirty="0">
                <a:solidFill>
                  <a:schemeClr val="bg1"/>
                </a:solidFill>
              </a:rPr>
              <a:t> </a:t>
            </a:r>
            <a:r>
              <a:rPr lang="de-DE" b="1" dirty="0" err="1">
                <a:solidFill>
                  <a:schemeClr val="bg1"/>
                </a:solidFill>
              </a:rPr>
              <a:t>leave</a:t>
            </a:r>
            <a:r>
              <a:rPr lang="de-DE" b="1" dirty="0">
                <a:solidFill>
                  <a:schemeClr val="bg1"/>
                </a:solidFill>
              </a:rPr>
              <a:t> </a:t>
            </a:r>
            <a:r>
              <a:rPr lang="de-DE" b="1" dirty="0" err="1">
                <a:solidFill>
                  <a:schemeClr val="bg1"/>
                </a:solidFill>
              </a:rPr>
              <a:t>the</a:t>
            </a:r>
            <a:r>
              <a:rPr lang="de-DE" b="1" dirty="0">
                <a:solidFill>
                  <a:schemeClr val="bg1"/>
                </a:solidFill>
              </a:rPr>
              <a:t> </a:t>
            </a:r>
            <a:r>
              <a:rPr lang="de-DE" b="1" dirty="0" err="1">
                <a:solidFill>
                  <a:schemeClr val="bg1"/>
                </a:solidFill>
              </a:rPr>
              <a:t>wet</a:t>
            </a:r>
            <a:r>
              <a:rPr lang="de-DE" b="1" dirty="0">
                <a:solidFill>
                  <a:schemeClr val="bg1"/>
                </a:solidFill>
              </a:rPr>
              <a:t> </a:t>
            </a:r>
            <a:r>
              <a:rPr lang="de-DE" b="1" dirty="0" err="1">
                <a:solidFill>
                  <a:schemeClr val="bg1"/>
                </a:solidFill>
              </a:rPr>
              <a:t>bench</a:t>
            </a:r>
            <a:r>
              <a:rPr lang="de-DE" dirty="0">
                <a:solidFill>
                  <a:schemeClr val="bg1"/>
                </a:solidFill>
              </a:rPr>
              <a:t>:</a:t>
            </a:r>
          </a:p>
        </p:txBody>
      </p:sp>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t="14493"/>
          <a:stretch/>
        </p:blipFill>
        <p:spPr>
          <a:xfrm>
            <a:off x="4865434" y="3416915"/>
            <a:ext cx="2806784" cy="1800000"/>
          </a:xfrm>
          <a:prstGeom prst="rect">
            <a:avLst/>
          </a:prstGeom>
        </p:spPr>
      </p:pic>
      <p:cxnSp>
        <p:nvCxnSpPr>
          <p:cNvPr id="16" name="Gerade Verbindung mit Pfeil 15"/>
          <p:cNvCxnSpPr/>
          <p:nvPr/>
        </p:nvCxnSpPr>
        <p:spPr>
          <a:xfrm>
            <a:off x="7020272" y="4149080"/>
            <a:ext cx="0" cy="71456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6980867" y="4367861"/>
            <a:ext cx="603050" cy="276999"/>
          </a:xfrm>
          <a:prstGeom prst="rect">
            <a:avLst/>
          </a:prstGeom>
          <a:noFill/>
        </p:spPr>
        <p:txBody>
          <a:bodyPr wrap="none" rtlCol="0">
            <a:spAutoFit/>
          </a:bodyPr>
          <a:lstStyle/>
          <a:p>
            <a:r>
              <a:rPr lang="de-DE" sz="1200" dirty="0">
                <a:solidFill>
                  <a:schemeClr val="bg1"/>
                </a:solidFill>
              </a:rPr>
              <a:t>15 cm</a:t>
            </a:r>
          </a:p>
        </p:txBody>
      </p:sp>
      <p:pic>
        <p:nvPicPr>
          <p:cNvPr id="29" name="Grafik 28"/>
          <p:cNvPicPr>
            <a:picLocks noChangeAspect="1"/>
          </p:cNvPicPr>
          <p:nvPr/>
        </p:nvPicPr>
        <p:blipFill rotWithShape="1">
          <a:blip r:embed="rId4"/>
          <a:srcRect l="18914" t="4348" r="66164" b="69565"/>
          <a:stretch/>
        </p:blipFill>
        <p:spPr>
          <a:xfrm>
            <a:off x="5296758" y="4032720"/>
            <a:ext cx="720001" cy="720000"/>
          </a:xfrm>
          <a:prstGeom prst="rect">
            <a:avLst/>
          </a:prstGeom>
        </p:spPr>
      </p:pic>
      <p:pic>
        <p:nvPicPr>
          <p:cNvPr id="30" name="Grafik 29"/>
          <p:cNvPicPr>
            <a:picLocks noChangeAspect="1"/>
          </p:cNvPicPr>
          <p:nvPr/>
        </p:nvPicPr>
        <p:blipFill rotWithShape="1">
          <a:blip r:embed="rId5"/>
          <a:srcRect l="63678" t="6521" r="20157" b="69566"/>
          <a:stretch/>
        </p:blipFill>
        <p:spPr>
          <a:xfrm>
            <a:off x="7245574" y="3283569"/>
            <a:ext cx="850909" cy="720000"/>
          </a:xfrm>
          <a:prstGeom prst="rect">
            <a:avLst/>
          </a:prstGeom>
        </p:spPr>
      </p:pic>
    </p:spTree>
    <p:extLst>
      <p:ext uri="{BB962C8B-B14F-4D97-AF65-F5344CB8AC3E}">
        <p14:creationId xmlns:p14="http://schemas.microsoft.com/office/powerpoint/2010/main" val="2962164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4257886" y="1556792"/>
            <a:ext cx="4367145" cy="1077218"/>
          </a:xfrm>
          <a:prstGeom prst="rect">
            <a:avLst/>
          </a:prstGeom>
          <a:noFill/>
        </p:spPr>
        <p:txBody>
          <a:bodyPr wrap="square" rtlCol="0">
            <a:spAutoFit/>
          </a:bodyPr>
          <a:lstStyle/>
          <a:p>
            <a:pPr>
              <a:buClr>
                <a:srgbClr val="005B82"/>
              </a:buClr>
            </a:pPr>
            <a:endParaRPr lang="de-DE" sz="1600" dirty="0"/>
          </a:p>
          <a:p>
            <a:pPr marL="342900" indent="-342900">
              <a:buClr>
                <a:srgbClr val="005B82"/>
              </a:buClr>
              <a:buFont typeface="+mj-lt"/>
              <a:buAutoNum type="arabicPeriod" startAt="2"/>
            </a:pPr>
            <a:r>
              <a:rPr lang="en-US" sz="1600" dirty="0"/>
              <a:t>Leaning over the wet bench:</a:t>
            </a:r>
            <a:br>
              <a:rPr lang="en-US" sz="1600" dirty="0"/>
            </a:br>
            <a:r>
              <a:rPr lang="en-US" sz="1600" dirty="0"/>
              <a:t>The lamina downstream is disturbed</a:t>
            </a:r>
          </a:p>
          <a:p>
            <a:pPr>
              <a:buClr>
                <a:srgbClr val="005B82"/>
              </a:buClr>
            </a:pPr>
            <a:endParaRPr lang="en-US" sz="1600" dirty="0"/>
          </a:p>
        </p:txBody>
      </p:sp>
      <p:grpSp>
        <p:nvGrpSpPr>
          <p:cNvPr id="3" name="Gruppieren 2"/>
          <p:cNvGrpSpPr/>
          <p:nvPr/>
        </p:nvGrpSpPr>
        <p:grpSpPr>
          <a:xfrm>
            <a:off x="539552" y="309845"/>
            <a:ext cx="4230239" cy="368549"/>
            <a:chOff x="0" y="4930"/>
            <a:chExt cx="2676836" cy="368549"/>
          </a:xfrm>
          <a:solidFill>
            <a:srgbClr val="005B82"/>
          </a:solidFill>
        </p:grpSpPr>
        <p:sp>
          <p:nvSpPr>
            <p:cNvPr id="4" name="Abgerundetes Rechteck 3"/>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5"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9</a:t>
              </a:r>
              <a:r>
                <a:rPr lang="de-DE" sz="1600" b="1" kern="1200" dirty="0"/>
                <a:t>. </a:t>
              </a:r>
              <a:r>
                <a:rPr lang="de-DE" sz="1600" b="1" dirty="0" err="1"/>
                <a:t>W</a:t>
              </a:r>
              <a:r>
                <a:rPr lang="de-DE" sz="1600" b="1" kern="1200" dirty="0" err="1"/>
                <a:t>et</a:t>
              </a:r>
              <a:r>
                <a:rPr lang="de-DE" sz="1600" b="1" kern="1200" dirty="0"/>
                <a:t> </a:t>
              </a:r>
              <a:r>
                <a:rPr lang="de-DE" sz="1600" b="1" kern="1200" dirty="0" err="1"/>
                <a:t>Benches</a:t>
              </a:r>
              <a:endParaRPr lang="de-DE" sz="1600" b="1" kern="1200" dirty="0"/>
            </a:p>
          </p:txBody>
        </p:sp>
      </p:grpSp>
      <p:sp>
        <p:nvSpPr>
          <p:cNvPr id="10" name="Textfeld 9"/>
          <p:cNvSpPr txBox="1"/>
          <p:nvPr/>
        </p:nvSpPr>
        <p:spPr>
          <a:xfrm>
            <a:off x="4188931" y="3842426"/>
            <a:ext cx="4505052" cy="646331"/>
          </a:xfrm>
          <a:prstGeom prst="rect">
            <a:avLst/>
          </a:prstGeom>
          <a:solidFill>
            <a:srgbClr val="FF0000"/>
          </a:solidFill>
        </p:spPr>
        <p:txBody>
          <a:bodyPr wrap="square" rtlCol="0">
            <a:spAutoFit/>
          </a:bodyPr>
          <a:lstStyle/>
          <a:p>
            <a:r>
              <a:rPr lang="en-US" b="1" dirty="0">
                <a:solidFill>
                  <a:schemeClr val="bg1"/>
                </a:solidFill>
              </a:rPr>
              <a:t>Do not move quickly past the wet benches</a:t>
            </a:r>
            <a:r>
              <a:rPr lang="de-DE" b="1" dirty="0">
                <a:solidFill>
                  <a:schemeClr val="bg1"/>
                </a:solidFill>
              </a:rPr>
              <a:t>!</a:t>
            </a:r>
          </a:p>
        </p:txBody>
      </p:sp>
      <p:sp>
        <p:nvSpPr>
          <p:cNvPr id="9" name="Textfeld 8"/>
          <p:cNvSpPr txBox="1"/>
          <p:nvPr/>
        </p:nvSpPr>
        <p:spPr>
          <a:xfrm>
            <a:off x="4188933" y="880680"/>
            <a:ext cx="4505052" cy="923330"/>
          </a:xfrm>
          <a:prstGeom prst="rect">
            <a:avLst/>
          </a:prstGeom>
          <a:solidFill>
            <a:srgbClr val="FF0000"/>
          </a:solidFill>
        </p:spPr>
        <p:txBody>
          <a:bodyPr wrap="square" rtlCol="0">
            <a:spAutoFit/>
          </a:bodyPr>
          <a:lstStyle/>
          <a:p>
            <a:r>
              <a:rPr lang="de-DE" b="1" dirty="0">
                <a:solidFill>
                  <a:schemeClr val="bg1"/>
                </a:solidFill>
              </a:rPr>
              <a:t>In </a:t>
            </a:r>
            <a:r>
              <a:rPr lang="de-DE" b="1" dirty="0" err="1">
                <a:solidFill>
                  <a:schemeClr val="bg1"/>
                </a:solidFill>
              </a:rPr>
              <a:t>three</a:t>
            </a:r>
            <a:r>
              <a:rPr lang="de-DE" b="1" dirty="0">
                <a:solidFill>
                  <a:schemeClr val="bg1"/>
                </a:solidFill>
              </a:rPr>
              <a:t> </a:t>
            </a:r>
            <a:r>
              <a:rPr lang="de-DE" b="1" dirty="0" err="1">
                <a:solidFill>
                  <a:schemeClr val="bg1"/>
                </a:solidFill>
              </a:rPr>
              <a:t>cases</a:t>
            </a:r>
            <a:r>
              <a:rPr lang="de-DE" b="1" dirty="0">
                <a:solidFill>
                  <a:schemeClr val="bg1"/>
                </a:solidFill>
              </a:rPr>
              <a:t> </a:t>
            </a:r>
            <a:r>
              <a:rPr lang="de-DE" b="1" dirty="0" err="1">
                <a:solidFill>
                  <a:schemeClr val="bg1"/>
                </a:solidFill>
              </a:rPr>
              <a:t>the</a:t>
            </a:r>
            <a:r>
              <a:rPr lang="de-DE" b="1" dirty="0">
                <a:solidFill>
                  <a:schemeClr val="bg1"/>
                </a:solidFill>
              </a:rPr>
              <a:t> </a:t>
            </a:r>
            <a:r>
              <a:rPr lang="de-DE" b="1" dirty="0" err="1">
                <a:solidFill>
                  <a:schemeClr val="bg1"/>
                </a:solidFill>
              </a:rPr>
              <a:t>bench</a:t>
            </a:r>
            <a:r>
              <a:rPr lang="de-DE" b="1" dirty="0">
                <a:solidFill>
                  <a:schemeClr val="bg1"/>
                </a:solidFill>
              </a:rPr>
              <a:t> </a:t>
            </a:r>
            <a:r>
              <a:rPr lang="de-DE" b="1" dirty="0" err="1">
                <a:solidFill>
                  <a:schemeClr val="bg1"/>
                </a:solidFill>
              </a:rPr>
              <a:t>does</a:t>
            </a:r>
            <a:r>
              <a:rPr lang="de-DE" b="1" dirty="0">
                <a:solidFill>
                  <a:schemeClr val="bg1"/>
                </a:solidFill>
              </a:rPr>
              <a:t> not </a:t>
            </a:r>
            <a:r>
              <a:rPr lang="de-DE" b="1" dirty="0" err="1">
                <a:solidFill>
                  <a:schemeClr val="bg1"/>
                </a:solidFill>
              </a:rPr>
              <a:t>function</a:t>
            </a:r>
            <a:r>
              <a:rPr lang="de-DE" b="1" dirty="0">
                <a:solidFill>
                  <a:schemeClr val="bg1"/>
                </a:solidFill>
              </a:rPr>
              <a:t> </a:t>
            </a:r>
            <a:r>
              <a:rPr lang="de-DE" b="1" dirty="0" err="1">
                <a:solidFill>
                  <a:schemeClr val="bg1"/>
                </a:solidFill>
              </a:rPr>
              <a:t>and</a:t>
            </a:r>
            <a:r>
              <a:rPr lang="de-DE" b="1" dirty="0">
                <a:solidFill>
                  <a:schemeClr val="bg1"/>
                </a:solidFill>
              </a:rPr>
              <a:t> </a:t>
            </a:r>
            <a:r>
              <a:rPr lang="de-DE" b="1" dirty="0" err="1">
                <a:solidFill>
                  <a:schemeClr val="bg1"/>
                </a:solidFill>
              </a:rPr>
              <a:t>chemical</a:t>
            </a:r>
            <a:r>
              <a:rPr lang="de-DE" b="1" dirty="0">
                <a:solidFill>
                  <a:schemeClr val="bg1"/>
                </a:solidFill>
              </a:rPr>
              <a:t> </a:t>
            </a:r>
            <a:r>
              <a:rPr lang="de-DE" b="1" dirty="0" err="1">
                <a:solidFill>
                  <a:schemeClr val="bg1"/>
                </a:solidFill>
              </a:rPr>
              <a:t>fumes</a:t>
            </a:r>
            <a:r>
              <a:rPr lang="de-DE" b="1" dirty="0">
                <a:solidFill>
                  <a:schemeClr val="bg1"/>
                </a:solidFill>
              </a:rPr>
              <a:t> </a:t>
            </a:r>
            <a:r>
              <a:rPr lang="de-DE" b="1" dirty="0" err="1">
                <a:solidFill>
                  <a:schemeClr val="bg1"/>
                </a:solidFill>
              </a:rPr>
              <a:t>can</a:t>
            </a:r>
            <a:r>
              <a:rPr lang="de-DE" b="1" dirty="0">
                <a:solidFill>
                  <a:schemeClr val="bg1"/>
                </a:solidFill>
              </a:rPr>
              <a:t> </a:t>
            </a:r>
            <a:r>
              <a:rPr lang="de-DE" b="1" dirty="0" err="1">
                <a:solidFill>
                  <a:schemeClr val="bg1"/>
                </a:solidFill>
              </a:rPr>
              <a:t>leave</a:t>
            </a:r>
            <a:r>
              <a:rPr lang="de-DE" b="1" dirty="0">
                <a:solidFill>
                  <a:schemeClr val="bg1"/>
                </a:solidFill>
              </a:rPr>
              <a:t> </a:t>
            </a:r>
            <a:r>
              <a:rPr lang="de-DE" b="1" dirty="0" err="1">
                <a:solidFill>
                  <a:schemeClr val="bg1"/>
                </a:solidFill>
              </a:rPr>
              <a:t>the</a:t>
            </a:r>
            <a:r>
              <a:rPr lang="de-DE" b="1" dirty="0">
                <a:solidFill>
                  <a:schemeClr val="bg1"/>
                </a:solidFill>
              </a:rPr>
              <a:t> </a:t>
            </a:r>
            <a:r>
              <a:rPr lang="de-DE" b="1" dirty="0" err="1">
                <a:solidFill>
                  <a:schemeClr val="bg1"/>
                </a:solidFill>
              </a:rPr>
              <a:t>wet</a:t>
            </a:r>
            <a:r>
              <a:rPr lang="de-DE" b="1" dirty="0">
                <a:solidFill>
                  <a:schemeClr val="bg1"/>
                </a:solidFill>
              </a:rPr>
              <a:t> </a:t>
            </a:r>
            <a:r>
              <a:rPr lang="de-DE" b="1" dirty="0" err="1">
                <a:solidFill>
                  <a:schemeClr val="bg1"/>
                </a:solidFill>
              </a:rPr>
              <a:t>bench</a:t>
            </a:r>
            <a:r>
              <a:rPr lang="de-DE" dirty="0">
                <a:solidFill>
                  <a:schemeClr val="bg1"/>
                </a:solidFill>
              </a:rPr>
              <a:t>:</a:t>
            </a:r>
          </a:p>
        </p:txBody>
      </p:sp>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3419" t="3801" r="10801" b="9051"/>
          <a:stretch/>
        </p:blipFill>
        <p:spPr>
          <a:xfrm>
            <a:off x="567983" y="880680"/>
            <a:ext cx="3521653" cy="5400000"/>
          </a:xfrm>
          <a:prstGeom prst="rect">
            <a:avLst/>
          </a:prstGeom>
        </p:spPr>
      </p:pic>
      <p:pic>
        <p:nvPicPr>
          <p:cNvPr id="22" name="Grafik 21"/>
          <p:cNvPicPr>
            <a:picLocks noChangeAspect="1"/>
          </p:cNvPicPr>
          <p:nvPr/>
        </p:nvPicPr>
        <p:blipFill rotWithShape="1">
          <a:blip r:embed="rId3"/>
          <a:srcRect l="18914" t="4348" r="66164" b="69565"/>
          <a:stretch/>
        </p:blipFill>
        <p:spPr>
          <a:xfrm>
            <a:off x="1517450" y="3151050"/>
            <a:ext cx="720001" cy="720000"/>
          </a:xfrm>
          <a:prstGeom prst="rect">
            <a:avLst/>
          </a:prstGeom>
        </p:spPr>
      </p:pic>
      <p:pic>
        <p:nvPicPr>
          <p:cNvPr id="23" name="Grafik 22"/>
          <p:cNvPicPr>
            <a:picLocks noChangeAspect="1"/>
          </p:cNvPicPr>
          <p:nvPr/>
        </p:nvPicPr>
        <p:blipFill rotWithShape="1">
          <a:blip r:embed="rId3"/>
          <a:srcRect l="18914" t="4348" r="66164" b="69565"/>
          <a:stretch/>
        </p:blipFill>
        <p:spPr>
          <a:xfrm>
            <a:off x="728496" y="2491577"/>
            <a:ext cx="720001" cy="720000"/>
          </a:xfrm>
          <a:prstGeom prst="rect">
            <a:avLst/>
          </a:prstGeom>
        </p:spPr>
      </p:pic>
      <p:pic>
        <p:nvPicPr>
          <p:cNvPr id="24" name="Grafik 23"/>
          <p:cNvPicPr>
            <a:picLocks noChangeAspect="1"/>
          </p:cNvPicPr>
          <p:nvPr/>
        </p:nvPicPr>
        <p:blipFill rotWithShape="1">
          <a:blip r:embed="rId3"/>
          <a:srcRect l="18914" t="4348" r="66164" b="69565"/>
          <a:stretch/>
        </p:blipFill>
        <p:spPr>
          <a:xfrm>
            <a:off x="2752633" y="3584760"/>
            <a:ext cx="720001" cy="720000"/>
          </a:xfrm>
          <a:prstGeom prst="rect">
            <a:avLst/>
          </a:prstGeom>
        </p:spPr>
      </p:pic>
      <p:pic>
        <p:nvPicPr>
          <p:cNvPr id="25" name="Grafik 24"/>
          <p:cNvPicPr>
            <a:picLocks noChangeAspect="1"/>
          </p:cNvPicPr>
          <p:nvPr/>
        </p:nvPicPr>
        <p:blipFill rotWithShape="1">
          <a:blip r:embed="rId3"/>
          <a:srcRect l="18914" t="4348" r="66164" b="69565"/>
          <a:stretch/>
        </p:blipFill>
        <p:spPr>
          <a:xfrm>
            <a:off x="1088497" y="3672720"/>
            <a:ext cx="720001" cy="720000"/>
          </a:xfrm>
          <a:prstGeom prst="rect">
            <a:avLst/>
          </a:prstGeom>
        </p:spPr>
      </p:pic>
      <p:pic>
        <p:nvPicPr>
          <p:cNvPr id="26" name="Grafik 25"/>
          <p:cNvPicPr>
            <a:picLocks noChangeAspect="1"/>
          </p:cNvPicPr>
          <p:nvPr/>
        </p:nvPicPr>
        <p:blipFill rotWithShape="1">
          <a:blip r:embed="rId3"/>
          <a:srcRect l="18914" t="4348" r="66164" b="69565"/>
          <a:stretch/>
        </p:blipFill>
        <p:spPr>
          <a:xfrm>
            <a:off x="1649614" y="4194390"/>
            <a:ext cx="720001" cy="720000"/>
          </a:xfrm>
          <a:prstGeom prst="rect">
            <a:avLst/>
          </a:prstGeom>
        </p:spPr>
      </p:pic>
      <p:pic>
        <p:nvPicPr>
          <p:cNvPr id="27" name="Grafik 26"/>
          <p:cNvPicPr>
            <a:picLocks noChangeAspect="1"/>
          </p:cNvPicPr>
          <p:nvPr/>
        </p:nvPicPr>
        <p:blipFill rotWithShape="1">
          <a:blip r:embed="rId3"/>
          <a:srcRect l="18914" t="4348" r="66164" b="69565"/>
          <a:stretch/>
        </p:blipFill>
        <p:spPr>
          <a:xfrm>
            <a:off x="2421723" y="4752720"/>
            <a:ext cx="720001" cy="720000"/>
          </a:xfrm>
          <a:prstGeom prst="rect">
            <a:avLst/>
          </a:prstGeom>
        </p:spPr>
      </p:pic>
      <p:sp>
        <p:nvSpPr>
          <p:cNvPr id="7" name="Textfeld 6">
            <a:extLst>
              <a:ext uri="{FF2B5EF4-FFF2-40B4-BE49-F238E27FC236}">
                <a16:creationId xmlns:a16="http://schemas.microsoft.com/office/drawing/2014/main" id="{8E9955AF-5933-4ED0-EA17-061B88968F6B}"/>
              </a:ext>
            </a:extLst>
          </p:cNvPr>
          <p:cNvSpPr txBox="1"/>
          <p:nvPr/>
        </p:nvSpPr>
        <p:spPr>
          <a:xfrm>
            <a:off x="4260914" y="4752720"/>
            <a:ext cx="4367145" cy="1323439"/>
          </a:xfrm>
          <a:prstGeom prst="rect">
            <a:avLst/>
          </a:prstGeom>
          <a:noFill/>
        </p:spPr>
        <p:txBody>
          <a:bodyPr wrap="square" rtlCol="0">
            <a:spAutoFit/>
          </a:bodyPr>
          <a:lstStyle/>
          <a:p>
            <a:pPr>
              <a:buClr>
                <a:srgbClr val="005B82"/>
              </a:buClr>
            </a:pPr>
            <a:r>
              <a:rPr lang="de-DE" sz="1600" b="1" dirty="0" err="1">
                <a:solidFill>
                  <a:srgbClr val="FF0000"/>
                </a:solidFill>
              </a:rPr>
              <a:t>Furthermore</a:t>
            </a:r>
            <a:r>
              <a:rPr lang="de-DE" sz="1600" b="1" dirty="0">
                <a:solidFill>
                  <a:srgbClr val="FF0000"/>
                </a:solidFill>
              </a:rPr>
              <a:t>:</a:t>
            </a:r>
          </a:p>
          <a:p>
            <a:pPr marL="342900" indent="-342900">
              <a:buClr>
                <a:srgbClr val="005B82"/>
              </a:buClr>
              <a:buFont typeface="Wingdings" panose="05000000000000000000" pitchFamily="2" charset="2"/>
              <a:buChar char="Ø"/>
            </a:pPr>
            <a:r>
              <a:rPr lang="de-DE" sz="1600" dirty="0" err="1"/>
              <a:t>No</a:t>
            </a:r>
            <a:r>
              <a:rPr lang="de-DE" sz="1600" dirty="0"/>
              <a:t> </a:t>
            </a:r>
            <a:r>
              <a:rPr lang="de-DE" sz="1600" dirty="0" err="1"/>
              <a:t>notebooks</a:t>
            </a:r>
            <a:r>
              <a:rPr lang="de-DE" sz="1600" dirty="0"/>
              <a:t>, </a:t>
            </a:r>
            <a:r>
              <a:rPr lang="de-DE" sz="1600" dirty="0" err="1"/>
              <a:t>tablets</a:t>
            </a:r>
            <a:r>
              <a:rPr lang="de-DE" sz="1600" dirty="0"/>
              <a:t> </a:t>
            </a:r>
            <a:r>
              <a:rPr lang="de-DE" sz="1600" dirty="0" err="1"/>
              <a:t>or</a:t>
            </a:r>
            <a:r>
              <a:rPr lang="de-DE" sz="1600" dirty="0"/>
              <a:t> </a:t>
            </a:r>
            <a:r>
              <a:rPr lang="de-DE" sz="1600" dirty="0" err="1"/>
              <a:t>phones</a:t>
            </a:r>
            <a:r>
              <a:rPr lang="de-DE" sz="1600" dirty="0"/>
              <a:t> </a:t>
            </a:r>
            <a:r>
              <a:rPr lang="de-DE" sz="1600" dirty="0" err="1"/>
              <a:t>are</a:t>
            </a:r>
            <a:r>
              <a:rPr lang="de-DE" sz="1600" dirty="0"/>
              <a:t> </a:t>
            </a:r>
            <a:r>
              <a:rPr lang="de-DE" sz="1600" dirty="0" err="1"/>
              <a:t>allowed</a:t>
            </a:r>
            <a:r>
              <a:rPr lang="de-DE" sz="1600" dirty="0"/>
              <a:t> at </a:t>
            </a:r>
            <a:r>
              <a:rPr lang="de-DE" sz="1600" dirty="0" err="1"/>
              <a:t>wet</a:t>
            </a:r>
            <a:r>
              <a:rPr lang="de-DE" sz="1600" dirty="0"/>
              <a:t> </a:t>
            </a:r>
            <a:r>
              <a:rPr lang="de-DE" sz="1600" dirty="0" err="1"/>
              <a:t>benches</a:t>
            </a:r>
            <a:r>
              <a:rPr lang="de-DE" sz="1600" dirty="0"/>
              <a:t>.</a:t>
            </a:r>
          </a:p>
          <a:p>
            <a:pPr marL="342900" indent="-342900">
              <a:buClr>
                <a:srgbClr val="005B82"/>
              </a:buClr>
              <a:buFont typeface="Wingdings" panose="05000000000000000000" pitchFamily="2" charset="2"/>
              <a:buChar char="Ø"/>
            </a:pPr>
            <a:r>
              <a:rPr lang="de-DE" sz="1600" dirty="0" err="1"/>
              <a:t>Don‘t</a:t>
            </a:r>
            <a:r>
              <a:rPr lang="de-DE" sz="1600" dirty="0"/>
              <a:t> </a:t>
            </a:r>
            <a:r>
              <a:rPr lang="de-DE" sz="1600" dirty="0" err="1"/>
              <a:t>cut</a:t>
            </a:r>
            <a:r>
              <a:rPr lang="de-DE" sz="1600" dirty="0"/>
              <a:t> </a:t>
            </a:r>
            <a:r>
              <a:rPr lang="de-DE" sz="1600" dirty="0" err="1"/>
              <a:t>fab</a:t>
            </a:r>
            <a:r>
              <a:rPr lang="de-DE" sz="1600" dirty="0"/>
              <a:t> </a:t>
            </a:r>
            <a:r>
              <a:rPr lang="de-DE" sz="1600" dirty="0" err="1"/>
              <a:t>wipes</a:t>
            </a:r>
            <a:r>
              <a:rPr lang="de-DE" sz="1600" dirty="0"/>
              <a:t>.</a:t>
            </a:r>
          </a:p>
          <a:p>
            <a:pPr marL="342900" indent="-342900">
              <a:buClr>
                <a:srgbClr val="005B82"/>
              </a:buClr>
              <a:buFont typeface="Wingdings" panose="05000000000000000000" pitchFamily="2" charset="2"/>
              <a:buChar char="Ø"/>
            </a:pPr>
            <a:r>
              <a:rPr lang="de-DE" sz="1600" dirty="0"/>
              <a:t>Use </a:t>
            </a:r>
            <a:r>
              <a:rPr lang="de-DE" sz="1600" dirty="0" err="1"/>
              <a:t>the</a:t>
            </a:r>
            <a:r>
              <a:rPr lang="de-DE" sz="1600" dirty="0"/>
              <a:t> </a:t>
            </a:r>
            <a:r>
              <a:rPr lang="de-DE" sz="1600" dirty="0" err="1"/>
              <a:t>correct</a:t>
            </a:r>
            <a:r>
              <a:rPr lang="de-DE" sz="1600" dirty="0"/>
              <a:t> </a:t>
            </a:r>
            <a:r>
              <a:rPr lang="de-DE" sz="1600" dirty="0" err="1"/>
              <a:t>gloves</a:t>
            </a:r>
            <a:r>
              <a:rPr lang="de-DE" sz="1600" dirty="0"/>
              <a:t>.</a:t>
            </a:r>
            <a:endParaRPr lang="de-DE" dirty="0"/>
          </a:p>
        </p:txBody>
      </p:sp>
      <p:sp>
        <p:nvSpPr>
          <p:cNvPr id="8" name="Textfeld 7">
            <a:extLst>
              <a:ext uri="{FF2B5EF4-FFF2-40B4-BE49-F238E27FC236}">
                <a16:creationId xmlns:a16="http://schemas.microsoft.com/office/drawing/2014/main" id="{06D84F05-58E7-5220-F883-9A420A697A95}"/>
              </a:ext>
            </a:extLst>
          </p:cNvPr>
          <p:cNvSpPr txBox="1"/>
          <p:nvPr/>
        </p:nvSpPr>
        <p:spPr>
          <a:xfrm>
            <a:off x="4263385" y="2780928"/>
            <a:ext cx="4367145" cy="1323439"/>
          </a:xfrm>
          <a:prstGeom prst="rect">
            <a:avLst/>
          </a:prstGeom>
          <a:noFill/>
        </p:spPr>
        <p:txBody>
          <a:bodyPr wrap="square" rtlCol="0">
            <a:spAutoFit/>
          </a:bodyPr>
          <a:lstStyle/>
          <a:p>
            <a:pPr>
              <a:buClr>
                <a:srgbClr val="005B82"/>
              </a:buClr>
            </a:pPr>
            <a:endParaRPr lang="de-DE" sz="1600" dirty="0"/>
          </a:p>
          <a:p>
            <a:pPr marL="342900" indent="-342900">
              <a:buClr>
                <a:srgbClr val="005B82"/>
              </a:buClr>
              <a:buFont typeface="+mj-lt"/>
              <a:buAutoNum type="arabicPeriod" startAt="3"/>
            </a:pPr>
            <a:r>
              <a:rPr lang="en-US" sz="1600" dirty="0"/>
              <a:t>Quick movement along a bench leads to an </a:t>
            </a:r>
            <a:r>
              <a:rPr lang="en-US" sz="1600" dirty="0" err="1"/>
              <a:t>underpressure</a:t>
            </a:r>
            <a:r>
              <a:rPr lang="en-US" sz="1600" dirty="0"/>
              <a:t> behind the person. As a result, the laminar flow will be disturbed.</a:t>
            </a:r>
            <a:endParaRPr lang="de-DE" sz="1600" dirty="0"/>
          </a:p>
          <a:p>
            <a:pPr>
              <a:buClr>
                <a:srgbClr val="005B82"/>
              </a:buClr>
            </a:pPr>
            <a:endParaRPr lang="en-US" sz="1600" dirty="0"/>
          </a:p>
        </p:txBody>
      </p:sp>
      <p:sp>
        <p:nvSpPr>
          <p:cNvPr id="11" name="Textfeld 10">
            <a:extLst>
              <a:ext uri="{FF2B5EF4-FFF2-40B4-BE49-F238E27FC236}">
                <a16:creationId xmlns:a16="http://schemas.microsoft.com/office/drawing/2014/main" id="{D3552256-B676-C43D-AFE6-0E05C55923E0}"/>
              </a:ext>
            </a:extLst>
          </p:cNvPr>
          <p:cNvSpPr txBox="1"/>
          <p:nvPr/>
        </p:nvSpPr>
        <p:spPr>
          <a:xfrm>
            <a:off x="4188932" y="2418024"/>
            <a:ext cx="4505052" cy="369332"/>
          </a:xfrm>
          <a:prstGeom prst="rect">
            <a:avLst/>
          </a:prstGeom>
          <a:solidFill>
            <a:srgbClr val="FF0000"/>
          </a:solidFill>
        </p:spPr>
        <p:txBody>
          <a:bodyPr wrap="square" rtlCol="0">
            <a:spAutoFit/>
          </a:bodyPr>
          <a:lstStyle/>
          <a:p>
            <a:r>
              <a:rPr lang="en-US" b="1" dirty="0">
                <a:solidFill>
                  <a:schemeClr val="bg1"/>
                </a:solidFill>
              </a:rPr>
              <a:t>Do not lean over the wet benches</a:t>
            </a:r>
            <a:r>
              <a:rPr lang="de-DE" b="1" dirty="0">
                <a:solidFill>
                  <a:schemeClr val="bg1"/>
                </a:solidFill>
              </a:rPr>
              <a:t>!</a:t>
            </a:r>
          </a:p>
        </p:txBody>
      </p:sp>
    </p:spTree>
    <p:extLst>
      <p:ext uri="{BB962C8B-B14F-4D97-AF65-F5344CB8AC3E}">
        <p14:creationId xmlns:p14="http://schemas.microsoft.com/office/powerpoint/2010/main" val="811670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539552" y="309845"/>
            <a:ext cx="4230239" cy="368549"/>
            <a:chOff x="0" y="4930"/>
            <a:chExt cx="2676836" cy="368549"/>
          </a:xfrm>
          <a:solidFill>
            <a:srgbClr val="005B82"/>
          </a:solidFill>
        </p:grpSpPr>
        <p:sp>
          <p:nvSpPr>
            <p:cNvPr id="5" name="Abgerundetes Rechteck 4"/>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6"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9</a:t>
              </a:r>
              <a:r>
                <a:rPr lang="de-DE" sz="1600" b="1" kern="1200" dirty="0"/>
                <a:t>. </a:t>
              </a:r>
              <a:r>
                <a:rPr lang="de-DE" sz="1600" b="1" dirty="0" err="1"/>
                <a:t>Wet</a:t>
              </a:r>
              <a:r>
                <a:rPr lang="de-DE" sz="1600" b="1" dirty="0"/>
                <a:t> </a:t>
              </a:r>
              <a:r>
                <a:rPr lang="de-DE" sz="1600" b="1" dirty="0" err="1"/>
                <a:t>Benches</a:t>
              </a:r>
              <a:r>
                <a:rPr lang="de-DE" sz="1600" b="1" kern="1200" dirty="0"/>
                <a:t> – </a:t>
              </a:r>
              <a:r>
                <a:rPr lang="de-DE" sz="1600" b="1" kern="1200" dirty="0" err="1"/>
                <a:t>Behaviour</a:t>
              </a:r>
              <a:endParaRPr lang="de-DE" sz="1600" b="1" kern="1200" dirty="0"/>
            </a:p>
          </p:txBody>
        </p:sp>
      </p:grpSp>
      <p:sp>
        <p:nvSpPr>
          <p:cNvPr id="7" name="Rechteck 6"/>
          <p:cNvSpPr/>
          <p:nvPr/>
        </p:nvSpPr>
        <p:spPr>
          <a:xfrm>
            <a:off x="567983" y="876300"/>
            <a:ext cx="7892449" cy="5505028"/>
          </a:xfrm>
          <a:prstGeom prst="rect">
            <a:avLst/>
          </a:prstGeom>
          <a:noFill/>
          <a:ln>
            <a:solidFill>
              <a:srgbClr val="005B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6620" y="2132856"/>
            <a:ext cx="3360000" cy="252000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809" y="930330"/>
            <a:ext cx="4050000" cy="5400000"/>
          </a:xfrm>
          <a:prstGeom prst="rect">
            <a:avLst/>
          </a:prstGeom>
        </p:spPr>
      </p:pic>
      <p:sp>
        <p:nvSpPr>
          <p:cNvPr id="9" name="Textfeld 8"/>
          <p:cNvSpPr txBox="1"/>
          <p:nvPr/>
        </p:nvSpPr>
        <p:spPr>
          <a:xfrm>
            <a:off x="4857127" y="1387572"/>
            <a:ext cx="3458985" cy="646331"/>
          </a:xfrm>
          <a:prstGeom prst="rect">
            <a:avLst/>
          </a:prstGeom>
          <a:noFill/>
        </p:spPr>
        <p:txBody>
          <a:bodyPr wrap="square" rtlCol="0">
            <a:spAutoFit/>
          </a:bodyPr>
          <a:lstStyle/>
          <a:p>
            <a:r>
              <a:rPr lang="de-DE" dirty="0" err="1"/>
              <a:t>How</a:t>
            </a:r>
            <a:r>
              <a:rPr lang="de-DE" dirty="0"/>
              <a:t> </a:t>
            </a:r>
            <a:r>
              <a:rPr lang="de-DE" dirty="0" err="1"/>
              <a:t>to</a:t>
            </a:r>
            <a:r>
              <a:rPr lang="de-DE" dirty="0"/>
              <a:t> </a:t>
            </a:r>
            <a:r>
              <a:rPr lang="de-DE" dirty="0" err="1"/>
              <a:t>work</a:t>
            </a:r>
            <a:r>
              <a:rPr lang="de-DE" dirty="0"/>
              <a:t> </a:t>
            </a:r>
            <a:r>
              <a:rPr lang="de-DE" dirty="0" err="1"/>
              <a:t>with</a:t>
            </a:r>
            <a:r>
              <a:rPr lang="de-DE" dirty="0"/>
              <a:t> </a:t>
            </a:r>
            <a:r>
              <a:rPr lang="de-DE" dirty="0" err="1"/>
              <a:t>less</a:t>
            </a:r>
            <a:r>
              <a:rPr lang="de-DE" dirty="0"/>
              <a:t> </a:t>
            </a:r>
            <a:r>
              <a:rPr lang="de-DE" dirty="0" err="1"/>
              <a:t>space</a:t>
            </a:r>
            <a:r>
              <a:rPr lang="de-DE" dirty="0"/>
              <a:t>. </a:t>
            </a:r>
            <a:r>
              <a:rPr lang="de-DE" dirty="0" err="1"/>
              <a:t>For</a:t>
            </a:r>
            <a:r>
              <a:rPr lang="de-DE" dirty="0"/>
              <a:t> </a:t>
            </a:r>
            <a:r>
              <a:rPr lang="de-DE" dirty="0" err="1"/>
              <a:t>example</a:t>
            </a:r>
            <a:r>
              <a:rPr lang="de-DE" dirty="0"/>
              <a:t> III/V </a:t>
            </a:r>
            <a:r>
              <a:rPr lang="de-DE" dirty="0" err="1"/>
              <a:t>wet</a:t>
            </a:r>
            <a:r>
              <a:rPr lang="de-DE" dirty="0"/>
              <a:t> </a:t>
            </a:r>
            <a:r>
              <a:rPr lang="de-DE" dirty="0" err="1"/>
              <a:t>bench</a:t>
            </a:r>
            <a:r>
              <a:rPr lang="de-DE" dirty="0"/>
              <a:t>:</a:t>
            </a:r>
          </a:p>
        </p:txBody>
      </p:sp>
      <p:pic>
        <p:nvPicPr>
          <p:cNvPr id="14" name="Grafik 13"/>
          <p:cNvPicPr>
            <a:picLocks noChangeAspect="1"/>
          </p:cNvPicPr>
          <p:nvPr/>
        </p:nvPicPr>
        <p:blipFill rotWithShape="1">
          <a:blip r:embed="rId4"/>
          <a:srcRect l="63678" t="6521" r="20157" b="69566"/>
          <a:stretch/>
        </p:blipFill>
        <p:spPr>
          <a:xfrm>
            <a:off x="5148988" y="3589488"/>
            <a:ext cx="850909" cy="720000"/>
          </a:xfrm>
          <a:prstGeom prst="rect">
            <a:avLst/>
          </a:prstGeom>
        </p:spPr>
      </p:pic>
      <p:pic>
        <p:nvPicPr>
          <p:cNvPr id="15" name="Grafik 14"/>
          <p:cNvPicPr>
            <a:picLocks noChangeAspect="1"/>
          </p:cNvPicPr>
          <p:nvPr/>
        </p:nvPicPr>
        <p:blipFill rotWithShape="1">
          <a:blip r:embed="rId4"/>
          <a:srcRect l="63678" t="6521" r="20157" b="69566"/>
          <a:stretch/>
        </p:blipFill>
        <p:spPr>
          <a:xfrm>
            <a:off x="603660" y="3021888"/>
            <a:ext cx="850909" cy="720000"/>
          </a:xfrm>
          <a:prstGeom prst="rect">
            <a:avLst/>
          </a:prstGeom>
        </p:spPr>
      </p:pic>
      <p:pic>
        <p:nvPicPr>
          <p:cNvPr id="16" name="Grafik 15"/>
          <p:cNvPicPr>
            <a:picLocks noChangeAspect="1"/>
          </p:cNvPicPr>
          <p:nvPr/>
        </p:nvPicPr>
        <p:blipFill rotWithShape="1">
          <a:blip r:embed="rId4"/>
          <a:srcRect l="63678" t="6521" r="20157" b="69566"/>
          <a:stretch/>
        </p:blipFill>
        <p:spPr>
          <a:xfrm>
            <a:off x="3296615" y="4460769"/>
            <a:ext cx="850909" cy="720000"/>
          </a:xfrm>
          <a:prstGeom prst="rect">
            <a:avLst/>
          </a:prstGeom>
        </p:spPr>
      </p:pic>
      <p:pic>
        <p:nvPicPr>
          <p:cNvPr id="17" name="Grafik 16"/>
          <p:cNvPicPr>
            <a:picLocks noChangeAspect="1"/>
          </p:cNvPicPr>
          <p:nvPr/>
        </p:nvPicPr>
        <p:blipFill rotWithShape="1">
          <a:blip r:embed="rId4"/>
          <a:srcRect l="63678" t="6521" r="20157" b="69566"/>
          <a:stretch/>
        </p:blipFill>
        <p:spPr>
          <a:xfrm>
            <a:off x="1979712" y="4330488"/>
            <a:ext cx="850909" cy="720000"/>
          </a:xfrm>
          <a:prstGeom prst="rect">
            <a:avLst/>
          </a:prstGeom>
        </p:spPr>
      </p:pic>
      <p:pic>
        <p:nvPicPr>
          <p:cNvPr id="18" name="Grafik 17"/>
          <p:cNvPicPr>
            <a:picLocks noChangeAspect="1"/>
          </p:cNvPicPr>
          <p:nvPr/>
        </p:nvPicPr>
        <p:blipFill rotWithShape="1">
          <a:blip r:embed="rId5"/>
          <a:srcRect l="18914" t="4348" r="66164" b="69565"/>
          <a:stretch/>
        </p:blipFill>
        <p:spPr>
          <a:xfrm>
            <a:off x="7223916" y="3847615"/>
            <a:ext cx="720001" cy="720000"/>
          </a:xfrm>
          <a:prstGeom prst="rect">
            <a:avLst/>
          </a:prstGeom>
        </p:spPr>
      </p:pic>
    </p:spTree>
    <p:extLst>
      <p:ext uri="{BB962C8B-B14F-4D97-AF65-F5344CB8AC3E}">
        <p14:creationId xmlns:p14="http://schemas.microsoft.com/office/powerpoint/2010/main" val="3699212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4139951" y="1124744"/>
            <a:ext cx="4429541" cy="489654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p:cNvSpPr txBox="1"/>
          <p:nvPr/>
        </p:nvSpPr>
        <p:spPr>
          <a:xfrm>
            <a:off x="4283968" y="1268760"/>
            <a:ext cx="4104456" cy="4524315"/>
          </a:xfrm>
          <a:prstGeom prst="rect">
            <a:avLst/>
          </a:prstGeom>
          <a:solidFill>
            <a:schemeClr val="bg1"/>
          </a:solidFill>
          <a:ln>
            <a:solidFill>
              <a:srgbClr val="FF0000"/>
            </a:solidFill>
          </a:ln>
        </p:spPr>
        <p:txBody>
          <a:bodyPr wrap="square" rtlCol="0">
            <a:spAutoFit/>
          </a:bodyPr>
          <a:lstStyle/>
          <a:p>
            <a:r>
              <a:rPr lang="de-DE" dirty="0"/>
              <a:t>Working </a:t>
            </a:r>
            <a:r>
              <a:rPr lang="de-DE" dirty="0" err="1"/>
              <a:t>with</a:t>
            </a:r>
            <a:r>
              <a:rPr lang="de-DE" dirty="0"/>
              <a:t> </a:t>
            </a:r>
            <a:r>
              <a:rPr lang="de-DE" dirty="0" err="1"/>
              <a:t>acids</a:t>
            </a:r>
            <a:r>
              <a:rPr lang="de-DE" dirty="0"/>
              <a:t> </a:t>
            </a:r>
            <a:r>
              <a:rPr lang="de-DE" dirty="0" err="1"/>
              <a:t>and</a:t>
            </a:r>
            <a:r>
              <a:rPr lang="de-DE" dirty="0"/>
              <a:t> </a:t>
            </a:r>
            <a:r>
              <a:rPr lang="de-DE" dirty="0" err="1"/>
              <a:t>bases</a:t>
            </a:r>
            <a:r>
              <a:rPr lang="de-DE" dirty="0"/>
              <a:t>:</a:t>
            </a:r>
          </a:p>
          <a:p>
            <a:endParaRPr lang="de-DE" dirty="0"/>
          </a:p>
          <a:p>
            <a:pPr marL="342900" indent="-342900">
              <a:buClr>
                <a:srgbClr val="0070C0"/>
              </a:buClr>
              <a:buFont typeface="Wingdings" panose="05000000000000000000" pitchFamily="2" charset="2"/>
              <a:buChar char="Ø"/>
            </a:pPr>
            <a:r>
              <a:rPr lang="de-DE" altLang="de-DE" dirty="0" err="1"/>
              <a:t>Only</a:t>
            </a:r>
            <a:r>
              <a:rPr lang="de-DE" altLang="de-DE" dirty="0"/>
              <a:t> </a:t>
            </a:r>
            <a:r>
              <a:rPr lang="de-DE" altLang="de-DE" dirty="0" err="1"/>
              <a:t>with</a:t>
            </a:r>
            <a:r>
              <a:rPr lang="de-DE" altLang="de-DE" dirty="0"/>
              <a:t> </a:t>
            </a:r>
            <a:r>
              <a:rPr lang="de-DE" altLang="de-DE" dirty="0" err="1"/>
              <a:t>the</a:t>
            </a:r>
            <a:r>
              <a:rPr lang="de-DE" altLang="de-DE" dirty="0"/>
              <a:t> </a:t>
            </a:r>
            <a:r>
              <a:rPr lang="de-DE" altLang="de-DE" u="sng" dirty="0"/>
              <a:t>p</a:t>
            </a:r>
            <a:r>
              <a:rPr lang="de-DE" altLang="de-DE" dirty="0"/>
              <a:t>ersonal </a:t>
            </a:r>
            <a:r>
              <a:rPr lang="de-DE" altLang="de-DE" u="sng" dirty="0" err="1"/>
              <a:t>s</a:t>
            </a:r>
            <a:r>
              <a:rPr lang="de-DE" altLang="de-DE" dirty="0" err="1"/>
              <a:t>afety</a:t>
            </a:r>
            <a:r>
              <a:rPr lang="de-DE" altLang="de-DE" dirty="0"/>
              <a:t> </a:t>
            </a:r>
            <a:r>
              <a:rPr lang="de-DE" altLang="de-DE" u="sng" dirty="0" err="1"/>
              <a:t>e</a:t>
            </a:r>
            <a:r>
              <a:rPr lang="de-DE" altLang="de-DE" dirty="0" err="1"/>
              <a:t>quipment</a:t>
            </a:r>
            <a:r>
              <a:rPr lang="de-DE" altLang="de-DE" dirty="0"/>
              <a:t> (PSE):</a:t>
            </a:r>
          </a:p>
          <a:p>
            <a:pPr marL="742809" lvl="1" indent="-285750">
              <a:buClr>
                <a:srgbClr val="0070C0"/>
              </a:buClr>
              <a:buFont typeface="Arial" panose="020B0604020202020204" pitchFamily="34" charset="0"/>
              <a:buChar char="•"/>
            </a:pPr>
            <a:r>
              <a:rPr lang="de-DE" dirty="0" err="1">
                <a:solidFill>
                  <a:prstClr val="black"/>
                </a:solidFill>
                <a:latin typeface="Arial" panose="020B0604020202020204" pitchFamily="34" charset="0"/>
                <a:cs typeface="Arial" panose="020B0604020202020204" pitchFamily="34" charset="0"/>
              </a:rPr>
              <a:t>face</a:t>
            </a:r>
            <a:r>
              <a:rPr lang="de-DE" dirty="0">
                <a:solidFill>
                  <a:prstClr val="black"/>
                </a:solidFill>
                <a:latin typeface="Arial" panose="020B0604020202020204" pitchFamily="34" charset="0"/>
                <a:cs typeface="Arial" panose="020B0604020202020204" pitchFamily="34" charset="0"/>
              </a:rPr>
              <a:t> </a:t>
            </a:r>
            <a:r>
              <a:rPr lang="de-DE" dirty="0" err="1">
                <a:solidFill>
                  <a:prstClr val="black"/>
                </a:solidFill>
                <a:latin typeface="Arial" panose="020B0604020202020204" pitchFamily="34" charset="0"/>
                <a:cs typeface="Arial" panose="020B0604020202020204" pitchFamily="34" charset="0"/>
              </a:rPr>
              <a:t>protection</a:t>
            </a:r>
            <a:endParaRPr lang="de-DE" altLang="de-DE" dirty="0"/>
          </a:p>
          <a:p>
            <a:pPr marL="742809" lvl="1" indent="-285750">
              <a:buClr>
                <a:srgbClr val="0070C0"/>
              </a:buClr>
              <a:buFont typeface="Arial" panose="020B0604020202020204" pitchFamily="34" charset="0"/>
              <a:buChar char="•"/>
            </a:pPr>
            <a:r>
              <a:rPr lang="de-DE" altLang="de-DE" dirty="0" err="1"/>
              <a:t>apron</a:t>
            </a:r>
            <a:endParaRPr lang="de-DE" altLang="de-DE" dirty="0"/>
          </a:p>
          <a:p>
            <a:pPr marL="742809" lvl="1" indent="-285750">
              <a:buClr>
                <a:srgbClr val="0070C0"/>
              </a:buClr>
              <a:buFont typeface="Arial" panose="020B0604020202020204" pitchFamily="34" charset="0"/>
              <a:buChar char="•"/>
            </a:pPr>
            <a:r>
              <a:rPr lang="de-DE" altLang="de-DE" dirty="0"/>
              <a:t>heavy </a:t>
            </a:r>
            <a:r>
              <a:rPr lang="de-DE" altLang="de-DE" dirty="0" err="1"/>
              <a:t>safety</a:t>
            </a:r>
            <a:r>
              <a:rPr lang="de-DE" altLang="de-DE" dirty="0"/>
              <a:t> </a:t>
            </a:r>
            <a:r>
              <a:rPr lang="de-DE" altLang="de-DE" dirty="0" err="1"/>
              <a:t>gloves</a:t>
            </a:r>
            <a:endParaRPr lang="de-DE" altLang="de-DE" dirty="0"/>
          </a:p>
          <a:p>
            <a:pPr marL="342900" indent="-342900">
              <a:buClr>
                <a:srgbClr val="0070C0"/>
              </a:buClr>
              <a:buFont typeface="Wingdings" panose="05000000000000000000" pitchFamily="2" charset="2"/>
              <a:buChar char="Ø"/>
            </a:pPr>
            <a:r>
              <a:rPr lang="de-DE" altLang="de-DE" dirty="0" err="1"/>
              <a:t>Always</a:t>
            </a:r>
            <a:r>
              <a:rPr lang="de-DE" altLang="de-DE" dirty="0"/>
              <a:t> </a:t>
            </a:r>
            <a:r>
              <a:rPr lang="de-DE" altLang="de-DE" dirty="0" err="1"/>
              <a:t>use</a:t>
            </a:r>
            <a:r>
              <a:rPr lang="de-DE" altLang="de-DE" dirty="0"/>
              <a:t> </a:t>
            </a:r>
            <a:r>
              <a:rPr lang="de-DE" altLang="de-DE" dirty="0" err="1"/>
              <a:t>new</a:t>
            </a:r>
            <a:r>
              <a:rPr lang="de-DE" altLang="de-DE" dirty="0"/>
              <a:t> </a:t>
            </a:r>
            <a:r>
              <a:rPr lang="de-DE" altLang="de-DE" dirty="0" err="1"/>
              <a:t>safety</a:t>
            </a:r>
            <a:r>
              <a:rPr lang="de-DE" altLang="de-DE" dirty="0"/>
              <a:t> </a:t>
            </a:r>
            <a:r>
              <a:rPr lang="de-DE" altLang="de-DE" dirty="0" err="1"/>
              <a:t>gloves</a:t>
            </a:r>
            <a:r>
              <a:rPr lang="de-DE" altLang="de-DE" dirty="0"/>
              <a:t> </a:t>
            </a:r>
            <a:r>
              <a:rPr lang="de-DE" altLang="de-DE" dirty="0" err="1"/>
              <a:t>when</a:t>
            </a:r>
            <a:r>
              <a:rPr lang="de-DE" altLang="de-DE" dirty="0"/>
              <a:t> </a:t>
            </a:r>
            <a:r>
              <a:rPr lang="de-DE" altLang="de-DE" dirty="0" err="1"/>
              <a:t>starting</a:t>
            </a:r>
            <a:r>
              <a:rPr lang="de-DE" altLang="de-DE" dirty="0"/>
              <a:t> </a:t>
            </a:r>
            <a:r>
              <a:rPr lang="de-DE" altLang="de-DE" dirty="0" err="1"/>
              <a:t>work</a:t>
            </a:r>
            <a:r>
              <a:rPr lang="de-DE" altLang="de-DE" dirty="0"/>
              <a:t>.</a:t>
            </a:r>
          </a:p>
          <a:p>
            <a:pPr marL="285750" indent="-285750">
              <a:buClr>
                <a:srgbClr val="0070C0"/>
              </a:buClr>
              <a:buFont typeface="Wingdings" panose="05000000000000000000" pitchFamily="2" charset="2"/>
              <a:buChar char="Ø"/>
            </a:pPr>
            <a:r>
              <a:rPr lang="de-DE" altLang="de-DE" dirty="0"/>
              <a:t> Use </a:t>
            </a:r>
            <a:r>
              <a:rPr lang="de-DE" altLang="de-DE" dirty="0" err="1"/>
              <a:t>safety</a:t>
            </a:r>
            <a:r>
              <a:rPr lang="de-DE" altLang="de-DE" dirty="0"/>
              <a:t> </a:t>
            </a:r>
            <a:r>
              <a:rPr lang="de-DE" altLang="de-DE" dirty="0" err="1"/>
              <a:t>gloves</a:t>
            </a:r>
            <a:r>
              <a:rPr lang="de-DE" altLang="de-DE" dirty="0"/>
              <a:t> </a:t>
            </a:r>
            <a:r>
              <a:rPr lang="de-DE" altLang="de-DE" dirty="0" err="1"/>
              <a:t>of</a:t>
            </a:r>
            <a:r>
              <a:rPr lang="de-DE" altLang="de-DE" dirty="0"/>
              <a:t> </a:t>
            </a:r>
            <a:r>
              <a:rPr lang="de-DE" altLang="de-DE" dirty="0" err="1"/>
              <a:t>the</a:t>
            </a:r>
            <a:r>
              <a:rPr lang="de-DE" altLang="de-DE" dirty="0"/>
              <a:t> </a:t>
            </a:r>
            <a:r>
              <a:rPr lang="de-DE" altLang="de-DE" dirty="0" err="1"/>
              <a:t>right</a:t>
            </a:r>
            <a:r>
              <a:rPr lang="de-DE" altLang="de-DE" dirty="0"/>
              <a:t> </a:t>
            </a:r>
            <a:r>
              <a:rPr lang="de-DE" altLang="de-DE" dirty="0" err="1"/>
              <a:t>size</a:t>
            </a:r>
            <a:r>
              <a:rPr lang="de-DE" altLang="de-DE" dirty="0"/>
              <a:t>.</a:t>
            </a:r>
          </a:p>
          <a:p>
            <a:pPr marL="342900" indent="-342900">
              <a:buClr>
                <a:srgbClr val="0070C0"/>
              </a:buClr>
              <a:buFont typeface="Wingdings" panose="05000000000000000000" pitchFamily="2" charset="2"/>
              <a:buChar char="Ø"/>
            </a:pPr>
            <a:r>
              <a:rPr lang="de-DE" altLang="de-DE" dirty="0"/>
              <a:t>Change </a:t>
            </a:r>
            <a:r>
              <a:rPr lang="de-DE" altLang="de-DE" dirty="0" err="1"/>
              <a:t>safety</a:t>
            </a:r>
            <a:r>
              <a:rPr lang="de-DE" altLang="de-DE" dirty="0"/>
              <a:t> </a:t>
            </a:r>
            <a:r>
              <a:rPr lang="de-DE" altLang="de-DE" dirty="0" err="1"/>
              <a:t>gloves</a:t>
            </a:r>
            <a:r>
              <a:rPr lang="de-DE" altLang="de-DE" dirty="0"/>
              <a:t> </a:t>
            </a:r>
            <a:r>
              <a:rPr lang="de-DE" altLang="de-DE" dirty="0" err="1"/>
              <a:t>and</a:t>
            </a:r>
            <a:r>
              <a:rPr lang="de-DE" altLang="de-DE" dirty="0"/>
              <a:t> </a:t>
            </a:r>
            <a:r>
              <a:rPr lang="de-DE" altLang="de-DE" dirty="0" err="1"/>
              <a:t>apron</a:t>
            </a:r>
            <a:r>
              <a:rPr lang="de-DE" altLang="de-DE" dirty="0"/>
              <a:t> </a:t>
            </a:r>
            <a:r>
              <a:rPr lang="de-DE" altLang="de-DE" dirty="0" err="1"/>
              <a:t>if</a:t>
            </a:r>
            <a:r>
              <a:rPr lang="de-DE" altLang="de-DE" dirty="0"/>
              <a:t> </a:t>
            </a:r>
            <a:r>
              <a:rPr lang="de-DE" altLang="de-DE" dirty="0" err="1"/>
              <a:t>they</a:t>
            </a:r>
            <a:r>
              <a:rPr lang="de-DE" altLang="de-DE" dirty="0"/>
              <a:t> </a:t>
            </a:r>
            <a:r>
              <a:rPr lang="de-DE" altLang="de-DE" dirty="0" err="1"/>
              <a:t>are</a:t>
            </a:r>
            <a:r>
              <a:rPr lang="de-DE" altLang="de-DE" dirty="0"/>
              <a:t> </a:t>
            </a:r>
            <a:r>
              <a:rPr lang="de-DE" altLang="de-DE" dirty="0" err="1"/>
              <a:t>leaky</a:t>
            </a:r>
            <a:r>
              <a:rPr lang="de-DE" altLang="de-DE" dirty="0"/>
              <a:t> </a:t>
            </a:r>
            <a:r>
              <a:rPr lang="de-DE" altLang="de-DE" dirty="0" err="1"/>
              <a:t>or</a:t>
            </a:r>
            <a:r>
              <a:rPr lang="de-DE" altLang="de-DE" dirty="0"/>
              <a:t> </a:t>
            </a:r>
            <a:r>
              <a:rPr lang="de-DE" altLang="de-DE" dirty="0" err="1"/>
              <a:t>discolored</a:t>
            </a:r>
            <a:r>
              <a:rPr lang="de-DE" altLang="de-DE" dirty="0"/>
              <a:t>.</a:t>
            </a:r>
          </a:p>
          <a:p>
            <a:pPr marL="342900" indent="-342900">
              <a:buClr>
                <a:srgbClr val="0070C0"/>
              </a:buClr>
              <a:buFont typeface="Wingdings" panose="05000000000000000000" pitchFamily="2" charset="2"/>
              <a:buChar char="Ø"/>
            </a:pPr>
            <a:r>
              <a:rPr lang="de-DE" altLang="de-DE" dirty="0" err="1"/>
              <a:t>Dispose</a:t>
            </a:r>
            <a:r>
              <a:rPr lang="de-DE" altLang="de-DE" dirty="0"/>
              <a:t> </a:t>
            </a:r>
            <a:r>
              <a:rPr lang="de-DE" altLang="de-DE" dirty="0" err="1"/>
              <a:t>of</a:t>
            </a:r>
            <a:r>
              <a:rPr lang="de-DE" altLang="de-DE" dirty="0"/>
              <a:t> </a:t>
            </a:r>
            <a:r>
              <a:rPr lang="de-DE" altLang="de-DE" dirty="0" err="1"/>
              <a:t>gloves</a:t>
            </a:r>
            <a:r>
              <a:rPr lang="de-DE" altLang="de-DE" dirty="0"/>
              <a:t> after </a:t>
            </a:r>
            <a:r>
              <a:rPr lang="de-DE" altLang="de-DE" dirty="0" err="1"/>
              <a:t>contamination</a:t>
            </a:r>
            <a:r>
              <a:rPr lang="de-DE" altLang="de-DE" dirty="0"/>
              <a:t>.</a:t>
            </a:r>
          </a:p>
          <a:p>
            <a:pPr marL="342900" indent="-342900">
              <a:buClr>
                <a:srgbClr val="0070C0"/>
              </a:buClr>
              <a:buFont typeface="Wingdings" panose="05000000000000000000" pitchFamily="2" charset="2"/>
              <a:buChar char="Ø"/>
            </a:pPr>
            <a:r>
              <a:rPr lang="de-DE" altLang="de-DE" dirty="0" err="1"/>
              <a:t>Dispose</a:t>
            </a:r>
            <a:r>
              <a:rPr lang="de-DE" altLang="de-DE" dirty="0"/>
              <a:t> </a:t>
            </a:r>
            <a:r>
              <a:rPr lang="de-DE" altLang="de-DE" dirty="0" err="1"/>
              <a:t>of</a:t>
            </a:r>
            <a:r>
              <a:rPr lang="de-DE" altLang="de-DE" dirty="0"/>
              <a:t> </a:t>
            </a:r>
            <a:r>
              <a:rPr lang="de-DE" altLang="de-DE" dirty="0" err="1"/>
              <a:t>gloves</a:t>
            </a:r>
            <a:r>
              <a:rPr lang="de-DE" altLang="de-DE" dirty="0"/>
              <a:t> at </a:t>
            </a:r>
            <a:r>
              <a:rPr lang="de-DE" altLang="de-DE" dirty="0" err="1"/>
              <a:t>the</a:t>
            </a:r>
            <a:r>
              <a:rPr lang="de-DE" altLang="de-DE" dirty="0"/>
              <a:t> end </a:t>
            </a:r>
            <a:r>
              <a:rPr lang="de-DE" altLang="de-DE" dirty="0" err="1"/>
              <a:t>of</a:t>
            </a:r>
            <a:r>
              <a:rPr lang="de-DE" altLang="de-DE" dirty="0"/>
              <a:t> </a:t>
            </a:r>
            <a:r>
              <a:rPr lang="de-DE" altLang="de-DE" dirty="0" err="1"/>
              <a:t>your</a:t>
            </a:r>
            <a:r>
              <a:rPr lang="de-DE" altLang="de-DE" dirty="0"/>
              <a:t> </a:t>
            </a:r>
            <a:r>
              <a:rPr lang="de-DE" altLang="de-DE" dirty="0" err="1"/>
              <a:t>work</a:t>
            </a:r>
            <a:r>
              <a:rPr lang="de-DE" altLang="de-DE" dirty="0"/>
              <a:t> </a:t>
            </a:r>
            <a:r>
              <a:rPr lang="de-DE" altLang="de-DE" dirty="0" err="1"/>
              <a:t>session</a:t>
            </a:r>
            <a:r>
              <a:rPr lang="de-DE" altLang="de-DE" dirty="0"/>
              <a:t>.</a:t>
            </a:r>
          </a:p>
        </p:txBody>
      </p:sp>
      <p:grpSp>
        <p:nvGrpSpPr>
          <p:cNvPr id="4" name="Gruppieren 3"/>
          <p:cNvGrpSpPr/>
          <p:nvPr/>
        </p:nvGrpSpPr>
        <p:grpSpPr>
          <a:xfrm>
            <a:off x="539552" y="309845"/>
            <a:ext cx="4230239" cy="368549"/>
            <a:chOff x="0" y="4930"/>
            <a:chExt cx="2676836" cy="368549"/>
          </a:xfrm>
          <a:solidFill>
            <a:srgbClr val="005B82"/>
          </a:solidFill>
        </p:grpSpPr>
        <p:sp>
          <p:nvSpPr>
            <p:cNvPr id="5" name="Abgerundetes Rechteck 4"/>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6"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9</a:t>
              </a:r>
              <a:r>
                <a:rPr lang="de-DE" sz="1600" b="1" kern="1200" dirty="0"/>
                <a:t>. </a:t>
              </a:r>
              <a:r>
                <a:rPr lang="de-DE" sz="1600" b="1" dirty="0" err="1"/>
                <a:t>Wet</a:t>
              </a:r>
              <a:r>
                <a:rPr lang="de-DE" sz="1600" b="1" dirty="0"/>
                <a:t> </a:t>
              </a:r>
              <a:r>
                <a:rPr lang="de-DE" sz="1600" b="1" dirty="0" err="1"/>
                <a:t>Benches</a:t>
              </a:r>
              <a:r>
                <a:rPr lang="de-DE" sz="1600" b="1" kern="1200" dirty="0"/>
                <a:t> – </a:t>
              </a:r>
              <a:r>
                <a:rPr lang="de-DE" sz="1600" b="1" kern="1200" dirty="0" err="1"/>
                <a:t>Behaviour</a:t>
              </a:r>
              <a:endParaRPr lang="de-DE" sz="1600" b="1" kern="1200" dirty="0"/>
            </a:p>
          </p:txBody>
        </p:sp>
      </p:gr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507" y="1089636"/>
            <a:ext cx="3134427" cy="4931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4571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539552" y="309845"/>
            <a:ext cx="4230239" cy="368549"/>
            <a:chOff x="0" y="4930"/>
            <a:chExt cx="2676836" cy="368549"/>
          </a:xfrm>
          <a:solidFill>
            <a:srgbClr val="005B82"/>
          </a:solidFill>
        </p:grpSpPr>
        <p:sp>
          <p:nvSpPr>
            <p:cNvPr id="5" name="Abgerundetes Rechteck 4"/>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6"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9</a:t>
              </a:r>
              <a:r>
                <a:rPr lang="de-DE" sz="1600" b="1" kern="1200" dirty="0"/>
                <a:t>. </a:t>
              </a:r>
              <a:r>
                <a:rPr lang="de-DE" sz="1600" b="1" dirty="0" err="1"/>
                <a:t>Wet</a:t>
              </a:r>
              <a:r>
                <a:rPr lang="de-DE" sz="1600" b="1" dirty="0"/>
                <a:t> </a:t>
              </a:r>
              <a:r>
                <a:rPr lang="de-DE" sz="1600" b="1" dirty="0" err="1"/>
                <a:t>Benches</a:t>
              </a:r>
              <a:r>
                <a:rPr lang="de-DE" sz="1600" b="1" kern="1200" dirty="0"/>
                <a:t> – </a:t>
              </a:r>
              <a:r>
                <a:rPr lang="de-DE" sz="1600" b="1" dirty="0" err="1"/>
                <a:t>G</a:t>
              </a:r>
              <a:r>
                <a:rPr lang="de-DE" sz="1600" b="1" kern="1200" dirty="0" err="1"/>
                <a:t>loves</a:t>
              </a:r>
              <a:endParaRPr lang="de-DE" sz="1600" b="1" kern="1200" dirty="0"/>
            </a:p>
          </p:txBody>
        </p:sp>
      </p:grpSp>
      <p:sp>
        <p:nvSpPr>
          <p:cNvPr id="12" name="Textfeld 11"/>
          <p:cNvSpPr txBox="1"/>
          <p:nvPr/>
        </p:nvSpPr>
        <p:spPr>
          <a:xfrm>
            <a:off x="4453579" y="4583069"/>
            <a:ext cx="3960440" cy="1200329"/>
          </a:xfrm>
          <a:prstGeom prst="rect">
            <a:avLst/>
          </a:prstGeom>
          <a:solidFill>
            <a:srgbClr val="FF0000"/>
          </a:solidFill>
        </p:spPr>
        <p:txBody>
          <a:bodyPr wrap="square" rtlCol="0">
            <a:spAutoFit/>
          </a:bodyPr>
          <a:lstStyle/>
          <a:p>
            <a:pPr marL="285750" indent="-285750">
              <a:buFont typeface="Wingdings" panose="05000000000000000000" pitchFamily="2" charset="2"/>
              <a:buChar char="Ø"/>
            </a:pPr>
            <a:r>
              <a:rPr lang="de-DE" altLang="de-DE" dirty="0">
                <a:solidFill>
                  <a:schemeClr val="bg1"/>
                </a:solidFill>
              </a:rPr>
              <a:t>The „</a:t>
            </a:r>
            <a:r>
              <a:rPr lang="de-DE" altLang="de-DE" dirty="0" err="1">
                <a:solidFill>
                  <a:schemeClr val="bg1"/>
                </a:solidFill>
              </a:rPr>
              <a:t>green</a:t>
            </a:r>
            <a:r>
              <a:rPr lang="de-DE" altLang="de-DE" dirty="0">
                <a:solidFill>
                  <a:schemeClr val="bg1"/>
                </a:solidFill>
              </a:rPr>
              <a:t>“ (</a:t>
            </a:r>
            <a:r>
              <a:rPr lang="de-DE" altLang="de-DE" dirty="0" err="1">
                <a:solidFill>
                  <a:schemeClr val="bg1"/>
                </a:solidFill>
              </a:rPr>
              <a:t>dermashield</a:t>
            </a:r>
            <a:r>
              <a:rPr lang="de-DE" altLang="de-DE" dirty="0">
                <a:solidFill>
                  <a:schemeClr val="bg1"/>
                </a:solidFill>
              </a:rPr>
              <a:t>) </a:t>
            </a:r>
            <a:r>
              <a:rPr lang="de-DE" altLang="de-DE" dirty="0" err="1">
                <a:solidFill>
                  <a:schemeClr val="bg1"/>
                </a:solidFill>
              </a:rPr>
              <a:t>safety</a:t>
            </a:r>
            <a:r>
              <a:rPr lang="de-DE" altLang="de-DE" dirty="0">
                <a:solidFill>
                  <a:schemeClr val="bg1"/>
                </a:solidFill>
              </a:rPr>
              <a:t> </a:t>
            </a:r>
            <a:r>
              <a:rPr lang="de-DE" altLang="de-DE" dirty="0" err="1">
                <a:solidFill>
                  <a:schemeClr val="bg1"/>
                </a:solidFill>
              </a:rPr>
              <a:t>gloves</a:t>
            </a:r>
            <a:r>
              <a:rPr lang="de-DE" altLang="de-DE" dirty="0">
                <a:solidFill>
                  <a:schemeClr val="bg1"/>
                </a:solidFill>
              </a:rPr>
              <a:t> </a:t>
            </a:r>
            <a:r>
              <a:rPr lang="de-DE" altLang="de-DE" dirty="0" err="1">
                <a:solidFill>
                  <a:schemeClr val="bg1"/>
                </a:solidFill>
              </a:rPr>
              <a:t>are</a:t>
            </a:r>
            <a:r>
              <a:rPr lang="de-DE" altLang="de-DE" dirty="0">
                <a:solidFill>
                  <a:schemeClr val="bg1"/>
                </a:solidFill>
              </a:rPr>
              <a:t> </a:t>
            </a:r>
            <a:r>
              <a:rPr lang="de-DE" altLang="de-DE" dirty="0" err="1">
                <a:solidFill>
                  <a:schemeClr val="bg1"/>
                </a:solidFill>
              </a:rPr>
              <a:t>for</a:t>
            </a:r>
            <a:r>
              <a:rPr lang="de-DE" altLang="de-DE" dirty="0">
                <a:solidFill>
                  <a:schemeClr val="bg1"/>
                </a:solidFill>
              </a:rPr>
              <a:t> </a:t>
            </a:r>
            <a:r>
              <a:rPr lang="de-DE" altLang="de-DE" dirty="0" err="1">
                <a:solidFill>
                  <a:schemeClr val="bg1"/>
                </a:solidFill>
              </a:rPr>
              <a:t>developer</a:t>
            </a:r>
            <a:r>
              <a:rPr lang="de-DE" altLang="de-DE" dirty="0">
                <a:solidFill>
                  <a:schemeClr val="bg1"/>
                </a:solidFill>
              </a:rPr>
              <a:t> </a:t>
            </a:r>
            <a:r>
              <a:rPr lang="de-DE" altLang="de-DE" dirty="0" err="1">
                <a:solidFill>
                  <a:schemeClr val="bg1"/>
                </a:solidFill>
              </a:rPr>
              <a:t>and</a:t>
            </a:r>
            <a:r>
              <a:rPr lang="de-DE" altLang="de-DE" dirty="0">
                <a:solidFill>
                  <a:schemeClr val="bg1"/>
                </a:solidFill>
              </a:rPr>
              <a:t> solvent </a:t>
            </a:r>
            <a:r>
              <a:rPr lang="de-DE" altLang="de-DE" dirty="0" err="1">
                <a:solidFill>
                  <a:schemeClr val="bg1"/>
                </a:solidFill>
              </a:rPr>
              <a:t>contamination</a:t>
            </a:r>
            <a:r>
              <a:rPr lang="de-DE" altLang="de-DE" dirty="0">
                <a:solidFill>
                  <a:schemeClr val="bg1"/>
                </a:solidFill>
              </a:rPr>
              <a:t> </a:t>
            </a:r>
            <a:r>
              <a:rPr lang="de-DE" altLang="de-DE" dirty="0" err="1">
                <a:solidFill>
                  <a:schemeClr val="bg1"/>
                </a:solidFill>
              </a:rPr>
              <a:t>and</a:t>
            </a:r>
            <a:r>
              <a:rPr lang="de-DE" altLang="de-DE" dirty="0">
                <a:solidFill>
                  <a:schemeClr val="bg1"/>
                </a:solidFill>
              </a:rPr>
              <a:t> </a:t>
            </a:r>
            <a:r>
              <a:rPr lang="de-DE" altLang="de-DE" dirty="0" err="1">
                <a:solidFill>
                  <a:schemeClr val="bg1"/>
                </a:solidFill>
              </a:rPr>
              <a:t>look</a:t>
            </a:r>
            <a:r>
              <a:rPr lang="de-DE" altLang="de-DE" dirty="0">
                <a:solidFill>
                  <a:schemeClr val="bg1"/>
                </a:solidFill>
              </a:rPr>
              <a:t> </a:t>
            </a:r>
            <a:r>
              <a:rPr lang="de-DE" altLang="de-DE" dirty="0" err="1">
                <a:solidFill>
                  <a:schemeClr val="bg1"/>
                </a:solidFill>
              </a:rPr>
              <a:t>like</a:t>
            </a:r>
            <a:r>
              <a:rPr lang="de-DE" altLang="de-DE" dirty="0">
                <a:solidFill>
                  <a:schemeClr val="bg1"/>
                </a:solidFill>
              </a:rPr>
              <a:t> </a:t>
            </a:r>
            <a:r>
              <a:rPr lang="de-DE" altLang="de-DE" dirty="0" err="1">
                <a:solidFill>
                  <a:schemeClr val="bg1"/>
                </a:solidFill>
              </a:rPr>
              <a:t>this</a:t>
            </a:r>
            <a:r>
              <a:rPr lang="de-DE" altLang="de-DE" dirty="0">
                <a:solidFill>
                  <a:schemeClr val="bg1"/>
                </a:solidFill>
              </a:rPr>
              <a:t>. </a:t>
            </a:r>
          </a:p>
        </p:txBody>
      </p:sp>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t="25880" r="7237" b="20924"/>
          <a:stretch/>
        </p:blipFill>
        <p:spPr>
          <a:xfrm>
            <a:off x="556176" y="3784734"/>
            <a:ext cx="3295744" cy="2520000"/>
          </a:xfrm>
          <a:prstGeom prst="rect">
            <a:avLst/>
          </a:prstGeom>
        </p:spPr>
      </p:pic>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2289"/>
          <a:stretch/>
        </p:blipFill>
        <p:spPr>
          <a:xfrm>
            <a:off x="562508" y="1029145"/>
            <a:ext cx="3283080" cy="2520000"/>
          </a:xfrm>
          <a:prstGeom prst="rect">
            <a:avLst/>
          </a:prstGeom>
        </p:spPr>
      </p:pic>
      <p:sp>
        <p:nvSpPr>
          <p:cNvPr id="13" name="Textfeld 12"/>
          <p:cNvSpPr txBox="1"/>
          <p:nvPr/>
        </p:nvSpPr>
        <p:spPr>
          <a:xfrm>
            <a:off x="4454323" y="1231330"/>
            <a:ext cx="3960440" cy="369332"/>
          </a:xfrm>
          <a:prstGeom prst="rect">
            <a:avLst/>
          </a:prstGeom>
          <a:solidFill>
            <a:srgbClr val="FF0000"/>
          </a:solidFill>
        </p:spPr>
        <p:txBody>
          <a:bodyPr wrap="square" rtlCol="0">
            <a:spAutoFit/>
          </a:bodyPr>
          <a:lstStyle/>
          <a:p>
            <a:pPr marL="285750" indent="-285750">
              <a:buFont typeface="Wingdings" panose="05000000000000000000" pitchFamily="2" charset="2"/>
              <a:buChar char="Ø"/>
            </a:pPr>
            <a:r>
              <a:rPr lang="de-DE" altLang="de-DE" dirty="0">
                <a:solidFill>
                  <a:schemeClr val="bg1"/>
                </a:solidFill>
              </a:rPr>
              <a:t>This </a:t>
            </a:r>
            <a:r>
              <a:rPr lang="de-DE" altLang="de-DE" dirty="0" err="1">
                <a:solidFill>
                  <a:schemeClr val="bg1"/>
                </a:solidFill>
              </a:rPr>
              <a:t>are</a:t>
            </a:r>
            <a:r>
              <a:rPr lang="de-DE" altLang="de-DE" dirty="0">
                <a:solidFill>
                  <a:schemeClr val="bg1"/>
                </a:solidFill>
              </a:rPr>
              <a:t> NO </a:t>
            </a:r>
            <a:r>
              <a:rPr lang="de-DE" altLang="de-DE" dirty="0" err="1">
                <a:solidFill>
                  <a:schemeClr val="bg1"/>
                </a:solidFill>
              </a:rPr>
              <a:t>safety</a:t>
            </a:r>
            <a:r>
              <a:rPr lang="de-DE" altLang="de-DE" dirty="0">
                <a:solidFill>
                  <a:schemeClr val="bg1"/>
                </a:solidFill>
              </a:rPr>
              <a:t> </a:t>
            </a:r>
            <a:r>
              <a:rPr lang="de-DE" altLang="de-DE" dirty="0" err="1">
                <a:solidFill>
                  <a:schemeClr val="bg1"/>
                </a:solidFill>
              </a:rPr>
              <a:t>gloves</a:t>
            </a:r>
            <a:r>
              <a:rPr lang="de-DE" altLang="de-DE" dirty="0">
                <a:solidFill>
                  <a:schemeClr val="bg1"/>
                </a:solidFill>
              </a:rPr>
              <a:t>! </a:t>
            </a:r>
          </a:p>
        </p:txBody>
      </p:sp>
      <p:sp>
        <p:nvSpPr>
          <p:cNvPr id="14" name="Textfeld 13"/>
          <p:cNvSpPr txBox="1"/>
          <p:nvPr/>
        </p:nvSpPr>
        <p:spPr>
          <a:xfrm>
            <a:off x="4453579" y="2103376"/>
            <a:ext cx="3960440" cy="1200329"/>
          </a:xfrm>
          <a:prstGeom prst="rect">
            <a:avLst/>
          </a:prstGeom>
          <a:solidFill>
            <a:srgbClr val="FF0000"/>
          </a:solidFill>
        </p:spPr>
        <p:txBody>
          <a:bodyPr wrap="square" rtlCol="0">
            <a:spAutoFit/>
          </a:bodyPr>
          <a:lstStyle/>
          <a:p>
            <a:pPr marL="285750" indent="-285750">
              <a:buFont typeface="Wingdings" panose="05000000000000000000" pitchFamily="2" charset="2"/>
              <a:buChar char="Ø"/>
            </a:pPr>
            <a:r>
              <a:rPr lang="de-DE" altLang="de-DE" dirty="0" err="1">
                <a:solidFill>
                  <a:schemeClr val="bg1"/>
                </a:solidFill>
              </a:rPr>
              <a:t>Get</a:t>
            </a:r>
            <a:r>
              <a:rPr lang="de-DE" altLang="de-DE" dirty="0">
                <a:solidFill>
                  <a:schemeClr val="bg1"/>
                </a:solidFill>
              </a:rPr>
              <a:t> </a:t>
            </a:r>
            <a:r>
              <a:rPr lang="de-DE" altLang="de-DE" dirty="0" err="1">
                <a:solidFill>
                  <a:schemeClr val="bg1"/>
                </a:solidFill>
              </a:rPr>
              <a:t>sure</a:t>
            </a:r>
            <a:r>
              <a:rPr lang="de-DE" altLang="de-DE" dirty="0">
                <a:solidFill>
                  <a:schemeClr val="bg1"/>
                </a:solidFill>
              </a:rPr>
              <a:t>, </a:t>
            </a:r>
            <a:r>
              <a:rPr lang="de-DE" altLang="de-DE" dirty="0" err="1">
                <a:solidFill>
                  <a:schemeClr val="bg1"/>
                </a:solidFill>
              </a:rPr>
              <a:t>that</a:t>
            </a:r>
            <a:r>
              <a:rPr lang="de-DE" altLang="de-DE" dirty="0">
                <a:solidFill>
                  <a:schemeClr val="bg1"/>
                </a:solidFill>
              </a:rPr>
              <a:t> </a:t>
            </a:r>
            <a:r>
              <a:rPr lang="de-DE" altLang="de-DE" dirty="0" err="1">
                <a:solidFill>
                  <a:schemeClr val="bg1"/>
                </a:solidFill>
              </a:rPr>
              <a:t>you</a:t>
            </a:r>
            <a:r>
              <a:rPr lang="de-DE" altLang="de-DE" dirty="0">
                <a:solidFill>
                  <a:schemeClr val="bg1"/>
                </a:solidFill>
              </a:rPr>
              <a:t> </a:t>
            </a:r>
            <a:r>
              <a:rPr lang="de-DE" altLang="de-DE" dirty="0" err="1">
                <a:solidFill>
                  <a:schemeClr val="bg1"/>
                </a:solidFill>
              </a:rPr>
              <a:t>wear</a:t>
            </a:r>
            <a:r>
              <a:rPr lang="de-DE" altLang="de-DE" dirty="0">
                <a:solidFill>
                  <a:schemeClr val="bg1"/>
                </a:solidFill>
              </a:rPr>
              <a:t> ALL </a:t>
            </a:r>
            <a:r>
              <a:rPr lang="de-DE" altLang="de-DE" dirty="0" err="1">
                <a:solidFill>
                  <a:schemeClr val="bg1"/>
                </a:solidFill>
              </a:rPr>
              <a:t>gloves</a:t>
            </a:r>
            <a:r>
              <a:rPr lang="de-DE" altLang="de-DE" dirty="0">
                <a:solidFill>
                  <a:schemeClr val="bg1"/>
                </a:solidFill>
              </a:rPr>
              <a:t> </a:t>
            </a:r>
            <a:r>
              <a:rPr lang="de-DE" altLang="de-DE" dirty="0" err="1">
                <a:solidFill>
                  <a:schemeClr val="bg1"/>
                </a:solidFill>
              </a:rPr>
              <a:t>correctly</a:t>
            </a:r>
            <a:r>
              <a:rPr lang="de-DE" altLang="de-DE" dirty="0">
                <a:solidFill>
                  <a:schemeClr val="bg1"/>
                </a:solidFill>
              </a:rPr>
              <a:t>. </a:t>
            </a:r>
            <a:r>
              <a:rPr lang="de-DE" altLang="de-DE" dirty="0" err="1">
                <a:solidFill>
                  <a:schemeClr val="bg1"/>
                </a:solidFill>
              </a:rPr>
              <a:t>For</a:t>
            </a:r>
            <a:r>
              <a:rPr lang="de-DE" altLang="de-DE" dirty="0">
                <a:solidFill>
                  <a:schemeClr val="bg1"/>
                </a:solidFill>
              </a:rPr>
              <a:t> </a:t>
            </a:r>
            <a:r>
              <a:rPr lang="de-DE" altLang="de-DE" dirty="0" err="1">
                <a:solidFill>
                  <a:schemeClr val="bg1"/>
                </a:solidFill>
              </a:rPr>
              <a:t>your</a:t>
            </a:r>
            <a:r>
              <a:rPr lang="de-DE" altLang="de-DE" dirty="0">
                <a:solidFill>
                  <a:schemeClr val="bg1"/>
                </a:solidFill>
              </a:rPr>
              <a:t> </a:t>
            </a:r>
            <a:r>
              <a:rPr lang="de-DE" altLang="de-DE" dirty="0" err="1">
                <a:solidFill>
                  <a:schemeClr val="bg1"/>
                </a:solidFill>
              </a:rPr>
              <a:t>safety</a:t>
            </a:r>
            <a:r>
              <a:rPr lang="de-DE" altLang="de-DE" dirty="0">
                <a:solidFill>
                  <a:schemeClr val="bg1"/>
                </a:solidFill>
              </a:rPr>
              <a:t> </a:t>
            </a:r>
            <a:r>
              <a:rPr lang="de-DE" altLang="de-DE" dirty="0" err="1">
                <a:solidFill>
                  <a:schemeClr val="bg1"/>
                </a:solidFill>
              </a:rPr>
              <a:t>and</a:t>
            </a:r>
            <a:r>
              <a:rPr lang="de-DE" altLang="de-DE" dirty="0">
                <a:solidFill>
                  <a:schemeClr val="bg1"/>
                </a:solidFill>
              </a:rPr>
              <a:t> </a:t>
            </a:r>
            <a:r>
              <a:rPr lang="de-DE" altLang="de-DE" dirty="0" err="1">
                <a:solidFill>
                  <a:schemeClr val="bg1"/>
                </a:solidFill>
              </a:rPr>
              <a:t>for</a:t>
            </a:r>
            <a:r>
              <a:rPr lang="de-DE" altLang="de-DE" dirty="0">
                <a:solidFill>
                  <a:schemeClr val="bg1"/>
                </a:solidFill>
              </a:rPr>
              <a:t> </a:t>
            </a:r>
            <a:r>
              <a:rPr lang="de-DE" altLang="de-DE" dirty="0" err="1">
                <a:solidFill>
                  <a:schemeClr val="bg1"/>
                </a:solidFill>
              </a:rPr>
              <a:t>the</a:t>
            </a:r>
            <a:r>
              <a:rPr lang="de-DE" altLang="de-DE" dirty="0">
                <a:solidFill>
                  <a:schemeClr val="bg1"/>
                </a:solidFill>
              </a:rPr>
              <a:t> </a:t>
            </a:r>
            <a:r>
              <a:rPr lang="de-DE" altLang="de-DE" dirty="0" err="1">
                <a:solidFill>
                  <a:schemeClr val="bg1"/>
                </a:solidFill>
              </a:rPr>
              <a:t>cleaness</a:t>
            </a:r>
            <a:r>
              <a:rPr lang="de-DE" altLang="de-DE" dirty="0">
                <a:solidFill>
                  <a:schemeClr val="bg1"/>
                </a:solidFill>
              </a:rPr>
              <a:t> </a:t>
            </a:r>
            <a:r>
              <a:rPr lang="de-DE" altLang="de-DE" dirty="0" err="1">
                <a:solidFill>
                  <a:schemeClr val="bg1"/>
                </a:solidFill>
              </a:rPr>
              <a:t>of</a:t>
            </a:r>
            <a:r>
              <a:rPr lang="de-DE" altLang="de-DE" dirty="0">
                <a:solidFill>
                  <a:schemeClr val="bg1"/>
                </a:solidFill>
              </a:rPr>
              <a:t> </a:t>
            </a:r>
            <a:r>
              <a:rPr lang="de-DE" altLang="de-DE" dirty="0" err="1">
                <a:solidFill>
                  <a:schemeClr val="bg1"/>
                </a:solidFill>
              </a:rPr>
              <a:t>the</a:t>
            </a:r>
            <a:r>
              <a:rPr lang="de-DE" altLang="de-DE" dirty="0">
                <a:solidFill>
                  <a:schemeClr val="bg1"/>
                </a:solidFill>
              </a:rPr>
              <a:t> </a:t>
            </a:r>
            <a:r>
              <a:rPr lang="de-DE" altLang="de-DE" dirty="0" err="1">
                <a:solidFill>
                  <a:schemeClr val="bg1"/>
                </a:solidFill>
              </a:rPr>
              <a:t>cleanroom</a:t>
            </a:r>
            <a:r>
              <a:rPr lang="de-DE" altLang="de-DE" dirty="0">
                <a:solidFill>
                  <a:schemeClr val="bg1"/>
                </a:solidFill>
              </a:rPr>
              <a:t>!</a:t>
            </a:r>
          </a:p>
        </p:txBody>
      </p:sp>
      <p:pic>
        <p:nvPicPr>
          <p:cNvPr id="15" name="Grafik 14"/>
          <p:cNvPicPr>
            <a:picLocks noChangeAspect="1"/>
          </p:cNvPicPr>
          <p:nvPr/>
        </p:nvPicPr>
        <p:blipFill rotWithShape="1">
          <a:blip r:embed="rId4"/>
          <a:srcRect l="63678" t="6521" r="20157" b="69566"/>
          <a:stretch/>
        </p:blipFill>
        <p:spPr>
          <a:xfrm>
            <a:off x="2758975" y="4245607"/>
            <a:ext cx="850909" cy="720000"/>
          </a:xfrm>
          <a:prstGeom prst="rect">
            <a:avLst/>
          </a:prstGeom>
        </p:spPr>
      </p:pic>
      <p:pic>
        <p:nvPicPr>
          <p:cNvPr id="16" name="Grafik 15"/>
          <p:cNvPicPr>
            <a:picLocks noChangeAspect="1"/>
          </p:cNvPicPr>
          <p:nvPr/>
        </p:nvPicPr>
        <p:blipFill rotWithShape="1">
          <a:blip r:embed="rId5"/>
          <a:srcRect l="18914" t="4348" r="66164" b="69565"/>
          <a:stretch/>
        </p:blipFill>
        <p:spPr>
          <a:xfrm>
            <a:off x="937574" y="4579621"/>
            <a:ext cx="720001" cy="720000"/>
          </a:xfrm>
          <a:prstGeom prst="rect">
            <a:avLst/>
          </a:prstGeom>
        </p:spPr>
      </p:pic>
      <p:pic>
        <p:nvPicPr>
          <p:cNvPr id="17" name="Grafik 16"/>
          <p:cNvPicPr>
            <a:picLocks noChangeAspect="1"/>
          </p:cNvPicPr>
          <p:nvPr/>
        </p:nvPicPr>
        <p:blipFill rotWithShape="1">
          <a:blip r:embed="rId4"/>
          <a:srcRect l="63678" t="6521" r="20157" b="69566"/>
          <a:stretch/>
        </p:blipFill>
        <p:spPr>
          <a:xfrm>
            <a:off x="2994679" y="1344557"/>
            <a:ext cx="850909" cy="720000"/>
          </a:xfrm>
          <a:prstGeom prst="rect">
            <a:avLst/>
          </a:prstGeom>
        </p:spPr>
      </p:pic>
      <p:pic>
        <p:nvPicPr>
          <p:cNvPr id="18" name="Grafik 17"/>
          <p:cNvPicPr>
            <a:picLocks noChangeAspect="1"/>
          </p:cNvPicPr>
          <p:nvPr/>
        </p:nvPicPr>
        <p:blipFill rotWithShape="1">
          <a:blip r:embed="rId5"/>
          <a:srcRect l="18914" t="4348" r="66164" b="69565"/>
          <a:stretch/>
        </p:blipFill>
        <p:spPr>
          <a:xfrm>
            <a:off x="1173278" y="1678571"/>
            <a:ext cx="720001" cy="720000"/>
          </a:xfrm>
          <a:prstGeom prst="rect">
            <a:avLst/>
          </a:prstGeom>
        </p:spPr>
      </p:pic>
      <p:sp>
        <p:nvSpPr>
          <p:cNvPr id="3" name="Geschweifte Klammer links 2"/>
          <p:cNvSpPr/>
          <p:nvPr/>
        </p:nvSpPr>
        <p:spPr>
          <a:xfrm>
            <a:off x="4139952" y="1052736"/>
            <a:ext cx="432048" cy="249640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Geschweifte Klammer links 7"/>
          <p:cNvSpPr/>
          <p:nvPr/>
        </p:nvSpPr>
        <p:spPr>
          <a:xfrm>
            <a:off x="4139952" y="3784734"/>
            <a:ext cx="313627" cy="230856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569821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539552" y="309845"/>
            <a:ext cx="4230239" cy="368549"/>
            <a:chOff x="0" y="4930"/>
            <a:chExt cx="2676836" cy="368549"/>
          </a:xfrm>
          <a:solidFill>
            <a:srgbClr val="005B82"/>
          </a:solidFill>
        </p:grpSpPr>
        <p:sp>
          <p:nvSpPr>
            <p:cNvPr id="5" name="Abgerundetes Rechteck 4"/>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6"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9</a:t>
              </a:r>
              <a:r>
                <a:rPr lang="de-DE" sz="1600" b="1" kern="1200" dirty="0"/>
                <a:t>. </a:t>
              </a:r>
              <a:r>
                <a:rPr lang="de-DE" sz="1600" b="1" dirty="0" err="1"/>
                <a:t>Wet</a:t>
              </a:r>
              <a:r>
                <a:rPr lang="de-DE" sz="1600" b="1" dirty="0"/>
                <a:t> </a:t>
              </a:r>
              <a:r>
                <a:rPr lang="de-DE" sz="1600" b="1" dirty="0" err="1"/>
                <a:t>Benches</a:t>
              </a:r>
              <a:r>
                <a:rPr lang="de-DE" sz="1600" b="1" kern="1200" dirty="0"/>
                <a:t> – Heavy </a:t>
              </a:r>
              <a:r>
                <a:rPr lang="de-DE" sz="1600" b="1" dirty="0" err="1"/>
                <a:t>S</a:t>
              </a:r>
              <a:r>
                <a:rPr lang="de-DE" sz="1600" b="1" kern="1200" dirty="0" err="1"/>
                <a:t>afety</a:t>
              </a:r>
              <a:r>
                <a:rPr lang="de-DE" sz="1600" b="1" kern="1200" dirty="0"/>
                <a:t> </a:t>
              </a:r>
              <a:r>
                <a:rPr lang="de-DE" sz="1600" b="1" dirty="0" err="1"/>
                <a:t>G</a:t>
              </a:r>
              <a:r>
                <a:rPr lang="de-DE" sz="1600" b="1" kern="1200" dirty="0" err="1"/>
                <a:t>loves</a:t>
              </a:r>
              <a:endParaRPr lang="de-DE" sz="1600" b="1" kern="1200" dirty="0"/>
            </a:p>
          </p:txBody>
        </p:sp>
      </p:gr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667"/>
          <a:stretch/>
        </p:blipFill>
        <p:spPr bwMode="auto">
          <a:xfrm>
            <a:off x="567983" y="908720"/>
            <a:ext cx="3326426"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10"/>
          <p:cNvSpPr txBox="1"/>
          <p:nvPr/>
        </p:nvSpPr>
        <p:spPr>
          <a:xfrm>
            <a:off x="4485627" y="1159877"/>
            <a:ext cx="3960440" cy="369332"/>
          </a:xfrm>
          <a:prstGeom prst="rect">
            <a:avLst/>
          </a:prstGeom>
          <a:solidFill>
            <a:srgbClr val="FF0000"/>
          </a:solidFill>
        </p:spPr>
        <p:txBody>
          <a:bodyPr wrap="square" rtlCol="0">
            <a:spAutoFit/>
          </a:bodyPr>
          <a:lstStyle/>
          <a:p>
            <a:pPr marL="285750" indent="-285750">
              <a:buFont typeface="Wingdings" panose="05000000000000000000" pitchFamily="2" charset="2"/>
              <a:buChar char="Ø"/>
            </a:pPr>
            <a:r>
              <a:rPr lang="de-DE" altLang="de-DE" dirty="0">
                <a:solidFill>
                  <a:schemeClr val="bg1"/>
                </a:solidFill>
              </a:rPr>
              <a:t>Heavy </a:t>
            </a:r>
            <a:r>
              <a:rPr lang="de-DE" altLang="de-DE" dirty="0" err="1">
                <a:solidFill>
                  <a:schemeClr val="bg1"/>
                </a:solidFill>
              </a:rPr>
              <a:t>safety</a:t>
            </a:r>
            <a:r>
              <a:rPr lang="de-DE" altLang="de-DE" dirty="0">
                <a:solidFill>
                  <a:schemeClr val="bg1"/>
                </a:solidFill>
              </a:rPr>
              <a:t> </a:t>
            </a:r>
            <a:r>
              <a:rPr lang="de-DE" altLang="de-DE" dirty="0" err="1">
                <a:solidFill>
                  <a:schemeClr val="bg1"/>
                </a:solidFill>
              </a:rPr>
              <a:t>gloves</a:t>
            </a:r>
            <a:r>
              <a:rPr lang="de-DE" altLang="de-DE" dirty="0">
                <a:solidFill>
                  <a:schemeClr val="bg1"/>
                </a:solidFill>
              </a:rPr>
              <a:t> </a:t>
            </a:r>
            <a:r>
              <a:rPr lang="de-DE" altLang="de-DE" dirty="0" err="1">
                <a:solidFill>
                  <a:schemeClr val="bg1"/>
                </a:solidFill>
              </a:rPr>
              <a:t>look</a:t>
            </a:r>
            <a:r>
              <a:rPr lang="de-DE" altLang="de-DE" dirty="0">
                <a:solidFill>
                  <a:schemeClr val="bg1"/>
                </a:solidFill>
              </a:rPr>
              <a:t> like </a:t>
            </a:r>
            <a:r>
              <a:rPr lang="de-DE" altLang="de-DE" dirty="0" err="1">
                <a:solidFill>
                  <a:schemeClr val="bg1"/>
                </a:solidFill>
              </a:rPr>
              <a:t>this</a:t>
            </a:r>
            <a:r>
              <a:rPr lang="de-DE" altLang="de-DE" dirty="0">
                <a:solidFill>
                  <a:schemeClr val="bg1"/>
                </a:solidFill>
              </a:rPr>
              <a:t>! </a:t>
            </a:r>
          </a:p>
        </p:txBody>
      </p:sp>
      <p:sp>
        <p:nvSpPr>
          <p:cNvPr id="12" name="Textfeld 11"/>
          <p:cNvSpPr txBox="1"/>
          <p:nvPr/>
        </p:nvSpPr>
        <p:spPr>
          <a:xfrm>
            <a:off x="4478111" y="1965980"/>
            <a:ext cx="3960440" cy="923330"/>
          </a:xfrm>
          <a:prstGeom prst="rect">
            <a:avLst/>
          </a:prstGeom>
          <a:solidFill>
            <a:srgbClr val="FF0000"/>
          </a:solidFill>
        </p:spPr>
        <p:txBody>
          <a:bodyPr wrap="square" rtlCol="0">
            <a:spAutoFit/>
          </a:bodyPr>
          <a:lstStyle/>
          <a:p>
            <a:pPr marL="285750" indent="-285750">
              <a:buFont typeface="Wingdings" panose="05000000000000000000" pitchFamily="2" charset="2"/>
              <a:buChar char="Ø"/>
            </a:pPr>
            <a:r>
              <a:rPr lang="de-DE" altLang="de-DE" dirty="0">
                <a:solidFill>
                  <a:schemeClr val="bg1"/>
                </a:solidFill>
              </a:rPr>
              <a:t>The heavy </a:t>
            </a:r>
            <a:r>
              <a:rPr lang="de-DE" altLang="de-DE" dirty="0" err="1">
                <a:solidFill>
                  <a:schemeClr val="bg1"/>
                </a:solidFill>
              </a:rPr>
              <a:t>safety</a:t>
            </a:r>
            <a:r>
              <a:rPr lang="de-DE" altLang="de-DE" dirty="0">
                <a:solidFill>
                  <a:schemeClr val="bg1"/>
                </a:solidFill>
              </a:rPr>
              <a:t> </a:t>
            </a:r>
            <a:r>
              <a:rPr lang="de-DE" altLang="de-DE" dirty="0" err="1">
                <a:solidFill>
                  <a:schemeClr val="bg1"/>
                </a:solidFill>
              </a:rPr>
              <a:t>gloves</a:t>
            </a:r>
            <a:r>
              <a:rPr lang="de-DE" altLang="de-DE" dirty="0">
                <a:solidFill>
                  <a:schemeClr val="bg1"/>
                </a:solidFill>
              </a:rPr>
              <a:t> </a:t>
            </a:r>
            <a:r>
              <a:rPr lang="de-DE" altLang="de-DE" dirty="0" err="1">
                <a:solidFill>
                  <a:schemeClr val="bg1"/>
                </a:solidFill>
              </a:rPr>
              <a:t>are</a:t>
            </a:r>
            <a:r>
              <a:rPr lang="de-DE" altLang="de-DE" dirty="0">
                <a:solidFill>
                  <a:schemeClr val="bg1"/>
                </a:solidFill>
              </a:rPr>
              <a:t> </a:t>
            </a:r>
            <a:r>
              <a:rPr lang="de-DE" altLang="de-DE" dirty="0" err="1">
                <a:solidFill>
                  <a:schemeClr val="bg1"/>
                </a:solidFill>
              </a:rPr>
              <a:t>for</a:t>
            </a:r>
            <a:r>
              <a:rPr lang="de-DE" altLang="de-DE" dirty="0">
                <a:solidFill>
                  <a:schemeClr val="bg1"/>
                </a:solidFill>
              </a:rPr>
              <a:t> </a:t>
            </a:r>
            <a:r>
              <a:rPr lang="de-DE" altLang="de-DE" dirty="0" err="1">
                <a:solidFill>
                  <a:schemeClr val="bg1"/>
                </a:solidFill>
              </a:rPr>
              <a:t>acids</a:t>
            </a:r>
            <a:r>
              <a:rPr lang="de-DE" altLang="de-DE" dirty="0">
                <a:solidFill>
                  <a:schemeClr val="bg1"/>
                </a:solidFill>
              </a:rPr>
              <a:t>, </a:t>
            </a:r>
            <a:r>
              <a:rPr lang="de-DE" altLang="de-DE" dirty="0" err="1">
                <a:solidFill>
                  <a:schemeClr val="bg1"/>
                </a:solidFill>
              </a:rPr>
              <a:t>bases</a:t>
            </a:r>
            <a:r>
              <a:rPr lang="de-DE" altLang="de-DE" dirty="0">
                <a:solidFill>
                  <a:schemeClr val="bg1"/>
                </a:solidFill>
              </a:rPr>
              <a:t> </a:t>
            </a:r>
            <a:r>
              <a:rPr lang="de-DE" altLang="de-DE" dirty="0" err="1">
                <a:solidFill>
                  <a:schemeClr val="bg1"/>
                </a:solidFill>
              </a:rPr>
              <a:t>and</a:t>
            </a:r>
            <a:r>
              <a:rPr lang="de-DE" altLang="de-DE" dirty="0">
                <a:solidFill>
                  <a:schemeClr val="bg1"/>
                </a:solidFill>
              </a:rPr>
              <a:t> </a:t>
            </a:r>
            <a:r>
              <a:rPr lang="de-DE" altLang="de-DE" dirty="0" err="1">
                <a:solidFill>
                  <a:schemeClr val="bg1"/>
                </a:solidFill>
              </a:rPr>
              <a:t>dangerouse</a:t>
            </a:r>
            <a:r>
              <a:rPr lang="de-DE" altLang="de-DE" dirty="0">
                <a:solidFill>
                  <a:schemeClr val="bg1"/>
                </a:solidFill>
              </a:rPr>
              <a:t> </a:t>
            </a:r>
            <a:r>
              <a:rPr lang="de-DE" altLang="de-DE" dirty="0" err="1">
                <a:solidFill>
                  <a:schemeClr val="bg1"/>
                </a:solidFill>
              </a:rPr>
              <a:t>solvents</a:t>
            </a:r>
            <a:r>
              <a:rPr lang="de-DE" altLang="de-DE" dirty="0">
                <a:solidFill>
                  <a:schemeClr val="bg1"/>
                </a:solidFill>
              </a:rPr>
              <a:t>. </a:t>
            </a:r>
          </a:p>
        </p:txBody>
      </p:sp>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2667" r="823"/>
          <a:stretch/>
        </p:blipFill>
        <p:spPr bwMode="auto">
          <a:xfrm>
            <a:off x="567983" y="3717032"/>
            <a:ext cx="3355945"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4366674" y="4451273"/>
            <a:ext cx="4198345" cy="923330"/>
          </a:xfrm>
          <a:prstGeom prst="rect">
            <a:avLst/>
          </a:prstGeom>
          <a:noFill/>
        </p:spPr>
        <p:txBody>
          <a:bodyPr wrap="square" rtlCol="0">
            <a:spAutoFit/>
          </a:bodyPr>
          <a:lstStyle/>
          <a:p>
            <a:r>
              <a:rPr lang="de-DE" dirty="0" err="1"/>
              <a:t>We</a:t>
            </a:r>
            <a:r>
              <a:rPr lang="de-DE" dirty="0"/>
              <a:t> </a:t>
            </a:r>
            <a:r>
              <a:rPr lang="de-DE" dirty="0" err="1"/>
              <a:t>recommend</a:t>
            </a:r>
            <a:r>
              <a:rPr lang="de-DE" dirty="0"/>
              <a:t> </a:t>
            </a:r>
            <a:r>
              <a:rPr lang="de-DE" dirty="0" err="1"/>
              <a:t>you</a:t>
            </a:r>
            <a:r>
              <a:rPr lang="de-DE" dirty="0"/>
              <a:t> </a:t>
            </a:r>
            <a:r>
              <a:rPr lang="de-DE" dirty="0" err="1"/>
              <a:t>to</a:t>
            </a:r>
            <a:r>
              <a:rPr lang="de-DE" dirty="0"/>
              <a:t> </a:t>
            </a:r>
            <a:r>
              <a:rPr lang="de-DE" dirty="0" err="1"/>
              <a:t>cover</a:t>
            </a:r>
            <a:r>
              <a:rPr lang="de-DE" dirty="0"/>
              <a:t> </a:t>
            </a:r>
            <a:r>
              <a:rPr lang="de-DE" dirty="0" err="1"/>
              <a:t>the</a:t>
            </a:r>
            <a:r>
              <a:rPr lang="de-DE" dirty="0"/>
              <a:t> heavy </a:t>
            </a:r>
            <a:r>
              <a:rPr lang="de-DE" dirty="0" err="1"/>
              <a:t>safety</a:t>
            </a:r>
            <a:r>
              <a:rPr lang="de-DE" dirty="0"/>
              <a:t> </a:t>
            </a:r>
            <a:r>
              <a:rPr lang="de-DE" dirty="0" err="1"/>
              <a:t>gloves</a:t>
            </a:r>
            <a:r>
              <a:rPr lang="de-DE" dirty="0"/>
              <a:t> </a:t>
            </a:r>
            <a:r>
              <a:rPr lang="de-DE" dirty="0" err="1"/>
              <a:t>with</a:t>
            </a:r>
            <a:r>
              <a:rPr lang="de-DE" dirty="0"/>
              <a:t> a </a:t>
            </a:r>
            <a:r>
              <a:rPr lang="de-DE" dirty="0" err="1"/>
              <a:t>second</a:t>
            </a:r>
            <a:r>
              <a:rPr lang="de-DE" dirty="0"/>
              <a:t> pair </a:t>
            </a:r>
            <a:r>
              <a:rPr lang="de-DE" dirty="0" err="1"/>
              <a:t>of</a:t>
            </a:r>
            <a:r>
              <a:rPr lang="de-DE" dirty="0"/>
              <a:t> </a:t>
            </a:r>
            <a:r>
              <a:rPr lang="de-DE" dirty="0" err="1"/>
              <a:t>nitrile</a:t>
            </a:r>
            <a:r>
              <a:rPr lang="de-DE" dirty="0"/>
              <a:t> </a:t>
            </a:r>
            <a:r>
              <a:rPr lang="de-DE" dirty="0" err="1"/>
              <a:t>gloves</a:t>
            </a:r>
            <a:r>
              <a:rPr lang="de-DE" dirty="0"/>
              <a:t> </a:t>
            </a:r>
            <a:r>
              <a:rPr lang="de-DE" dirty="0" err="1"/>
              <a:t>to</a:t>
            </a:r>
            <a:r>
              <a:rPr lang="de-DE" dirty="0"/>
              <a:t> </a:t>
            </a:r>
            <a:r>
              <a:rPr lang="de-DE" dirty="0" err="1"/>
              <a:t>improve</a:t>
            </a:r>
            <a:r>
              <a:rPr lang="de-DE" dirty="0"/>
              <a:t> </a:t>
            </a:r>
            <a:r>
              <a:rPr lang="de-DE" dirty="0" err="1"/>
              <a:t>the</a:t>
            </a:r>
            <a:r>
              <a:rPr lang="de-DE" dirty="0"/>
              <a:t> </a:t>
            </a:r>
            <a:r>
              <a:rPr lang="de-DE" dirty="0" err="1"/>
              <a:t>haptic</a:t>
            </a:r>
            <a:r>
              <a:rPr lang="de-DE" dirty="0"/>
              <a:t>/</a:t>
            </a:r>
            <a:r>
              <a:rPr lang="de-DE" dirty="0" err="1"/>
              <a:t>feel</a:t>
            </a:r>
            <a:r>
              <a:rPr lang="de-DE" dirty="0"/>
              <a:t>.</a:t>
            </a:r>
          </a:p>
        </p:txBody>
      </p:sp>
      <p:pic>
        <p:nvPicPr>
          <p:cNvPr id="13" name="Grafik 12"/>
          <p:cNvPicPr>
            <a:picLocks noChangeAspect="1"/>
          </p:cNvPicPr>
          <p:nvPr/>
        </p:nvPicPr>
        <p:blipFill rotWithShape="1">
          <a:blip r:embed="rId4"/>
          <a:srcRect l="63678" t="6521" r="20157" b="69566"/>
          <a:stretch/>
        </p:blipFill>
        <p:spPr>
          <a:xfrm>
            <a:off x="3043500" y="2834017"/>
            <a:ext cx="850909" cy="720000"/>
          </a:xfrm>
          <a:prstGeom prst="rect">
            <a:avLst/>
          </a:prstGeom>
        </p:spPr>
      </p:pic>
      <p:pic>
        <p:nvPicPr>
          <p:cNvPr id="14" name="Grafik 13"/>
          <p:cNvPicPr>
            <a:picLocks noChangeAspect="1"/>
          </p:cNvPicPr>
          <p:nvPr/>
        </p:nvPicPr>
        <p:blipFill rotWithShape="1">
          <a:blip r:embed="rId4"/>
          <a:srcRect l="63678" t="6521" r="20157" b="69566"/>
          <a:stretch/>
        </p:blipFill>
        <p:spPr>
          <a:xfrm>
            <a:off x="3081683" y="5678408"/>
            <a:ext cx="850909" cy="720000"/>
          </a:xfrm>
          <a:prstGeom prst="rect">
            <a:avLst/>
          </a:prstGeom>
        </p:spPr>
      </p:pic>
    </p:spTree>
    <p:extLst>
      <p:ext uri="{BB962C8B-B14F-4D97-AF65-F5344CB8AC3E}">
        <p14:creationId xmlns:p14="http://schemas.microsoft.com/office/powerpoint/2010/main" val="3537372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539552" y="309845"/>
            <a:ext cx="4230239" cy="368549"/>
            <a:chOff x="0" y="4930"/>
            <a:chExt cx="2676836" cy="368549"/>
          </a:xfrm>
          <a:solidFill>
            <a:srgbClr val="005B82"/>
          </a:solidFill>
        </p:grpSpPr>
        <p:sp>
          <p:nvSpPr>
            <p:cNvPr id="5" name="Abgerundetes Rechteck 4"/>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6"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9</a:t>
              </a:r>
              <a:r>
                <a:rPr lang="de-DE" sz="1600" b="1" kern="1200" dirty="0"/>
                <a:t>. </a:t>
              </a:r>
              <a:r>
                <a:rPr lang="de-DE" sz="1600" b="1" dirty="0" err="1"/>
                <a:t>Wet</a:t>
              </a:r>
              <a:r>
                <a:rPr lang="de-DE" sz="1600" b="1" dirty="0"/>
                <a:t> </a:t>
              </a:r>
              <a:r>
                <a:rPr lang="de-DE" sz="1600" b="1" dirty="0" err="1"/>
                <a:t>Benches</a:t>
              </a:r>
              <a:r>
                <a:rPr lang="de-DE" sz="1600" b="1" kern="1200" dirty="0"/>
                <a:t> – </a:t>
              </a:r>
              <a:r>
                <a:rPr lang="de-DE" sz="1600" b="1" kern="1200" dirty="0" err="1"/>
                <a:t>Behaviour</a:t>
              </a:r>
              <a:endParaRPr lang="de-DE" sz="1600" b="1" kern="1200" dirty="0"/>
            </a:p>
          </p:txBody>
        </p:sp>
      </p:grpSp>
      <p:sp>
        <p:nvSpPr>
          <p:cNvPr id="7" name="Textfeld 6"/>
          <p:cNvSpPr txBox="1"/>
          <p:nvPr/>
        </p:nvSpPr>
        <p:spPr>
          <a:xfrm>
            <a:off x="4499991" y="1216720"/>
            <a:ext cx="3960441" cy="646331"/>
          </a:xfrm>
          <a:prstGeom prst="rect">
            <a:avLst/>
          </a:prstGeom>
          <a:solidFill>
            <a:srgbClr val="FF0000"/>
          </a:solidFill>
        </p:spPr>
        <p:txBody>
          <a:bodyPr wrap="square" rtlCol="0">
            <a:spAutoFit/>
          </a:bodyPr>
          <a:lstStyle/>
          <a:p>
            <a:pPr marL="285750" indent="-285750">
              <a:buFont typeface="Wingdings" panose="05000000000000000000" pitchFamily="2" charset="2"/>
              <a:buChar char="Ø"/>
            </a:pPr>
            <a:r>
              <a:rPr lang="de-DE" altLang="de-DE" dirty="0" err="1">
                <a:solidFill>
                  <a:schemeClr val="bg1"/>
                </a:solidFill>
              </a:rPr>
              <a:t>You</a:t>
            </a:r>
            <a:r>
              <a:rPr lang="de-DE" altLang="de-DE" dirty="0">
                <a:solidFill>
                  <a:schemeClr val="bg1"/>
                </a:solidFill>
              </a:rPr>
              <a:t> </a:t>
            </a:r>
            <a:r>
              <a:rPr lang="de-DE" altLang="de-DE" dirty="0" err="1">
                <a:solidFill>
                  <a:schemeClr val="bg1"/>
                </a:solidFill>
              </a:rPr>
              <a:t>can</a:t>
            </a:r>
            <a:r>
              <a:rPr lang="de-DE" altLang="de-DE" dirty="0">
                <a:solidFill>
                  <a:schemeClr val="bg1"/>
                </a:solidFill>
              </a:rPr>
              <a:t> </a:t>
            </a:r>
            <a:r>
              <a:rPr lang="de-DE" altLang="de-DE" dirty="0" err="1">
                <a:solidFill>
                  <a:schemeClr val="bg1"/>
                </a:solidFill>
              </a:rPr>
              <a:t>wear</a:t>
            </a:r>
            <a:r>
              <a:rPr lang="de-DE" altLang="de-DE" dirty="0">
                <a:solidFill>
                  <a:schemeClr val="bg1"/>
                </a:solidFill>
              </a:rPr>
              <a:t> </a:t>
            </a:r>
            <a:r>
              <a:rPr lang="de-DE" altLang="de-DE" dirty="0" err="1">
                <a:solidFill>
                  <a:schemeClr val="bg1"/>
                </a:solidFill>
              </a:rPr>
              <a:t>contact</a:t>
            </a:r>
            <a:r>
              <a:rPr lang="de-DE" altLang="de-DE" dirty="0">
                <a:solidFill>
                  <a:schemeClr val="bg1"/>
                </a:solidFill>
              </a:rPr>
              <a:t> </a:t>
            </a:r>
            <a:r>
              <a:rPr lang="de-DE" altLang="de-DE" dirty="0" err="1">
                <a:solidFill>
                  <a:schemeClr val="bg1"/>
                </a:solidFill>
              </a:rPr>
              <a:t>lenses</a:t>
            </a:r>
            <a:r>
              <a:rPr lang="de-DE" altLang="de-DE" dirty="0">
                <a:solidFill>
                  <a:schemeClr val="bg1"/>
                </a:solidFill>
              </a:rPr>
              <a:t> in </a:t>
            </a:r>
            <a:r>
              <a:rPr lang="de-DE" altLang="de-DE" dirty="0" err="1">
                <a:solidFill>
                  <a:schemeClr val="bg1"/>
                </a:solidFill>
              </a:rPr>
              <a:t>the</a:t>
            </a:r>
            <a:r>
              <a:rPr lang="de-DE" altLang="de-DE" dirty="0">
                <a:solidFill>
                  <a:schemeClr val="bg1"/>
                </a:solidFill>
              </a:rPr>
              <a:t> </a:t>
            </a:r>
            <a:r>
              <a:rPr lang="de-DE" altLang="de-DE" dirty="0" err="1">
                <a:solidFill>
                  <a:schemeClr val="bg1"/>
                </a:solidFill>
              </a:rPr>
              <a:t>cleanroom</a:t>
            </a:r>
            <a:r>
              <a:rPr lang="de-DE" altLang="de-DE" dirty="0">
                <a:solidFill>
                  <a:schemeClr val="bg1"/>
                </a:solidFill>
              </a:rPr>
              <a:t>!</a:t>
            </a:r>
          </a:p>
        </p:txBody>
      </p:sp>
      <p:sp>
        <p:nvSpPr>
          <p:cNvPr id="12" name="Textfeld 11"/>
          <p:cNvSpPr txBox="1"/>
          <p:nvPr/>
        </p:nvSpPr>
        <p:spPr>
          <a:xfrm>
            <a:off x="4499991" y="4437112"/>
            <a:ext cx="3974806" cy="923330"/>
          </a:xfrm>
          <a:prstGeom prst="rect">
            <a:avLst/>
          </a:prstGeom>
          <a:solidFill>
            <a:srgbClr val="FF0000"/>
          </a:solidFill>
        </p:spPr>
        <p:txBody>
          <a:bodyPr wrap="square" rtlCol="0">
            <a:spAutoFit/>
          </a:bodyPr>
          <a:lstStyle/>
          <a:p>
            <a:pPr marL="285750" indent="-285750">
              <a:buFont typeface="Wingdings" panose="05000000000000000000" pitchFamily="2" charset="2"/>
              <a:buChar char="Ø"/>
            </a:pPr>
            <a:r>
              <a:rPr lang="en-US" dirty="0">
                <a:solidFill>
                  <a:schemeClr val="bg1"/>
                </a:solidFill>
              </a:rPr>
              <a:t>Remove your PSE whenever and howsoever you leave the wet bench area!</a:t>
            </a: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507" y="1089636"/>
            <a:ext cx="3134427" cy="4931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2140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p:nvPr>
            <p:extLst>
              <p:ext uri="{D42A27DB-BD31-4B8C-83A1-F6EECF244321}">
                <p14:modId xmlns:p14="http://schemas.microsoft.com/office/powerpoint/2010/main" val="166524208"/>
              </p:ext>
            </p:extLst>
          </p:nvPr>
        </p:nvGraphicFramePr>
        <p:xfrm>
          <a:off x="395536" y="476672"/>
          <a:ext cx="1656184" cy="504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Grafik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405" y="452255"/>
            <a:ext cx="3480156" cy="2319524"/>
          </a:xfrm>
          <a:prstGeom prst="rect">
            <a:avLst/>
          </a:prstGeom>
        </p:spPr>
      </p:pic>
      <p:sp>
        <p:nvSpPr>
          <p:cNvPr id="19" name="Textfeld 18"/>
          <p:cNvSpPr txBox="1"/>
          <p:nvPr/>
        </p:nvSpPr>
        <p:spPr>
          <a:xfrm>
            <a:off x="7740358" y="3933058"/>
            <a:ext cx="851457" cy="369304"/>
          </a:xfrm>
          <a:prstGeom prst="rect">
            <a:avLst/>
          </a:prstGeom>
          <a:noFill/>
        </p:spPr>
        <p:txBody>
          <a:bodyPr wrap="none" lIns="91411" tIns="45706" rIns="91411" bIns="45706" rtlCol="0">
            <a:spAutoFit/>
          </a:bodyPr>
          <a:lstStyle/>
          <a:p>
            <a:r>
              <a:rPr lang="de-DE" dirty="0"/>
              <a:t>HNF 1</a:t>
            </a:r>
          </a:p>
        </p:txBody>
      </p:sp>
      <p:sp>
        <p:nvSpPr>
          <p:cNvPr id="3" name="Textfeld 2"/>
          <p:cNvSpPr txBox="1"/>
          <p:nvPr/>
        </p:nvSpPr>
        <p:spPr>
          <a:xfrm>
            <a:off x="4589465" y="692701"/>
            <a:ext cx="2084166" cy="1477299"/>
          </a:xfrm>
          <a:prstGeom prst="rect">
            <a:avLst/>
          </a:prstGeom>
          <a:noFill/>
        </p:spPr>
        <p:txBody>
          <a:bodyPr wrap="none" lIns="91411" tIns="45706" rIns="91411" bIns="45706" rtlCol="0">
            <a:spAutoFit/>
          </a:bodyPr>
          <a:lstStyle/>
          <a:p>
            <a:r>
              <a:rPr lang="en-US" sz="2400" dirty="0">
                <a:solidFill>
                  <a:srgbClr val="005B82"/>
                </a:solidFill>
                <a:cs typeface="Arial" charset="0"/>
                <a:sym typeface="Arial" charset="0"/>
              </a:rPr>
              <a:t>User-</a:t>
            </a:r>
            <a:r>
              <a:rPr lang="en-US" sz="2400" dirty="0" err="1">
                <a:solidFill>
                  <a:srgbClr val="005B82"/>
                </a:solidFill>
                <a:cs typeface="Arial" charset="0"/>
                <a:sym typeface="Arial" charset="0"/>
              </a:rPr>
              <a:t>Zentrum</a:t>
            </a:r>
            <a:endParaRPr lang="en-US" sz="2400" dirty="0">
              <a:solidFill>
                <a:srgbClr val="005B82"/>
              </a:solidFill>
              <a:cs typeface="Arial" charset="0"/>
              <a:sym typeface="Arial" charset="0"/>
            </a:endParaRPr>
          </a:p>
          <a:p>
            <a:endParaRPr lang="en-US" sz="2400" dirty="0">
              <a:solidFill>
                <a:srgbClr val="005B82"/>
              </a:solidFill>
              <a:cs typeface="Arial" charset="0"/>
              <a:sym typeface="Arial" charset="0"/>
            </a:endParaRPr>
          </a:p>
          <a:p>
            <a:r>
              <a:rPr lang="en-US" sz="2400" dirty="0">
                <a:solidFill>
                  <a:srgbClr val="005B82"/>
                </a:solidFill>
                <a:cs typeface="Arial" charset="0"/>
                <a:sym typeface="Arial" charset="0"/>
              </a:rPr>
              <a:t>User Facility</a:t>
            </a:r>
            <a:endParaRPr lang="de-DE" sz="2400" dirty="0">
              <a:solidFill>
                <a:srgbClr val="005B82"/>
              </a:solidFill>
            </a:endParaRPr>
          </a:p>
          <a:p>
            <a:endParaRPr lang="de-DE" dirty="0">
              <a:solidFill>
                <a:srgbClr val="005B82"/>
              </a:solidFill>
            </a:endParaRPr>
          </a:p>
        </p:txBody>
      </p:sp>
      <p:pic>
        <p:nvPicPr>
          <p:cNvPr id="7" name="Grafik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9468" y="2771779"/>
            <a:ext cx="6377260" cy="3587209"/>
          </a:xfrm>
          <a:prstGeom prst="rect">
            <a:avLst/>
          </a:prstGeom>
        </p:spPr>
      </p:pic>
    </p:spTree>
    <p:extLst>
      <p:ext uri="{BB962C8B-B14F-4D97-AF65-F5344CB8AC3E}">
        <p14:creationId xmlns:p14="http://schemas.microsoft.com/office/powerpoint/2010/main" val="1665862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456074" y="2629998"/>
            <a:ext cx="570272" cy="0"/>
          </a:xfrm>
          <a:prstGeom prst="rect">
            <a:avLst/>
          </a:prstGeom>
          <a:noFill/>
          <a:ln w="9525">
            <a:noFill/>
            <a:miter lim="800000"/>
            <a:headEnd/>
            <a:tailEnd/>
          </a:ln>
        </p:spPr>
        <p:txBody>
          <a:bodyPr wrap="none">
            <a:spAutoFit/>
          </a:bodyPr>
          <a:lstStyle/>
          <a:p>
            <a:endParaRPr lang="en-US"/>
          </a:p>
        </p:txBody>
      </p:sp>
      <p:sp>
        <p:nvSpPr>
          <p:cNvPr id="4" name="Rectangle 4"/>
          <p:cNvSpPr>
            <a:spLocks noChangeArrowheads="1"/>
          </p:cNvSpPr>
          <p:nvPr/>
        </p:nvSpPr>
        <p:spPr bwMode="auto">
          <a:xfrm>
            <a:off x="2456074" y="2629998"/>
            <a:ext cx="570272" cy="0"/>
          </a:xfrm>
          <a:prstGeom prst="rect">
            <a:avLst/>
          </a:prstGeom>
          <a:noFill/>
          <a:ln w="9525">
            <a:noFill/>
            <a:miter lim="800000"/>
            <a:headEnd/>
            <a:tailEnd/>
          </a:ln>
        </p:spPr>
        <p:txBody>
          <a:bodyPr wrap="none">
            <a:spAutoFit/>
          </a:bodyPr>
          <a:lstStyle/>
          <a:p>
            <a:endParaRPr lang="en-US"/>
          </a:p>
        </p:txBody>
      </p:sp>
      <p:grpSp>
        <p:nvGrpSpPr>
          <p:cNvPr id="8" name="Gruppieren 7"/>
          <p:cNvGrpSpPr/>
          <p:nvPr/>
        </p:nvGrpSpPr>
        <p:grpSpPr>
          <a:xfrm>
            <a:off x="539552" y="309845"/>
            <a:ext cx="4230239" cy="368549"/>
            <a:chOff x="0" y="4930"/>
            <a:chExt cx="2676836" cy="368549"/>
          </a:xfrm>
          <a:solidFill>
            <a:srgbClr val="005B82"/>
          </a:solidFill>
        </p:grpSpPr>
        <p:sp>
          <p:nvSpPr>
            <p:cNvPr id="9" name="Abgerundetes Rechteck 8"/>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10"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9</a:t>
              </a:r>
              <a:r>
                <a:rPr lang="de-DE" sz="1600" b="1" kern="1200" dirty="0"/>
                <a:t>. </a:t>
              </a:r>
              <a:r>
                <a:rPr lang="de-DE" sz="1600" b="1" dirty="0" err="1"/>
                <a:t>Wet</a:t>
              </a:r>
              <a:r>
                <a:rPr lang="de-DE" sz="1600" b="1" dirty="0"/>
                <a:t> </a:t>
              </a:r>
              <a:r>
                <a:rPr lang="de-DE" sz="1600" b="1" dirty="0" err="1"/>
                <a:t>Benches</a:t>
              </a:r>
              <a:r>
                <a:rPr lang="de-DE" sz="1600" b="1" kern="1200" dirty="0"/>
                <a:t> – </a:t>
              </a:r>
              <a:r>
                <a:rPr lang="de-DE" sz="1600" b="1" kern="1200" dirty="0" err="1"/>
                <a:t>Behaviour</a:t>
              </a:r>
              <a:endParaRPr lang="de-DE" sz="1600" b="1" kern="1200" dirty="0"/>
            </a:p>
          </p:txBody>
        </p:sp>
      </p:grpSp>
      <p:sp>
        <p:nvSpPr>
          <p:cNvPr id="11" name="Textfeld 10"/>
          <p:cNvSpPr txBox="1"/>
          <p:nvPr/>
        </p:nvSpPr>
        <p:spPr>
          <a:xfrm>
            <a:off x="597823" y="4913728"/>
            <a:ext cx="8064896" cy="1200329"/>
          </a:xfrm>
          <a:prstGeom prst="rect">
            <a:avLst/>
          </a:prstGeom>
          <a:solidFill>
            <a:srgbClr val="FF0000"/>
          </a:solidFill>
        </p:spPr>
        <p:txBody>
          <a:bodyPr wrap="square" rtlCol="0">
            <a:spAutoFit/>
          </a:bodyPr>
          <a:lstStyle/>
          <a:p>
            <a:pPr>
              <a:buClr>
                <a:srgbClr val="005B82"/>
              </a:buClr>
            </a:pPr>
            <a:r>
              <a:rPr lang="de-DE" dirty="0">
                <a:solidFill>
                  <a:schemeClr val="bg1"/>
                </a:solidFill>
              </a:rPr>
              <a:t>Do not </a:t>
            </a:r>
            <a:r>
              <a:rPr lang="de-DE" dirty="0" err="1">
                <a:solidFill>
                  <a:schemeClr val="bg1"/>
                </a:solidFill>
              </a:rPr>
              <a:t>wear</a:t>
            </a:r>
            <a:r>
              <a:rPr lang="de-DE" dirty="0">
                <a:solidFill>
                  <a:schemeClr val="bg1"/>
                </a:solidFill>
              </a:rPr>
              <a:t> </a:t>
            </a:r>
            <a:r>
              <a:rPr lang="de-DE" altLang="de-DE" dirty="0" err="1">
                <a:solidFill>
                  <a:schemeClr val="bg1"/>
                </a:solidFill>
              </a:rPr>
              <a:t>chemical</a:t>
            </a:r>
            <a:r>
              <a:rPr lang="de-DE" altLang="de-DE" dirty="0">
                <a:solidFill>
                  <a:schemeClr val="bg1"/>
                </a:solidFill>
              </a:rPr>
              <a:t> heavy </a:t>
            </a:r>
            <a:r>
              <a:rPr lang="de-DE" altLang="de-DE" dirty="0" err="1">
                <a:solidFill>
                  <a:schemeClr val="bg1"/>
                </a:solidFill>
              </a:rPr>
              <a:t>safety</a:t>
            </a:r>
            <a:r>
              <a:rPr lang="de-DE" altLang="de-DE" dirty="0">
                <a:solidFill>
                  <a:schemeClr val="bg1"/>
                </a:solidFill>
              </a:rPr>
              <a:t> </a:t>
            </a:r>
            <a:r>
              <a:rPr lang="de-DE" altLang="de-DE" dirty="0" err="1">
                <a:solidFill>
                  <a:schemeClr val="bg1"/>
                </a:solidFill>
              </a:rPr>
              <a:t>gloves</a:t>
            </a:r>
            <a:r>
              <a:rPr lang="de-DE" altLang="de-DE" dirty="0">
                <a:solidFill>
                  <a:schemeClr val="bg1"/>
                </a:solidFill>
              </a:rPr>
              <a:t> </a:t>
            </a:r>
            <a:r>
              <a:rPr lang="de-DE" altLang="de-DE" dirty="0" err="1">
                <a:solidFill>
                  <a:schemeClr val="bg1"/>
                </a:solidFill>
              </a:rPr>
              <a:t>while</a:t>
            </a:r>
            <a:r>
              <a:rPr lang="de-DE" altLang="de-DE" dirty="0">
                <a:solidFill>
                  <a:schemeClr val="bg1"/>
                </a:solidFill>
              </a:rPr>
              <a:t> </a:t>
            </a:r>
            <a:r>
              <a:rPr lang="de-DE" altLang="de-DE" dirty="0" err="1">
                <a:solidFill>
                  <a:schemeClr val="bg1"/>
                </a:solidFill>
              </a:rPr>
              <a:t>working</a:t>
            </a:r>
            <a:r>
              <a:rPr lang="de-DE" altLang="de-DE" dirty="0">
                <a:solidFill>
                  <a:schemeClr val="bg1"/>
                </a:solidFill>
              </a:rPr>
              <a:t> </a:t>
            </a:r>
            <a:r>
              <a:rPr lang="de-DE" altLang="de-DE" dirty="0" err="1">
                <a:solidFill>
                  <a:schemeClr val="bg1"/>
                </a:solidFill>
              </a:rPr>
              <a:t>below</a:t>
            </a:r>
            <a:r>
              <a:rPr lang="de-DE" altLang="de-DE" dirty="0">
                <a:solidFill>
                  <a:schemeClr val="bg1"/>
                </a:solidFill>
              </a:rPr>
              <a:t> </a:t>
            </a:r>
            <a:r>
              <a:rPr lang="de-DE" altLang="de-DE" dirty="0" err="1">
                <a:solidFill>
                  <a:schemeClr val="bg1"/>
                </a:solidFill>
              </a:rPr>
              <a:t>the</a:t>
            </a:r>
            <a:r>
              <a:rPr lang="de-DE" altLang="de-DE" dirty="0">
                <a:solidFill>
                  <a:schemeClr val="bg1"/>
                </a:solidFill>
              </a:rPr>
              <a:t> </a:t>
            </a:r>
            <a:r>
              <a:rPr lang="de-DE" altLang="de-DE" dirty="0" err="1">
                <a:solidFill>
                  <a:schemeClr val="bg1"/>
                </a:solidFill>
              </a:rPr>
              <a:t>desktop</a:t>
            </a:r>
            <a:r>
              <a:rPr lang="de-DE" altLang="de-DE" dirty="0">
                <a:solidFill>
                  <a:schemeClr val="bg1"/>
                </a:solidFill>
              </a:rPr>
              <a:t>!</a:t>
            </a:r>
          </a:p>
          <a:p>
            <a:pPr>
              <a:buClr>
                <a:srgbClr val="005B82"/>
              </a:buClr>
            </a:pPr>
            <a:r>
              <a:rPr lang="de-DE" dirty="0">
                <a:solidFill>
                  <a:schemeClr val="bg1"/>
                </a:solidFill>
              </a:rPr>
              <a:t>The heavy </a:t>
            </a:r>
            <a:r>
              <a:rPr lang="de-DE" dirty="0" err="1">
                <a:solidFill>
                  <a:schemeClr val="bg1"/>
                </a:solidFill>
              </a:rPr>
              <a:t>safety</a:t>
            </a:r>
            <a:r>
              <a:rPr lang="de-DE" dirty="0">
                <a:solidFill>
                  <a:schemeClr val="bg1"/>
                </a:solidFill>
              </a:rPr>
              <a:t> </a:t>
            </a:r>
            <a:r>
              <a:rPr lang="de-DE" dirty="0" err="1">
                <a:solidFill>
                  <a:schemeClr val="bg1"/>
                </a:solidFill>
              </a:rPr>
              <a:t>gloves</a:t>
            </a:r>
            <a:r>
              <a:rPr lang="de-DE" dirty="0">
                <a:solidFill>
                  <a:schemeClr val="bg1"/>
                </a:solidFill>
              </a:rPr>
              <a:t> </a:t>
            </a:r>
            <a:r>
              <a:rPr lang="de-DE" dirty="0" err="1">
                <a:solidFill>
                  <a:schemeClr val="bg1"/>
                </a:solidFill>
              </a:rPr>
              <a:t>may</a:t>
            </a:r>
            <a:r>
              <a:rPr lang="de-DE" dirty="0">
                <a:solidFill>
                  <a:schemeClr val="bg1"/>
                </a:solidFill>
              </a:rPr>
              <a:t> </a:t>
            </a:r>
            <a:r>
              <a:rPr lang="de-DE" dirty="0" err="1">
                <a:solidFill>
                  <a:schemeClr val="bg1"/>
                </a:solidFill>
              </a:rPr>
              <a:t>contaminate</a:t>
            </a:r>
            <a:r>
              <a:rPr lang="de-DE" dirty="0">
                <a:solidFill>
                  <a:schemeClr val="bg1"/>
                </a:solidFill>
              </a:rPr>
              <a:t> </a:t>
            </a:r>
            <a:r>
              <a:rPr lang="de-DE" dirty="0" err="1">
                <a:solidFill>
                  <a:schemeClr val="bg1"/>
                </a:solidFill>
              </a:rPr>
              <a:t>the</a:t>
            </a:r>
            <a:r>
              <a:rPr lang="de-DE" dirty="0">
                <a:solidFill>
                  <a:schemeClr val="bg1"/>
                </a:solidFill>
              </a:rPr>
              <a:t> </a:t>
            </a:r>
            <a:r>
              <a:rPr lang="de-DE" dirty="0" err="1">
                <a:solidFill>
                  <a:schemeClr val="bg1"/>
                </a:solidFill>
              </a:rPr>
              <a:t>controls</a:t>
            </a:r>
            <a:r>
              <a:rPr lang="de-DE" dirty="0">
                <a:solidFill>
                  <a:schemeClr val="bg1"/>
                </a:solidFill>
              </a:rPr>
              <a:t> </a:t>
            </a:r>
            <a:r>
              <a:rPr lang="de-DE" dirty="0" err="1">
                <a:solidFill>
                  <a:schemeClr val="bg1"/>
                </a:solidFill>
              </a:rPr>
              <a:t>without</a:t>
            </a:r>
            <a:r>
              <a:rPr lang="de-DE" dirty="0">
                <a:solidFill>
                  <a:schemeClr val="bg1"/>
                </a:solidFill>
              </a:rPr>
              <a:t> </a:t>
            </a:r>
            <a:r>
              <a:rPr lang="de-DE" dirty="0" err="1">
                <a:solidFill>
                  <a:schemeClr val="bg1"/>
                </a:solidFill>
              </a:rPr>
              <a:t>you</a:t>
            </a:r>
            <a:r>
              <a:rPr lang="de-DE" dirty="0">
                <a:solidFill>
                  <a:schemeClr val="bg1"/>
                </a:solidFill>
              </a:rPr>
              <a:t> </a:t>
            </a:r>
            <a:r>
              <a:rPr lang="de-DE" dirty="0" err="1">
                <a:solidFill>
                  <a:schemeClr val="bg1"/>
                </a:solidFill>
              </a:rPr>
              <a:t>noticing</a:t>
            </a:r>
            <a:r>
              <a:rPr lang="de-DE" dirty="0">
                <a:solidFill>
                  <a:schemeClr val="bg1"/>
                </a:solidFill>
              </a:rPr>
              <a:t> it.</a:t>
            </a:r>
          </a:p>
          <a:p>
            <a:pPr>
              <a:buClr>
                <a:srgbClr val="005B82"/>
              </a:buClr>
            </a:pPr>
            <a:r>
              <a:rPr lang="en-US" dirty="0">
                <a:solidFill>
                  <a:schemeClr val="bg1"/>
                </a:solidFill>
              </a:rPr>
              <a:t>The sleeves of the safety gloves should hang over the bench so that no contamination can reach your arm.</a:t>
            </a:r>
            <a:endParaRPr lang="de-DE" dirty="0">
              <a:solidFill>
                <a:schemeClr val="bg1"/>
              </a:solidFill>
            </a:endParaRPr>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2400" t="8319" b="27674"/>
          <a:stretch/>
        </p:blipFill>
        <p:spPr>
          <a:xfrm>
            <a:off x="611560" y="873401"/>
            <a:ext cx="8051159" cy="3960000"/>
          </a:xfrm>
          <a:prstGeom prst="rect">
            <a:avLst/>
          </a:prstGeom>
        </p:spPr>
      </p:pic>
      <p:sp>
        <p:nvSpPr>
          <p:cNvPr id="7" name="Ellipse 6"/>
          <p:cNvSpPr/>
          <p:nvPr/>
        </p:nvSpPr>
        <p:spPr>
          <a:xfrm>
            <a:off x="3026346" y="2810852"/>
            <a:ext cx="1905694" cy="11942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p:cNvPicPr>
            <a:picLocks noChangeAspect="1"/>
          </p:cNvPicPr>
          <p:nvPr/>
        </p:nvPicPr>
        <p:blipFill rotWithShape="1">
          <a:blip r:embed="rId3"/>
          <a:srcRect l="63678" t="6521" r="20157" b="69566"/>
          <a:stretch/>
        </p:blipFill>
        <p:spPr>
          <a:xfrm>
            <a:off x="4630271" y="3601392"/>
            <a:ext cx="850909" cy="720000"/>
          </a:xfrm>
          <a:prstGeom prst="rect">
            <a:avLst/>
          </a:prstGeom>
        </p:spPr>
      </p:pic>
      <p:pic>
        <p:nvPicPr>
          <p:cNvPr id="14" name="Grafik 13"/>
          <p:cNvPicPr>
            <a:picLocks noChangeAspect="1"/>
          </p:cNvPicPr>
          <p:nvPr/>
        </p:nvPicPr>
        <p:blipFill rotWithShape="1">
          <a:blip r:embed="rId4" cstate="print">
            <a:extLst>
              <a:ext uri="{28A0092B-C50C-407E-A947-70E740481C1C}">
                <a14:useLocalDpi xmlns:a14="http://schemas.microsoft.com/office/drawing/2010/main" val="0"/>
              </a:ext>
            </a:extLst>
          </a:blip>
          <a:srcRect l="12822" t="24027" r="15779" b="22394"/>
          <a:stretch/>
        </p:blipFill>
        <p:spPr>
          <a:xfrm>
            <a:off x="641070" y="2674432"/>
            <a:ext cx="2160000" cy="2161114"/>
          </a:xfrm>
          <a:prstGeom prst="rect">
            <a:avLst/>
          </a:prstGeom>
        </p:spPr>
      </p:pic>
      <p:pic>
        <p:nvPicPr>
          <p:cNvPr id="15" name="Grafik 14"/>
          <p:cNvPicPr>
            <a:picLocks noChangeAspect="1"/>
          </p:cNvPicPr>
          <p:nvPr/>
        </p:nvPicPr>
        <p:blipFill rotWithShape="1">
          <a:blip r:embed="rId3"/>
          <a:srcRect l="63678" t="6521" r="20157" b="69566"/>
          <a:stretch/>
        </p:blipFill>
        <p:spPr>
          <a:xfrm>
            <a:off x="595591" y="3285064"/>
            <a:ext cx="850909" cy="720000"/>
          </a:xfrm>
          <a:prstGeom prst="rect">
            <a:avLst/>
          </a:prstGeom>
        </p:spPr>
      </p:pic>
      <p:pic>
        <p:nvPicPr>
          <p:cNvPr id="16" name="Grafik 15"/>
          <p:cNvPicPr>
            <a:picLocks noChangeAspect="1"/>
          </p:cNvPicPr>
          <p:nvPr/>
        </p:nvPicPr>
        <p:blipFill rotWithShape="1">
          <a:blip r:embed="rId5"/>
          <a:srcRect l="18914" t="4348" r="66164" b="69565"/>
          <a:stretch/>
        </p:blipFill>
        <p:spPr>
          <a:xfrm>
            <a:off x="2014144" y="2710326"/>
            <a:ext cx="720001" cy="720000"/>
          </a:xfrm>
          <a:prstGeom prst="rect">
            <a:avLst/>
          </a:prstGeom>
        </p:spPr>
      </p:pic>
      <p:sp>
        <p:nvSpPr>
          <p:cNvPr id="17" name="Rechteck 16"/>
          <p:cNvSpPr/>
          <p:nvPr/>
        </p:nvSpPr>
        <p:spPr>
          <a:xfrm>
            <a:off x="633158" y="2674432"/>
            <a:ext cx="2160000" cy="21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31551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456074" y="2629998"/>
            <a:ext cx="570272" cy="0"/>
          </a:xfrm>
          <a:prstGeom prst="rect">
            <a:avLst/>
          </a:prstGeom>
          <a:noFill/>
          <a:ln w="9525">
            <a:noFill/>
            <a:miter lim="800000"/>
            <a:headEnd/>
            <a:tailEnd/>
          </a:ln>
        </p:spPr>
        <p:txBody>
          <a:bodyPr wrap="none">
            <a:spAutoFit/>
          </a:bodyPr>
          <a:lstStyle/>
          <a:p>
            <a:endParaRPr lang="en-US"/>
          </a:p>
        </p:txBody>
      </p:sp>
      <p:sp>
        <p:nvSpPr>
          <p:cNvPr id="4" name="Rectangle 4"/>
          <p:cNvSpPr>
            <a:spLocks noChangeArrowheads="1"/>
          </p:cNvSpPr>
          <p:nvPr/>
        </p:nvSpPr>
        <p:spPr bwMode="auto">
          <a:xfrm>
            <a:off x="2456074" y="2629998"/>
            <a:ext cx="570272" cy="0"/>
          </a:xfrm>
          <a:prstGeom prst="rect">
            <a:avLst/>
          </a:prstGeom>
          <a:noFill/>
          <a:ln w="9525">
            <a:noFill/>
            <a:miter lim="800000"/>
            <a:headEnd/>
            <a:tailEnd/>
          </a:ln>
        </p:spPr>
        <p:txBody>
          <a:bodyPr wrap="none">
            <a:spAutoFit/>
          </a:bodyPr>
          <a:lstStyle/>
          <a:p>
            <a:endParaRPr lang="en-US"/>
          </a:p>
        </p:txBody>
      </p:sp>
      <p:grpSp>
        <p:nvGrpSpPr>
          <p:cNvPr id="8" name="Gruppieren 7"/>
          <p:cNvGrpSpPr/>
          <p:nvPr/>
        </p:nvGrpSpPr>
        <p:grpSpPr>
          <a:xfrm>
            <a:off x="539552" y="309845"/>
            <a:ext cx="4230239" cy="368549"/>
            <a:chOff x="0" y="4930"/>
            <a:chExt cx="2676836" cy="368549"/>
          </a:xfrm>
          <a:solidFill>
            <a:srgbClr val="005B82"/>
          </a:solidFill>
        </p:grpSpPr>
        <p:sp>
          <p:nvSpPr>
            <p:cNvPr id="9" name="Abgerundetes Rechteck 8"/>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10"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9</a:t>
              </a:r>
              <a:r>
                <a:rPr lang="de-DE" sz="1600" b="1" kern="1200" dirty="0"/>
                <a:t>. </a:t>
              </a:r>
              <a:r>
                <a:rPr lang="de-DE" sz="1600" b="1" dirty="0" err="1"/>
                <a:t>Wet</a:t>
              </a:r>
              <a:r>
                <a:rPr lang="de-DE" sz="1600" b="1" dirty="0"/>
                <a:t> </a:t>
              </a:r>
              <a:r>
                <a:rPr lang="de-DE" sz="1600" b="1" dirty="0" err="1"/>
                <a:t>Benches</a:t>
              </a:r>
              <a:r>
                <a:rPr lang="de-DE" sz="1600" b="1" kern="1200" dirty="0"/>
                <a:t> – </a:t>
              </a:r>
              <a:r>
                <a:rPr lang="de-DE" sz="1600" b="1" kern="1200" dirty="0" err="1"/>
                <a:t>Behaviour</a:t>
              </a:r>
              <a:endParaRPr lang="de-DE" sz="1600" b="1" kern="1200" dirty="0"/>
            </a:p>
          </p:txBody>
        </p:sp>
      </p:grpSp>
      <p:sp>
        <p:nvSpPr>
          <p:cNvPr id="11" name="Textfeld 10"/>
          <p:cNvSpPr txBox="1"/>
          <p:nvPr/>
        </p:nvSpPr>
        <p:spPr>
          <a:xfrm>
            <a:off x="4429495" y="4144337"/>
            <a:ext cx="4102945" cy="1477328"/>
          </a:xfrm>
          <a:prstGeom prst="rect">
            <a:avLst/>
          </a:prstGeom>
          <a:solidFill>
            <a:srgbClr val="FF0000"/>
          </a:solidFill>
        </p:spPr>
        <p:txBody>
          <a:bodyPr wrap="square" rtlCol="0">
            <a:spAutoFit/>
          </a:bodyPr>
          <a:lstStyle/>
          <a:p>
            <a:pPr>
              <a:buClr>
                <a:srgbClr val="005B82"/>
              </a:buClr>
            </a:pPr>
            <a:r>
              <a:rPr lang="de-DE" dirty="0">
                <a:solidFill>
                  <a:schemeClr val="bg1"/>
                </a:solidFill>
              </a:rPr>
              <a:t>Do NOT </a:t>
            </a:r>
            <a:r>
              <a:rPr lang="de-DE" dirty="0" err="1">
                <a:solidFill>
                  <a:schemeClr val="bg1"/>
                </a:solidFill>
              </a:rPr>
              <a:t>use</a:t>
            </a:r>
            <a:r>
              <a:rPr lang="de-DE" dirty="0">
                <a:solidFill>
                  <a:schemeClr val="bg1"/>
                </a:solidFill>
              </a:rPr>
              <a:t> </a:t>
            </a:r>
            <a:r>
              <a:rPr lang="de-DE" dirty="0" err="1">
                <a:solidFill>
                  <a:schemeClr val="bg1"/>
                </a:solidFill>
              </a:rPr>
              <a:t>your</a:t>
            </a:r>
            <a:r>
              <a:rPr lang="de-DE" dirty="0">
                <a:solidFill>
                  <a:schemeClr val="bg1"/>
                </a:solidFill>
              </a:rPr>
              <a:t> </a:t>
            </a:r>
            <a:r>
              <a:rPr lang="de-DE" dirty="0" err="1">
                <a:solidFill>
                  <a:schemeClr val="bg1"/>
                </a:solidFill>
              </a:rPr>
              <a:t>finger</a:t>
            </a:r>
            <a:r>
              <a:rPr lang="de-DE" dirty="0">
                <a:solidFill>
                  <a:schemeClr val="bg1"/>
                </a:solidFill>
              </a:rPr>
              <a:t> </a:t>
            </a:r>
            <a:r>
              <a:rPr lang="de-DE" dirty="0" err="1">
                <a:solidFill>
                  <a:schemeClr val="bg1"/>
                </a:solidFill>
              </a:rPr>
              <a:t>to</a:t>
            </a:r>
            <a:r>
              <a:rPr lang="de-DE" dirty="0">
                <a:solidFill>
                  <a:schemeClr val="bg1"/>
                </a:solidFill>
              </a:rPr>
              <a:t> </a:t>
            </a:r>
            <a:r>
              <a:rPr lang="de-DE" dirty="0" err="1">
                <a:solidFill>
                  <a:schemeClr val="bg1"/>
                </a:solidFill>
              </a:rPr>
              <a:t>operate</a:t>
            </a:r>
            <a:r>
              <a:rPr lang="de-DE" dirty="0">
                <a:solidFill>
                  <a:schemeClr val="bg1"/>
                </a:solidFill>
              </a:rPr>
              <a:t> on </a:t>
            </a:r>
            <a:r>
              <a:rPr lang="de-DE" dirty="0" err="1">
                <a:solidFill>
                  <a:schemeClr val="bg1"/>
                </a:solidFill>
              </a:rPr>
              <a:t>the</a:t>
            </a:r>
            <a:r>
              <a:rPr lang="de-DE" dirty="0">
                <a:solidFill>
                  <a:schemeClr val="bg1"/>
                </a:solidFill>
              </a:rPr>
              <a:t> </a:t>
            </a:r>
            <a:r>
              <a:rPr lang="de-DE" dirty="0" err="1">
                <a:solidFill>
                  <a:schemeClr val="bg1"/>
                </a:solidFill>
              </a:rPr>
              <a:t>touch</a:t>
            </a:r>
            <a:r>
              <a:rPr lang="de-DE" dirty="0">
                <a:solidFill>
                  <a:schemeClr val="bg1"/>
                </a:solidFill>
              </a:rPr>
              <a:t> </a:t>
            </a:r>
            <a:r>
              <a:rPr lang="de-DE" dirty="0" err="1">
                <a:solidFill>
                  <a:schemeClr val="bg1"/>
                </a:solidFill>
              </a:rPr>
              <a:t>display</a:t>
            </a:r>
            <a:r>
              <a:rPr lang="de-DE" dirty="0">
                <a:solidFill>
                  <a:schemeClr val="bg1"/>
                </a:solidFill>
              </a:rPr>
              <a:t>!</a:t>
            </a:r>
          </a:p>
          <a:p>
            <a:pPr>
              <a:buClr>
                <a:srgbClr val="005B82"/>
              </a:buClr>
            </a:pPr>
            <a:r>
              <a:rPr lang="de-DE" dirty="0" err="1">
                <a:solidFill>
                  <a:schemeClr val="bg1"/>
                </a:solidFill>
              </a:rPr>
              <a:t>Use</a:t>
            </a:r>
            <a:r>
              <a:rPr lang="de-DE" dirty="0">
                <a:solidFill>
                  <a:schemeClr val="bg1"/>
                </a:solidFill>
              </a:rPr>
              <a:t> </a:t>
            </a:r>
            <a:r>
              <a:rPr lang="de-DE" dirty="0" err="1">
                <a:solidFill>
                  <a:schemeClr val="bg1"/>
                </a:solidFill>
              </a:rPr>
              <a:t>the</a:t>
            </a:r>
            <a:r>
              <a:rPr lang="de-DE" dirty="0">
                <a:solidFill>
                  <a:schemeClr val="bg1"/>
                </a:solidFill>
              </a:rPr>
              <a:t> </a:t>
            </a:r>
            <a:r>
              <a:rPr lang="de-DE" dirty="0" err="1">
                <a:solidFill>
                  <a:schemeClr val="bg1"/>
                </a:solidFill>
              </a:rPr>
              <a:t>pen</a:t>
            </a:r>
            <a:r>
              <a:rPr lang="de-DE" dirty="0">
                <a:solidFill>
                  <a:schemeClr val="bg1"/>
                </a:solidFill>
              </a:rPr>
              <a:t> </a:t>
            </a:r>
            <a:r>
              <a:rPr lang="de-DE" dirty="0" err="1">
                <a:solidFill>
                  <a:schemeClr val="bg1"/>
                </a:solidFill>
              </a:rPr>
              <a:t>or</a:t>
            </a:r>
            <a:r>
              <a:rPr lang="de-DE" dirty="0">
                <a:solidFill>
                  <a:schemeClr val="bg1"/>
                </a:solidFill>
              </a:rPr>
              <a:t> </a:t>
            </a:r>
            <a:r>
              <a:rPr lang="de-DE" dirty="0" err="1">
                <a:solidFill>
                  <a:schemeClr val="bg1"/>
                </a:solidFill>
              </a:rPr>
              <a:t>your</a:t>
            </a:r>
            <a:r>
              <a:rPr lang="de-DE" dirty="0">
                <a:solidFill>
                  <a:schemeClr val="bg1"/>
                </a:solidFill>
              </a:rPr>
              <a:t> </a:t>
            </a:r>
            <a:r>
              <a:rPr lang="de-DE" dirty="0" err="1">
                <a:solidFill>
                  <a:schemeClr val="bg1"/>
                </a:solidFill>
              </a:rPr>
              <a:t>knuckle</a:t>
            </a:r>
            <a:r>
              <a:rPr lang="de-DE" dirty="0">
                <a:solidFill>
                  <a:schemeClr val="bg1"/>
                </a:solidFill>
              </a:rPr>
              <a:t>!</a:t>
            </a:r>
          </a:p>
          <a:p>
            <a:pPr>
              <a:buClr>
                <a:srgbClr val="005B82"/>
              </a:buClr>
            </a:pPr>
            <a:r>
              <a:rPr lang="de-DE" dirty="0" err="1">
                <a:solidFill>
                  <a:schemeClr val="bg1"/>
                </a:solidFill>
              </a:rPr>
              <a:t>That</a:t>
            </a:r>
            <a:r>
              <a:rPr lang="de-DE" dirty="0">
                <a:solidFill>
                  <a:schemeClr val="bg1"/>
                </a:solidFill>
              </a:rPr>
              <a:t> </a:t>
            </a:r>
            <a:r>
              <a:rPr lang="de-DE" dirty="0" err="1">
                <a:solidFill>
                  <a:schemeClr val="bg1"/>
                </a:solidFill>
              </a:rPr>
              <a:t>protects</a:t>
            </a:r>
            <a:r>
              <a:rPr lang="de-DE" dirty="0">
                <a:solidFill>
                  <a:schemeClr val="bg1"/>
                </a:solidFill>
              </a:rPr>
              <a:t> </a:t>
            </a:r>
            <a:r>
              <a:rPr lang="de-DE" dirty="0" err="1">
                <a:solidFill>
                  <a:schemeClr val="bg1"/>
                </a:solidFill>
              </a:rPr>
              <a:t>the</a:t>
            </a:r>
            <a:r>
              <a:rPr lang="de-DE" dirty="0">
                <a:solidFill>
                  <a:schemeClr val="bg1"/>
                </a:solidFill>
              </a:rPr>
              <a:t> </a:t>
            </a:r>
            <a:r>
              <a:rPr lang="de-DE" dirty="0" err="1">
                <a:solidFill>
                  <a:schemeClr val="bg1"/>
                </a:solidFill>
              </a:rPr>
              <a:t>display</a:t>
            </a:r>
            <a:r>
              <a:rPr lang="de-DE" dirty="0">
                <a:solidFill>
                  <a:schemeClr val="bg1"/>
                </a:solidFill>
              </a:rPr>
              <a:t> </a:t>
            </a:r>
            <a:r>
              <a:rPr lang="de-DE" dirty="0" err="1">
                <a:solidFill>
                  <a:schemeClr val="bg1"/>
                </a:solidFill>
              </a:rPr>
              <a:t>for</a:t>
            </a:r>
            <a:r>
              <a:rPr lang="de-DE" dirty="0">
                <a:solidFill>
                  <a:schemeClr val="bg1"/>
                </a:solidFill>
              </a:rPr>
              <a:t> </a:t>
            </a:r>
            <a:r>
              <a:rPr lang="de-DE" dirty="0" err="1">
                <a:solidFill>
                  <a:schemeClr val="bg1"/>
                </a:solidFill>
              </a:rPr>
              <a:t>contamination</a:t>
            </a:r>
            <a:r>
              <a:rPr lang="de-DE" dirty="0">
                <a:solidFill>
                  <a:schemeClr val="bg1"/>
                </a:solidFill>
              </a:rPr>
              <a:t>.</a:t>
            </a:r>
          </a:p>
        </p:txBody>
      </p:sp>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t="12165" r="9279" b="13540"/>
          <a:stretch/>
        </p:blipFill>
        <p:spPr>
          <a:xfrm>
            <a:off x="4429495" y="889218"/>
            <a:ext cx="4102945" cy="2520000"/>
          </a:xfrm>
          <a:prstGeom prst="rect">
            <a:avLst/>
          </a:prstGeom>
        </p:spPr>
      </p:pic>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19860" t="16081" b="9626"/>
          <a:stretch/>
        </p:blipFill>
        <p:spPr>
          <a:xfrm>
            <a:off x="539552" y="891856"/>
            <a:ext cx="3624357" cy="2520000"/>
          </a:xfrm>
          <a:prstGeom prst="rect">
            <a:avLst/>
          </a:prstGeom>
        </p:spPr>
      </p:pic>
      <p:pic>
        <p:nvPicPr>
          <p:cNvPr id="12" name="Grafik 11"/>
          <p:cNvPicPr>
            <a:picLocks noChangeAspect="1"/>
          </p:cNvPicPr>
          <p:nvPr/>
        </p:nvPicPr>
        <p:blipFill rotWithShape="1">
          <a:blip r:embed="rId4" cstate="print">
            <a:extLst>
              <a:ext uri="{28A0092B-C50C-407E-A947-70E740481C1C}">
                <a14:useLocalDpi xmlns:a14="http://schemas.microsoft.com/office/drawing/2010/main" val="0"/>
              </a:ext>
            </a:extLst>
          </a:blip>
          <a:srcRect l="19862" t="8958" b="16748"/>
          <a:stretch/>
        </p:blipFill>
        <p:spPr>
          <a:xfrm>
            <a:off x="539552" y="3623001"/>
            <a:ext cx="3624357" cy="2520000"/>
          </a:xfrm>
          <a:prstGeom prst="rect">
            <a:avLst/>
          </a:prstGeom>
        </p:spPr>
      </p:pic>
      <p:pic>
        <p:nvPicPr>
          <p:cNvPr id="13" name="Grafik 12"/>
          <p:cNvPicPr>
            <a:picLocks noChangeAspect="1"/>
          </p:cNvPicPr>
          <p:nvPr/>
        </p:nvPicPr>
        <p:blipFill rotWithShape="1">
          <a:blip r:embed="rId5"/>
          <a:srcRect l="63678" t="6521" r="20157" b="69566"/>
          <a:stretch/>
        </p:blipFill>
        <p:spPr>
          <a:xfrm>
            <a:off x="2600891" y="5149998"/>
            <a:ext cx="850909" cy="720000"/>
          </a:xfrm>
          <a:prstGeom prst="rect">
            <a:avLst/>
          </a:prstGeom>
        </p:spPr>
      </p:pic>
      <p:pic>
        <p:nvPicPr>
          <p:cNvPr id="15" name="Grafik 14"/>
          <p:cNvPicPr>
            <a:picLocks noChangeAspect="1"/>
          </p:cNvPicPr>
          <p:nvPr/>
        </p:nvPicPr>
        <p:blipFill rotWithShape="1">
          <a:blip r:embed="rId5"/>
          <a:srcRect l="63678" t="6521" r="20157" b="69566"/>
          <a:stretch/>
        </p:blipFill>
        <p:spPr>
          <a:xfrm>
            <a:off x="2741210" y="2418853"/>
            <a:ext cx="850909" cy="720000"/>
          </a:xfrm>
          <a:prstGeom prst="rect">
            <a:avLst/>
          </a:prstGeom>
        </p:spPr>
      </p:pic>
      <p:pic>
        <p:nvPicPr>
          <p:cNvPr id="16" name="Grafik 15"/>
          <p:cNvPicPr>
            <a:picLocks noChangeAspect="1"/>
          </p:cNvPicPr>
          <p:nvPr/>
        </p:nvPicPr>
        <p:blipFill rotWithShape="1">
          <a:blip r:embed="rId6"/>
          <a:srcRect l="18914" t="4348" r="66164" b="69565"/>
          <a:stretch/>
        </p:blipFill>
        <p:spPr>
          <a:xfrm>
            <a:off x="5360430" y="2269998"/>
            <a:ext cx="720001" cy="720000"/>
          </a:xfrm>
          <a:prstGeom prst="rect">
            <a:avLst/>
          </a:prstGeom>
        </p:spPr>
      </p:pic>
    </p:spTree>
    <p:extLst>
      <p:ext uri="{BB962C8B-B14F-4D97-AF65-F5344CB8AC3E}">
        <p14:creationId xmlns:p14="http://schemas.microsoft.com/office/powerpoint/2010/main" val="1711753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418874"/>
            <a:ext cx="50292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10"/>
          <p:cNvPicPr>
            <a:picLocks noChangeAspect="1" noChangeArrowheads="1"/>
          </p:cNvPicPr>
          <p:nvPr/>
        </p:nvPicPr>
        <p:blipFill>
          <a:blip r:embed="rId3" cstate="print"/>
          <a:srcRect/>
          <a:stretch>
            <a:fillRect/>
          </a:stretch>
        </p:blipFill>
        <p:spPr bwMode="auto">
          <a:xfrm>
            <a:off x="2233613" y="3086150"/>
            <a:ext cx="2162175" cy="1257300"/>
          </a:xfrm>
          <a:prstGeom prst="rect">
            <a:avLst/>
          </a:prstGeom>
          <a:noFill/>
          <a:ln w="9525">
            <a:noFill/>
            <a:miter lim="800000"/>
            <a:headEnd/>
            <a:tailEnd/>
          </a:ln>
        </p:spPr>
      </p:pic>
      <p:sp>
        <p:nvSpPr>
          <p:cNvPr id="41988" name="Textfeld 15"/>
          <p:cNvSpPr txBox="1">
            <a:spLocks noChangeArrowheads="1"/>
          </p:cNvSpPr>
          <p:nvPr/>
        </p:nvSpPr>
        <p:spPr bwMode="auto">
          <a:xfrm>
            <a:off x="5840216" y="2348880"/>
            <a:ext cx="2695992" cy="3416320"/>
          </a:xfrm>
          <a:prstGeom prst="rect">
            <a:avLst/>
          </a:prstGeom>
          <a:noFill/>
          <a:ln w="9525">
            <a:noFill/>
            <a:miter lim="800000"/>
            <a:headEnd/>
            <a:tailEnd/>
          </a:ln>
        </p:spPr>
        <p:txBody>
          <a:bodyPr wrap="square">
            <a:spAutoFit/>
          </a:bodyPr>
          <a:lstStyle/>
          <a:p>
            <a:r>
              <a:rPr lang="de-DE" sz="2400" b="1" dirty="0"/>
              <a:t>Scribe, break, </a:t>
            </a:r>
            <a:r>
              <a:rPr lang="de-DE" sz="2400" b="1" dirty="0" err="1"/>
              <a:t>or</a:t>
            </a:r>
            <a:r>
              <a:rPr lang="de-DE" sz="2400" b="1" dirty="0"/>
              <a:t> </a:t>
            </a:r>
            <a:r>
              <a:rPr lang="de-DE" sz="2400" b="1" dirty="0" err="1"/>
              <a:t>mark</a:t>
            </a:r>
            <a:r>
              <a:rPr lang="de-DE" sz="2400" b="1" dirty="0"/>
              <a:t> </a:t>
            </a:r>
          </a:p>
          <a:p>
            <a:r>
              <a:rPr lang="de-DE" sz="2400" b="1" dirty="0" err="1"/>
              <a:t>with</a:t>
            </a:r>
            <a:r>
              <a:rPr lang="de-DE" sz="2400" b="1" dirty="0"/>
              <a:t> </a:t>
            </a:r>
            <a:r>
              <a:rPr lang="de-DE" sz="2400" b="1" dirty="0" err="1"/>
              <a:t>diamond</a:t>
            </a:r>
            <a:r>
              <a:rPr lang="de-DE" sz="2400" b="1" dirty="0"/>
              <a:t> </a:t>
            </a:r>
            <a:r>
              <a:rPr lang="de-DE" sz="2400" b="1" dirty="0" err="1"/>
              <a:t>pen</a:t>
            </a:r>
            <a:r>
              <a:rPr lang="de-DE" sz="2400" b="1" dirty="0"/>
              <a:t> </a:t>
            </a:r>
            <a:r>
              <a:rPr lang="de-DE" sz="2400" b="1" dirty="0" err="1"/>
              <a:t>only</a:t>
            </a:r>
            <a:r>
              <a:rPr lang="de-DE" sz="2400" b="1" dirty="0"/>
              <a:t> </a:t>
            </a:r>
          </a:p>
          <a:p>
            <a:r>
              <a:rPr lang="de-DE" sz="2400" b="1" dirty="0"/>
              <a:t>in </a:t>
            </a:r>
            <a:r>
              <a:rPr lang="de-DE" sz="2400" b="1" dirty="0" err="1"/>
              <a:t>the</a:t>
            </a:r>
            <a:r>
              <a:rPr lang="de-DE" sz="2400" b="1" dirty="0"/>
              <a:t> </a:t>
            </a:r>
            <a:r>
              <a:rPr lang="de-DE" sz="2400" b="1" dirty="0" err="1"/>
              <a:t>scriber</a:t>
            </a:r>
            <a:r>
              <a:rPr lang="de-DE" sz="2400" b="1" dirty="0"/>
              <a:t> </a:t>
            </a:r>
            <a:r>
              <a:rPr lang="de-DE" sz="2400" b="1" dirty="0" err="1"/>
              <a:t>area</a:t>
            </a:r>
            <a:r>
              <a:rPr lang="de-DE" dirty="0"/>
              <a:t>!</a:t>
            </a:r>
          </a:p>
          <a:p>
            <a:r>
              <a:rPr lang="de-DE" dirty="0"/>
              <a:t>The </a:t>
            </a:r>
            <a:r>
              <a:rPr lang="de-DE" dirty="0" err="1"/>
              <a:t>scriber</a:t>
            </a:r>
            <a:r>
              <a:rPr lang="de-DE" dirty="0"/>
              <a:t> </a:t>
            </a:r>
            <a:r>
              <a:rPr lang="de-DE" dirty="0" err="1"/>
              <a:t>area</a:t>
            </a:r>
            <a:r>
              <a:rPr lang="de-DE" dirty="0"/>
              <a:t> </a:t>
            </a:r>
            <a:r>
              <a:rPr lang="de-DE" dirty="0" err="1"/>
              <a:t>is</a:t>
            </a:r>
            <a:r>
              <a:rPr lang="de-DE" dirty="0"/>
              <a:t> </a:t>
            </a:r>
            <a:r>
              <a:rPr lang="de-DE" dirty="0" err="1"/>
              <a:t>next</a:t>
            </a:r>
            <a:r>
              <a:rPr lang="de-DE" dirty="0"/>
              <a:t> </a:t>
            </a:r>
            <a:r>
              <a:rPr lang="de-DE" dirty="0" err="1"/>
              <a:t>to</a:t>
            </a:r>
            <a:r>
              <a:rPr lang="de-DE" dirty="0"/>
              <a:t> </a:t>
            </a:r>
            <a:r>
              <a:rPr lang="de-DE" dirty="0" err="1"/>
              <a:t>the</a:t>
            </a:r>
            <a:r>
              <a:rPr lang="de-DE" dirty="0"/>
              <a:t> </a:t>
            </a:r>
            <a:r>
              <a:rPr lang="de-DE" dirty="0" err="1"/>
              <a:t>shrink-wrap</a:t>
            </a:r>
            <a:r>
              <a:rPr lang="de-DE" dirty="0"/>
              <a:t> </a:t>
            </a:r>
            <a:r>
              <a:rPr lang="de-DE" dirty="0" err="1"/>
              <a:t>maschine</a:t>
            </a:r>
            <a:r>
              <a:rPr lang="de-DE" dirty="0"/>
              <a:t>. </a:t>
            </a:r>
            <a:r>
              <a:rPr lang="de-DE" dirty="0" err="1"/>
              <a:t>It</a:t>
            </a:r>
            <a:r>
              <a:rPr lang="de-DE" dirty="0"/>
              <a:t> </a:t>
            </a:r>
            <a:r>
              <a:rPr lang="de-DE" dirty="0" err="1"/>
              <a:t>need</a:t>
            </a:r>
            <a:r>
              <a:rPr lang="de-DE" dirty="0"/>
              <a:t> an </a:t>
            </a:r>
            <a:r>
              <a:rPr lang="de-DE" dirty="0" err="1"/>
              <a:t>indroduction</a:t>
            </a:r>
            <a:r>
              <a:rPr lang="de-DE" dirty="0"/>
              <a:t>!</a:t>
            </a:r>
          </a:p>
        </p:txBody>
      </p:sp>
      <p:sp>
        <p:nvSpPr>
          <p:cNvPr id="41989" name="Text Box 5"/>
          <p:cNvSpPr txBox="1">
            <a:spLocks noChangeArrowheads="1"/>
          </p:cNvSpPr>
          <p:nvPr/>
        </p:nvSpPr>
        <p:spPr bwMode="auto">
          <a:xfrm>
            <a:off x="539552" y="1080056"/>
            <a:ext cx="7996655" cy="646331"/>
          </a:xfrm>
          <a:prstGeom prst="rect">
            <a:avLst/>
          </a:prstGeom>
          <a:solidFill>
            <a:srgbClr val="FF0000"/>
          </a:solidFill>
          <a:ln w="9525">
            <a:noFill/>
            <a:miter lim="800000"/>
            <a:headEnd/>
            <a:tailEnd/>
          </a:ln>
        </p:spPr>
        <p:txBody>
          <a:bodyPr wrap="square">
            <a:spAutoFit/>
          </a:bodyPr>
          <a:lstStyle/>
          <a:p>
            <a:r>
              <a:rPr lang="de-DE" b="1" dirty="0">
                <a:solidFill>
                  <a:schemeClr val="bg1"/>
                </a:solidFill>
              </a:rPr>
              <a:t>Do not </a:t>
            </a:r>
            <a:r>
              <a:rPr lang="de-DE" b="1" dirty="0" err="1">
                <a:solidFill>
                  <a:schemeClr val="bg1"/>
                </a:solidFill>
              </a:rPr>
              <a:t>scribe</a:t>
            </a:r>
            <a:r>
              <a:rPr lang="de-DE" b="1" dirty="0">
                <a:solidFill>
                  <a:schemeClr val="bg1"/>
                </a:solidFill>
              </a:rPr>
              <a:t> </a:t>
            </a:r>
            <a:r>
              <a:rPr lang="de-DE" b="1" dirty="0" err="1">
                <a:solidFill>
                  <a:schemeClr val="bg1"/>
                </a:solidFill>
              </a:rPr>
              <a:t>or</a:t>
            </a:r>
            <a:r>
              <a:rPr lang="de-DE" b="1" dirty="0">
                <a:solidFill>
                  <a:schemeClr val="bg1"/>
                </a:solidFill>
              </a:rPr>
              <a:t> break </a:t>
            </a:r>
            <a:r>
              <a:rPr lang="de-DE" b="1" dirty="0" err="1">
                <a:solidFill>
                  <a:schemeClr val="bg1"/>
                </a:solidFill>
              </a:rPr>
              <a:t>substrates</a:t>
            </a:r>
            <a:r>
              <a:rPr lang="de-DE" b="1" dirty="0">
                <a:solidFill>
                  <a:schemeClr val="bg1"/>
                </a:solidFill>
              </a:rPr>
              <a:t> in </a:t>
            </a:r>
            <a:r>
              <a:rPr lang="de-DE" b="1" dirty="0" err="1">
                <a:solidFill>
                  <a:schemeClr val="bg1"/>
                </a:solidFill>
              </a:rPr>
              <a:t>the</a:t>
            </a:r>
            <a:r>
              <a:rPr lang="de-DE" b="1" dirty="0">
                <a:solidFill>
                  <a:schemeClr val="bg1"/>
                </a:solidFill>
              </a:rPr>
              <a:t> clean </a:t>
            </a:r>
            <a:r>
              <a:rPr lang="de-DE" b="1" dirty="0" err="1">
                <a:solidFill>
                  <a:schemeClr val="bg1"/>
                </a:solidFill>
              </a:rPr>
              <a:t>room</a:t>
            </a:r>
            <a:r>
              <a:rPr lang="de-DE" b="1" dirty="0">
                <a:solidFill>
                  <a:schemeClr val="bg1"/>
                </a:solidFill>
              </a:rPr>
              <a:t> </a:t>
            </a:r>
            <a:r>
              <a:rPr lang="de-DE" b="1" dirty="0" err="1">
                <a:solidFill>
                  <a:schemeClr val="bg1"/>
                </a:solidFill>
              </a:rPr>
              <a:t>except</a:t>
            </a:r>
            <a:r>
              <a:rPr lang="de-DE" b="1" dirty="0">
                <a:solidFill>
                  <a:schemeClr val="bg1"/>
                </a:solidFill>
              </a:rPr>
              <a:t> in </a:t>
            </a:r>
            <a:r>
              <a:rPr lang="de-DE" b="1" dirty="0" err="1">
                <a:solidFill>
                  <a:schemeClr val="bg1"/>
                </a:solidFill>
              </a:rPr>
              <a:t>the</a:t>
            </a:r>
            <a:r>
              <a:rPr lang="de-DE" b="1" dirty="0">
                <a:solidFill>
                  <a:schemeClr val="bg1"/>
                </a:solidFill>
              </a:rPr>
              <a:t> </a:t>
            </a:r>
            <a:r>
              <a:rPr lang="de-DE" b="1" dirty="0" err="1">
                <a:solidFill>
                  <a:schemeClr val="bg1"/>
                </a:solidFill>
              </a:rPr>
              <a:t>scriber</a:t>
            </a:r>
            <a:r>
              <a:rPr lang="de-DE" b="1" dirty="0">
                <a:solidFill>
                  <a:schemeClr val="bg1"/>
                </a:solidFill>
              </a:rPr>
              <a:t> </a:t>
            </a:r>
            <a:r>
              <a:rPr lang="de-DE" b="1" dirty="0" err="1">
                <a:solidFill>
                  <a:schemeClr val="bg1"/>
                </a:solidFill>
              </a:rPr>
              <a:t>area</a:t>
            </a:r>
            <a:r>
              <a:rPr lang="de-DE" b="1" dirty="0">
                <a:solidFill>
                  <a:schemeClr val="bg1"/>
                </a:solidFill>
              </a:rPr>
              <a:t>!</a:t>
            </a:r>
          </a:p>
        </p:txBody>
      </p:sp>
      <p:sp>
        <p:nvSpPr>
          <p:cNvPr id="41991" name="Line 6"/>
          <p:cNvSpPr>
            <a:spLocks noChangeShapeType="1"/>
          </p:cNvSpPr>
          <p:nvPr/>
        </p:nvSpPr>
        <p:spPr bwMode="auto">
          <a:xfrm flipV="1">
            <a:off x="2592388" y="2906762"/>
            <a:ext cx="1619250" cy="1530350"/>
          </a:xfrm>
          <a:prstGeom prst="line">
            <a:avLst/>
          </a:prstGeom>
          <a:noFill/>
          <a:ln w="76200">
            <a:solidFill>
              <a:srgbClr val="FF0000"/>
            </a:solidFill>
            <a:round/>
            <a:headEnd/>
            <a:tailEnd/>
          </a:ln>
        </p:spPr>
        <p:txBody>
          <a:bodyPr/>
          <a:lstStyle/>
          <a:p>
            <a:endParaRPr lang="de-DE"/>
          </a:p>
        </p:txBody>
      </p:sp>
      <p:sp>
        <p:nvSpPr>
          <p:cNvPr id="41992" name="Line 7"/>
          <p:cNvSpPr>
            <a:spLocks noChangeShapeType="1"/>
          </p:cNvSpPr>
          <p:nvPr/>
        </p:nvSpPr>
        <p:spPr bwMode="auto">
          <a:xfrm>
            <a:off x="2320925" y="2816275"/>
            <a:ext cx="1801813" cy="1620837"/>
          </a:xfrm>
          <a:prstGeom prst="line">
            <a:avLst/>
          </a:prstGeom>
          <a:noFill/>
          <a:ln w="76200">
            <a:solidFill>
              <a:srgbClr val="FF0000"/>
            </a:solidFill>
            <a:round/>
            <a:headEnd/>
            <a:tailEnd/>
          </a:ln>
        </p:spPr>
        <p:txBody>
          <a:bodyPr/>
          <a:lstStyle/>
          <a:p>
            <a:endParaRPr lang="de-DE"/>
          </a:p>
        </p:txBody>
      </p:sp>
      <p:grpSp>
        <p:nvGrpSpPr>
          <p:cNvPr id="13" name="Gruppieren 12"/>
          <p:cNvGrpSpPr/>
          <p:nvPr/>
        </p:nvGrpSpPr>
        <p:grpSpPr>
          <a:xfrm>
            <a:off x="539552" y="309845"/>
            <a:ext cx="4230239" cy="368549"/>
            <a:chOff x="0" y="4930"/>
            <a:chExt cx="2676836" cy="368549"/>
          </a:xfrm>
          <a:solidFill>
            <a:srgbClr val="005B82"/>
          </a:solidFill>
        </p:grpSpPr>
        <p:sp>
          <p:nvSpPr>
            <p:cNvPr id="14" name="Abgerundetes Rechteck 13"/>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15"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9</a:t>
              </a:r>
              <a:r>
                <a:rPr lang="de-DE" sz="1600" b="1" kern="1200" dirty="0"/>
                <a:t>. </a:t>
              </a:r>
              <a:r>
                <a:rPr lang="de-DE" sz="1600" b="1" dirty="0" err="1"/>
                <a:t>Wet</a:t>
              </a:r>
              <a:r>
                <a:rPr lang="de-DE" sz="1600" b="1" dirty="0"/>
                <a:t> </a:t>
              </a:r>
              <a:r>
                <a:rPr lang="de-DE" sz="1600" b="1" dirty="0" err="1"/>
                <a:t>Benches</a:t>
              </a:r>
              <a:r>
                <a:rPr lang="de-DE" sz="1600" b="1" kern="1200" dirty="0"/>
                <a:t> – </a:t>
              </a:r>
              <a:r>
                <a:rPr lang="de-DE" sz="1600" b="1" kern="1200" dirty="0" err="1"/>
                <a:t>Behaviour</a:t>
              </a:r>
              <a:endParaRPr lang="de-DE" sz="1600" b="1" kern="1200" dirty="0"/>
            </a:p>
          </p:txBody>
        </p:sp>
      </p:grpSp>
    </p:spTree>
    <p:extLst>
      <p:ext uri="{BB962C8B-B14F-4D97-AF65-F5344CB8AC3E}">
        <p14:creationId xmlns:p14="http://schemas.microsoft.com/office/powerpoint/2010/main" val="2561287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539552" y="309845"/>
            <a:ext cx="4230239" cy="368549"/>
            <a:chOff x="0" y="4930"/>
            <a:chExt cx="2676836" cy="368549"/>
          </a:xfrm>
          <a:solidFill>
            <a:srgbClr val="005B82"/>
          </a:solidFill>
        </p:grpSpPr>
        <p:sp>
          <p:nvSpPr>
            <p:cNvPr id="3" name="Abgerundetes Rechteck 2"/>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4"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9.</a:t>
              </a:r>
              <a:r>
                <a:rPr lang="de-DE" sz="1600" b="1" kern="1200" dirty="0"/>
                <a:t> </a:t>
              </a:r>
              <a:r>
                <a:rPr lang="de-DE" sz="1600" b="1" dirty="0" err="1"/>
                <a:t>Wet</a:t>
              </a:r>
              <a:r>
                <a:rPr lang="de-DE" sz="1600" b="1" dirty="0"/>
                <a:t> </a:t>
              </a:r>
              <a:r>
                <a:rPr lang="de-DE" sz="1600" b="1" dirty="0" err="1"/>
                <a:t>Benches</a:t>
              </a:r>
              <a:r>
                <a:rPr lang="de-DE" sz="1600" b="1" dirty="0"/>
                <a:t> – Solvent Banks</a:t>
              </a:r>
              <a:r>
                <a:rPr lang="de-DE" sz="1600" b="1" kern="1200" dirty="0"/>
                <a:t> </a:t>
              </a:r>
            </a:p>
          </p:txBody>
        </p:sp>
      </p:gr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525" y="908720"/>
            <a:ext cx="3038941" cy="5402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3995936" y="1484506"/>
            <a:ext cx="4420825" cy="369332"/>
          </a:xfrm>
          <a:prstGeom prst="rect">
            <a:avLst/>
          </a:prstGeom>
          <a:noFill/>
        </p:spPr>
        <p:txBody>
          <a:bodyPr wrap="square" rtlCol="0">
            <a:spAutoFit/>
          </a:bodyPr>
          <a:lstStyle/>
          <a:p>
            <a:r>
              <a:rPr lang="de-DE" b="1" dirty="0" err="1"/>
              <a:t>ExTox</a:t>
            </a:r>
            <a:r>
              <a:rPr lang="de-DE" b="1" dirty="0"/>
              <a:t> - Sensors on Solvent Banks</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052736"/>
            <a:ext cx="10858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3995936" y="2043336"/>
            <a:ext cx="4420826" cy="2339102"/>
          </a:xfrm>
          <a:prstGeom prst="rect">
            <a:avLst/>
          </a:prstGeom>
          <a:solidFill>
            <a:srgbClr val="FF0000"/>
          </a:solidFill>
        </p:spPr>
        <p:txBody>
          <a:bodyPr wrap="square" rtlCol="0">
            <a:spAutoFit/>
          </a:bodyPr>
          <a:lstStyle/>
          <a:p>
            <a:r>
              <a:rPr lang="de-DE" sz="2000" b="1" dirty="0">
                <a:solidFill>
                  <a:schemeClr val="bg1"/>
                </a:solidFill>
              </a:rPr>
              <a:t>Light on = </a:t>
            </a:r>
            <a:r>
              <a:rPr lang="de-DE" sz="2000" b="1" dirty="0" err="1">
                <a:solidFill>
                  <a:schemeClr val="bg1"/>
                </a:solidFill>
              </a:rPr>
              <a:t>Risk</a:t>
            </a:r>
            <a:r>
              <a:rPr lang="de-DE" sz="2000" b="1" dirty="0">
                <a:solidFill>
                  <a:schemeClr val="bg1"/>
                </a:solidFill>
              </a:rPr>
              <a:t> </a:t>
            </a:r>
            <a:r>
              <a:rPr lang="de-DE" sz="2000" b="1" dirty="0" err="1">
                <a:solidFill>
                  <a:schemeClr val="bg1"/>
                </a:solidFill>
              </a:rPr>
              <a:t>of</a:t>
            </a:r>
            <a:r>
              <a:rPr lang="de-DE" sz="2000" b="1" dirty="0">
                <a:solidFill>
                  <a:schemeClr val="bg1"/>
                </a:solidFill>
              </a:rPr>
              <a:t> Explosion</a:t>
            </a:r>
          </a:p>
          <a:p>
            <a:endParaRPr lang="de-DE" b="1" dirty="0">
              <a:solidFill>
                <a:schemeClr val="bg1"/>
              </a:solidFill>
            </a:endParaRPr>
          </a:p>
          <a:p>
            <a:r>
              <a:rPr lang="en-US" b="1" dirty="0" err="1">
                <a:solidFill>
                  <a:schemeClr val="bg1"/>
                </a:solidFill>
              </a:rPr>
              <a:t>Stopp</a:t>
            </a:r>
            <a:r>
              <a:rPr lang="en-US" b="1" dirty="0">
                <a:solidFill>
                  <a:schemeClr val="bg1"/>
                </a:solidFill>
              </a:rPr>
              <a:t> your work. Leave immediately the wet bench area and order other people in the room to do the same. Inform the clean room staff and wait until the light goes off.</a:t>
            </a:r>
          </a:p>
          <a:p>
            <a:endParaRPr lang="en-US" b="1" dirty="0">
              <a:solidFill>
                <a:schemeClr val="bg1"/>
              </a:solidFill>
            </a:endParaRPr>
          </a:p>
        </p:txBody>
      </p:sp>
      <p:sp>
        <p:nvSpPr>
          <p:cNvPr id="9" name="Textfeld 8"/>
          <p:cNvSpPr txBox="1"/>
          <p:nvPr/>
        </p:nvSpPr>
        <p:spPr>
          <a:xfrm>
            <a:off x="3982168" y="4571936"/>
            <a:ext cx="4420826" cy="369332"/>
          </a:xfrm>
          <a:prstGeom prst="rect">
            <a:avLst/>
          </a:prstGeom>
          <a:noFill/>
        </p:spPr>
        <p:txBody>
          <a:bodyPr wrap="none" rtlCol="0">
            <a:spAutoFit/>
          </a:bodyPr>
          <a:lstStyle/>
          <a:p>
            <a:r>
              <a:rPr lang="de-DE" dirty="0" err="1"/>
              <a:t>Waste</a:t>
            </a:r>
            <a:r>
              <a:rPr lang="de-DE" dirty="0"/>
              <a:t> / </a:t>
            </a:r>
            <a:r>
              <a:rPr lang="de-DE" dirty="0" err="1"/>
              <a:t>exhaust</a:t>
            </a:r>
            <a:r>
              <a:rPr lang="de-DE" dirty="0"/>
              <a:t> </a:t>
            </a:r>
            <a:r>
              <a:rPr lang="de-DE" dirty="0" err="1"/>
              <a:t>air</a:t>
            </a:r>
            <a:r>
              <a:rPr lang="de-DE" dirty="0"/>
              <a:t> </a:t>
            </a:r>
            <a:r>
              <a:rPr lang="de-DE" dirty="0" err="1"/>
              <a:t>is</a:t>
            </a:r>
            <a:r>
              <a:rPr lang="de-DE" dirty="0"/>
              <a:t> still </a:t>
            </a:r>
            <a:r>
              <a:rPr lang="de-DE" dirty="0" err="1"/>
              <a:t>running</a:t>
            </a:r>
            <a:r>
              <a:rPr lang="de-DE" dirty="0"/>
              <a:t> (100%)</a:t>
            </a:r>
          </a:p>
        </p:txBody>
      </p:sp>
    </p:spTree>
    <p:extLst>
      <p:ext uri="{BB962C8B-B14F-4D97-AF65-F5344CB8AC3E}">
        <p14:creationId xmlns:p14="http://schemas.microsoft.com/office/powerpoint/2010/main" val="2953865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1700808"/>
            <a:ext cx="3341818" cy="3350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395536" y="1698461"/>
            <a:ext cx="4241603" cy="2308324"/>
          </a:xfrm>
          <a:prstGeom prst="rect">
            <a:avLst/>
          </a:prstGeom>
          <a:solidFill>
            <a:srgbClr val="FF0000"/>
          </a:solidFill>
        </p:spPr>
        <p:txBody>
          <a:bodyPr wrap="square" rtlCol="0">
            <a:spAutoFit/>
          </a:bodyPr>
          <a:lstStyle/>
          <a:p>
            <a:r>
              <a:rPr lang="en-US" sz="2400" b="1" dirty="0">
                <a:solidFill>
                  <a:schemeClr val="bg1"/>
                </a:solidFill>
              </a:rPr>
              <a:t>For transport of ALL chemicals use these buckets!</a:t>
            </a:r>
          </a:p>
          <a:p>
            <a:endParaRPr lang="en-US" sz="2400" b="1" dirty="0">
              <a:solidFill>
                <a:schemeClr val="bg1"/>
              </a:solidFill>
            </a:endParaRPr>
          </a:p>
          <a:p>
            <a:r>
              <a:rPr lang="en-US" sz="2400" b="1" dirty="0">
                <a:solidFill>
                  <a:schemeClr val="bg1"/>
                </a:solidFill>
              </a:rPr>
              <a:t>Also use the buckets when the bottle is empty!</a:t>
            </a:r>
          </a:p>
        </p:txBody>
      </p:sp>
      <p:grpSp>
        <p:nvGrpSpPr>
          <p:cNvPr id="4" name="Gruppieren 3"/>
          <p:cNvGrpSpPr/>
          <p:nvPr/>
        </p:nvGrpSpPr>
        <p:grpSpPr>
          <a:xfrm>
            <a:off x="539552" y="309845"/>
            <a:ext cx="4230239" cy="368549"/>
            <a:chOff x="0" y="4930"/>
            <a:chExt cx="2676836" cy="368549"/>
          </a:xfrm>
          <a:solidFill>
            <a:srgbClr val="005B82"/>
          </a:solidFill>
        </p:grpSpPr>
        <p:sp>
          <p:nvSpPr>
            <p:cNvPr id="5" name="Abgerundetes Rechteck 4"/>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6"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10</a:t>
              </a:r>
              <a:r>
                <a:rPr lang="de-DE" sz="1600" b="1" kern="1200" dirty="0"/>
                <a:t>. Transport </a:t>
              </a:r>
              <a:r>
                <a:rPr lang="de-DE" sz="1600" b="1" kern="1200" dirty="0" err="1"/>
                <a:t>of</a:t>
              </a:r>
              <a:r>
                <a:rPr lang="de-DE" sz="1600" b="1" kern="1200" dirty="0"/>
                <a:t> Chemicals</a:t>
              </a:r>
            </a:p>
          </p:txBody>
        </p:sp>
      </p:grpSp>
    </p:spTree>
    <p:extLst>
      <p:ext uri="{BB962C8B-B14F-4D97-AF65-F5344CB8AC3E}">
        <p14:creationId xmlns:p14="http://schemas.microsoft.com/office/powerpoint/2010/main" val="4228378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539552" y="309845"/>
            <a:ext cx="4230239" cy="368549"/>
            <a:chOff x="0" y="4930"/>
            <a:chExt cx="2676836" cy="368549"/>
          </a:xfrm>
          <a:solidFill>
            <a:srgbClr val="005B82"/>
          </a:solidFill>
        </p:grpSpPr>
        <p:sp>
          <p:nvSpPr>
            <p:cNvPr id="3" name="Abgerundetes Rechteck 2"/>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4"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b="1" dirty="0"/>
                <a:t>11</a:t>
              </a:r>
              <a:r>
                <a:rPr lang="de-DE" b="1" kern="1200" dirty="0"/>
                <a:t>. Emergency</a:t>
              </a:r>
            </a:p>
          </p:txBody>
        </p:sp>
      </p:grpSp>
      <p:grpSp>
        <p:nvGrpSpPr>
          <p:cNvPr id="12" name="Gruppieren 11"/>
          <p:cNvGrpSpPr/>
          <p:nvPr/>
        </p:nvGrpSpPr>
        <p:grpSpPr>
          <a:xfrm>
            <a:off x="899592" y="1230482"/>
            <a:ext cx="3067913" cy="4124478"/>
            <a:chOff x="567983" y="1248738"/>
            <a:chExt cx="3067913" cy="4124478"/>
          </a:xfrm>
        </p:grpSpPr>
        <p:sp>
          <p:nvSpPr>
            <p:cNvPr id="5" name="Textfeld 4"/>
            <p:cNvSpPr txBox="1"/>
            <p:nvPr/>
          </p:nvSpPr>
          <p:spPr>
            <a:xfrm>
              <a:off x="581054" y="1248738"/>
              <a:ext cx="2980303" cy="369332"/>
            </a:xfrm>
            <a:prstGeom prst="rect">
              <a:avLst/>
            </a:prstGeom>
            <a:solidFill>
              <a:srgbClr val="FF0000"/>
            </a:solidFill>
          </p:spPr>
          <p:txBody>
            <a:bodyPr wrap="none" rtlCol="0">
              <a:spAutoFit/>
            </a:bodyPr>
            <a:lstStyle/>
            <a:p>
              <a:r>
                <a:rPr lang="en-US" b="1" dirty="0">
                  <a:solidFill>
                    <a:schemeClr val="bg1"/>
                  </a:solidFill>
                </a:rPr>
                <a:t>Instructions for first aid !</a:t>
              </a:r>
              <a:endParaRPr lang="de-DE" b="1" dirty="0">
                <a:solidFill>
                  <a:schemeClr val="bg1"/>
                </a:solidFill>
              </a:endParaRPr>
            </a:p>
          </p:txBody>
        </p:sp>
        <p:sp>
          <p:nvSpPr>
            <p:cNvPr id="6" name="Textfeld 5"/>
            <p:cNvSpPr txBox="1"/>
            <p:nvPr/>
          </p:nvSpPr>
          <p:spPr>
            <a:xfrm>
              <a:off x="567983" y="1628800"/>
              <a:ext cx="3067913" cy="3631763"/>
            </a:xfrm>
            <a:prstGeom prst="rect">
              <a:avLst/>
            </a:prstGeom>
            <a:noFill/>
          </p:spPr>
          <p:txBody>
            <a:bodyPr wrap="square" rtlCol="0">
              <a:spAutoFit/>
            </a:bodyPr>
            <a:lstStyle/>
            <a:p>
              <a:pPr marL="285750" indent="-285750">
                <a:buFont typeface="Arial" panose="020B0604020202020204" pitchFamily="34" charset="0"/>
                <a:buChar char="•"/>
              </a:pPr>
              <a:r>
                <a:rPr lang="en-US" dirty="0"/>
                <a:t>keep calm</a:t>
              </a:r>
            </a:p>
            <a:p>
              <a:pPr marL="285750" indent="-285750">
                <a:buFont typeface="Arial" panose="020B0604020202020204" pitchFamily="34" charset="0"/>
                <a:buChar char="•"/>
              </a:pPr>
              <a:r>
                <a:rPr lang="en-US" dirty="0"/>
                <a:t>overcome your fright</a:t>
              </a:r>
            </a:p>
            <a:p>
              <a:pPr marL="285750" indent="-285750">
                <a:buFont typeface="Arial" panose="020B0604020202020204" pitchFamily="34" charset="0"/>
                <a:buChar char="•"/>
              </a:pPr>
              <a:r>
                <a:rPr lang="en-US" dirty="0"/>
                <a:t>think before you act</a:t>
              </a:r>
            </a:p>
            <a:p>
              <a:pPr marL="285750" indent="-285750">
                <a:buFont typeface="Arial" panose="020B0604020202020204" pitchFamily="34" charset="0"/>
                <a:buChar char="•"/>
              </a:pPr>
              <a:r>
                <a:rPr lang="en-US" dirty="0"/>
                <a:t>protect yourself </a:t>
              </a:r>
            </a:p>
            <a:p>
              <a:r>
                <a:rPr lang="en-US" sz="1400" dirty="0"/>
                <a:t>      (Gloves? Apron? Shield?)</a:t>
              </a:r>
            </a:p>
            <a:p>
              <a:pPr marL="285750" indent="-285750">
                <a:buFont typeface="Arial" panose="020B0604020202020204" pitchFamily="34" charset="0"/>
                <a:buChar char="•"/>
              </a:pPr>
              <a:r>
                <a:rPr lang="en-US" dirty="0"/>
                <a:t>prevent further damage</a:t>
              </a:r>
            </a:p>
            <a:p>
              <a:pPr marL="285750" indent="-285750">
                <a:buFont typeface="Arial" panose="020B0604020202020204" pitchFamily="34" charset="0"/>
                <a:buChar char="•"/>
              </a:pPr>
              <a:r>
                <a:rPr lang="en-US" dirty="0"/>
                <a:t>secure scene of accident</a:t>
              </a:r>
            </a:p>
            <a:p>
              <a:pPr marL="285750" indent="-285750">
                <a:buFont typeface="Arial" panose="020B0604020202020204" pitchFamily="34" charset="0"/>
                <a:buChar char="•"/>
              </a:pPr>
              <a:r>
                <a:rPr lang="en-US" dirty="0"/>
                <a:t>fetch help</a:t>
              </a:r>
            </a:p>
            <a:p>
              <a:pPr marL="285750" indent="-285750">
                <a:buFont typeface="Arial" panose="020B0604020202020204" pitchFamily="34" charset="0"/>
                <a:buChar char="•"/>
              </a:pPr>
              <a:r>
                <a:rPr lang="en-US" dirty="0"/>
                <a:t>call 77</a:t>
              </a:r>
            </a:p>
            <a:p>
              <a:pPr marL="285750" indent="-285750">
                <a:buFont typeface="Arial" panose="020B0604020202020204" pitchFamily="34" charset="0"/>
                <a:buChar char="•"/>
              </a:pPr>
              <a:r>
                <a:rPr lang="en-US" dirty="0"/>
                <a:t>do not give to eat and to drink</a:t>
              </a:r>
            </a:p>
            <a:p>
              <a:pPr marL="285750" indent="-285750">
                <a:buFont typeface="Arial" panose="020B0604020202020204" pitchFamily="34" charset="0"/>
                <a:buChar char="•"/>
              </a:pPr>
              <a:r>
                <a:rPr lang="en-US" dirty="0"/>
                <a:t>do not leave injured alone</a:t>
              </a:r>
              <a:endParaRPr lang="de-DE" dirty="0"/>
            </a:p>
          </p:txBody>
        </p:sp>
        <p:sp>
          <p:nvSpPr>
            <p:cNvPr id="7" name="Rechteck 6"/>
            <p:cNvSpPr/>
            <p:nvPr/>
          </p:nvSpPr>
          <p:spPr>
            <a:xfrm>
              <a:off x="567983" y="1248738"/>
              <a:ext cx="2993374" cy="41244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 name="Gruppieren 10"/>
          <p:cNvGrpSpPr/>
          <p:nvPr/>
        </p:nvGrpSpPr>
        <p:grpSpPr>
          <a:xfrm>
            <a:off x="4632405" y="1283096"/>
            <a:ext cx="3684011" cy="3415791"/>
            <a:chOff x="4389884" y="1259468"/>
            <a:chExt cx="3684011" cy="3415791"/>
          </a:xfrm>
        </p:grpSpPr>
        <p:sp>
          <p:nvSpPr>
            <p:cNvPr id="8" name="Textfeld 7"/>
            <p:cNvSpPr txBox="1"/>
            <p:nvPr/>
          </p:nvSpPr>
          <p:spPr>
            <a:xfrm>
              <a:off x="4389884" y="1259468"/>
              <a:ext cx="3395979" cy="369332"/>
            </a:xfrm>
            <a:prstGeom prst="rect">
              <a:avLst/>
            </a:prstGeom>
            <a:solidFill>
              <a:srgbClr val="FF0000"/>
            </a:solidFill>
          </p:spPr>
          <p:txBody>
            <a:bodyPr wrap="square" rtlCol="0">
              <a:spAutoFit/>
            </a:bodyPr>
            <a:lstStyle/>
            <a:p>
              <a:pPr algn="ctr"/>
              <a:r>
                <a:rPr lang="en-US" b="1" dirty="0">
                  <a:solidFill>
                    <a:schemeClr val="bg1"/>
                  </a:solidFill>
                </a:rPr>
                <a:t>Content of emergency call!</a:t>
              </a:r>
              <a:endParaRPr lang="de-DE" b="1" dirty="0">
                <a:solidFill>
                  <a:schemeClr val="bg1"/>
                </a:solidFill>
              </a:endParaRPr>
            </a:p>
          </p:txBody>
        </p:sp>
        <p:sp>
          <p:nvSpPr>
            <p:cNvPr id="9" name="Textfeld 8"/>
            <p:cNvSpPr txBox="1"/>
            <p:nvPr/>
          </p:nvSpPr>
          <p:spPr>
            <a:xfrm>
              <a:off x="4389884" y="1720604"/>
              <a:ext cx="3684011" cy="2954655"/>
            </a:xfrm>
            <a:prstGeom prst="rect">
              <a:avLst/>
            </a:prstGeom>
            <a:noFill/>
          </p:spPr>
          <p:txBody>
            <a:bodyPr wrap="square" rtlCol="0">
              <a:spAutoFit/>
            </a:bodyPr>
            <a:lstStyle/>
            <a:p>
              <a:pPr marL="285750" indent="-285750">
                <a:buFont typeface="Arial" panose="020B0604020202020204" pitchFamily="34" charset="0"/>
                <a:buChar char="•"/>
              </a:pPr>
              <a:r>
                <a:rPr lang="en-US" dirty="0"/>
                <a:t>Where did it happen?</a:t>
              </a:r>
            </a:p>
            <a:p>
              <a:pPr lvl="1"/>
              <a:r>
                <a:rPr lang="en-US" sz="1400" dirty="0" err="1"/>
                <a:t>Bdlg</a:t>
              </a:r>
              <a:r>
                <a:rPr lang="en-US" sz="1400" dirty="0"/>
                <a:t>. 2.14,</a:t>
              </a:r>
            </a:p>
            <a:p>
              <a:pPr lvl="1"/>
              <a:r>
                <a:rPr lang="en-US" sz="1400" dirty="0"/>
                <a:t>Clean room = Room 4006,</a:t>
              </a:r>
            </a:p>
            <a:p>
              <a:pPr lvl="1"/>
              <a:r>
                <a:rPr lang="en-US" sz="1400" dirty="0"/>
                <a:t>Second floor</a:t>
              </a:r>
            </a:p>
            <a:p>
              <a:pPr marL="285750" indent="-285750">
                <a:buFont typeface="Arial" panose="020B0604020202020204" pitchFamily="34" charset="0"/>
                <a:buChar char="•"/>
              </a:pPr>
              <a:r>
                <a:rPr lang="en-US" dirty="0"/>
                <a:t>What happened?</a:t>
              </a:r>
            </a:p>
            <a:p>
              <a:pPr marL="285750" indent="-285750">
                <a:buFont typeface="Arial" panose="020B0604020202020204" pitchFamily="34" charset="0"/>
                <a:buChar char="•"/>
              </a:pPr>
              <a:r>
                <a:rPr lang="en-US" dirty="0"/>
                <a:t>How many injured?</a:t>
              </a:r>
            </a:p>
            <a:p>
              <a:pPr marL="285750" indent="-285750">
                <a:buFont typeface="Arial" panose="020B0604020202020204" pitchFamily="34" charset="0"/>
                <a:buChar char="•"/>
              </a:pPr>
              <a:r>
                <a:rPr lang="en-US" dirty="0"/>
                <a:t>What type of injuries?</a:t>
              </a:r>
            </a:p>
            <a:p>
              <a:pPr marL="285750" indent="-285750">
                <a:buFont typeface="Arial" panose="020B0604020202020204" pitchFamily="34" charset="0"/>
                <a:buChar char="•"/>
              </a:pPr>
              <a:r>
                <a:rPr lang="en-US" dirty="0"/>
                <a:t>Who is calling?</a:t>
              </a:r>
            </a:p>
            <a:p>
              <a:pPr marL="285750" indent="-285750">
                <a:buFont typeface="Arial" panose="020B0604020202020204" pitchFamily="34" charset="0"/>
                <a:buChar char="•"/>
              </a:pPr>
              <a:r>
                <a:rPr lang="en-US" b="1" dirty="0"/>
                <a:t>Wait for questions!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de-DE" dirty="0"/>
            </a:p>
          </p:txBody>
        </p:sp>
        <p:sp>
          <p:nvSpPr>
            <p:cNvPr id="10" name="Rechteck 9"/>
            <p:cNvSpPr/>
            <p:nvPr/>
          </p:nvSpPr>
          <p:spPr>
            <a:xfrm>
              <a:off x="4389884" y="1259468"/>
              <a:ext cx="3395979" cy="30099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327914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p:cNvSpPr txBox="1">
            <a:spLocks noChangeArrowheads="1"/>
          </p:cNvSpPr>
          <p:nvPr/>
        </p:nvSpPr>
        <p:spPr bwMode="auto">
          <a:xfrm>
            <a:off x="711280" y="1052736"/>
            <a:ext cx="7920880" cy="1631216"/>
          </a:xfrm>
          <a:prstGeom prst="rect">
            <a:avLst/>
          </a:prstGeom>
          <a:solidFill>
            <a:srgbClr val="FF0000"/>
          </a:solidFill>
          <a:ln w="9525">
            <a:solidFill>
              <a:srgbClr val="0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2000" dirty="0" err="1">
                <a:solidFill>
                  <a:schemeClr val="bg1"/>
                </a:solidFill>
              </a:rPr>
              <a:t>Any</a:t>
            </a:r>
            <a:r>
              <a:rPr lang="de-DE" altLang="de-DE" sz="2000" dirty="0">
                <a:solidFill>
                  <a:schemeClr val="bg1"/>
                </a:solidFill>
              </a:rPr>
              <a:t> </a:t>
            </a:r>
            <a:r>
              <a:rPr lang="de-DE" altLang="de-DE" sz="2000" dirty="0" err="1">
                <a:solidFill>
                  <a:schemeClr val="bg1"/>
                </a:solidFill>
              </a:rPr>
              <a:t>accident</a:t>
            </a:r>
            <a:r>
              <a:rPr lang="de-DE" altLang="de-DE" sz="2000" dirty="0">
                <a:solidFill>
                  <a:schemeClr val="bg1"/>
                </a:solidFill>
              </a:rPr>
              <a:t> </a:t>
            </a:r>
            <a:r>
              <a:rPr lang="de-DE" altLang="de-DE" sz="2000" dirty="0" err="1">
                <a:solidFill>
                  <a:schemeClr val="bg1"/>
                </a:solidFill>
              </a:rPr>
              <a:t>has</a:t>
            </a:r>
            <a:r>
              <a:rPr lang="de-DE" altLang="de-DE" sz="2000" dirty="0">
                <a:solidFill>
                  <a:schemeClr val="bg1"/>
                </a:solidFill>
              </a:rPr>
              <a:t> </a:t>
            </a:r>
            <a:r>
              <a:rPr lang="de-DE" altLang="de-DE" sz="2000" dirty="0" err="1">
                <a:solidFill>
                  <a:schemeClr val="bg1"/>
                </a:solidFill>
              </a:rPr>
              <a:t>to</a:t>
            </a:r>
            <a:r>
              <a:rPr lang="de-DE" altLang="de-DE" sz="2000" dirty="0">
                <a:solidFill>
                  <a:schemeClr val="bg1"/>
                </a:solidFill>
              </a:rPr>
              <a:t> </a:t>
            </a:r>
            <a:r>
              <a:rPr lang="de-DE" altLang="de-DE" sz="2000" dirty="0" err="1">
                <a:solidFill>
                  <a:schemeClr val="bg1"/>
                </a:solidFill>
              </a:rPr>
              <a:t>be</a:t>
            </a:r>
            <a:r>
              <a:rPr lang="de-DE" altLang="de-DE" sz="2000" dirty="0">
                <a:solidFill>
                  <a:schemeClr val="bg1"/>
                </a:solidFill>
              </a:rPr>
              <a:t> </a:t>
            </a:r>
            <a:r>
              <a:rPr lang="de-DE" altLang="de-DE" sz="2000" dirty="0" err="1">
                <a:solidFill>
                  <a:schemeClr val="bg1"/>
                </a:solidFill>
              </a:rPr>
              <a:t>reported</a:t>
            </a:r>
            <a:r>
              <a:rPr lang="de-DE" altLang="de-DE" sz="2000" dirty="0">
                <a:solidFill>
                  <a:schemeClr val="bg1"/>
                </a:solidFill>
              </a:rPr>
              <a:t> </a:t>
            </a:r>
            <a:r>
              <a:rPr lang="de-DE" altLang="de-DE" sz="2000" dirty="0" err="1">
                <a:solidFill>
                  <a:schemeClr val="bg1"/>
                </a:solidFill>
              </a:rPr>
              <a:t>immediately</a:t>
            </a:r>
            <a:r>
              <a:rPr lang="de-DE" altLang="de-DE" sz="2000" dirty="0">
                <a:solidFill>
                  <a:schemeClr val="bg1"/>
                </a:solidFill>
              </a:rPr>
              <a:t> </a:t>
            </a:r>
            <a:r>
              <a:rPr lang="de-DE" altLang="de-DE" sz="2000" dirty="0" err="1">
                <a:solidFill>
                  <a:schemeClr val="bg1"/>
                </a:solidFill>
              </a:rPr>
              <a:t>to</a:t>
            </a:r>
            <a:r>
              <a:rPr lang="de-DE" altLang="de-DE" sz="2000" dirty="0">
                <a:solidFill>
                  <a:schemeClr val="bg1"/>
                </a:solidFill>
              </a:rPr>
              <a:t> </a:t>
            </a:r>
            <a:r>
              <a:rPr lang="de-DE" altLang="de-DE" sz="2000" dirty="0" err="1">
                <a:solidFill>
                  <a:schemeClr val="bg1"/>
                </a:solidFill>
              </a:rPr>
              <a:t>the</a:t>
            </a:r>
            <a:r>
              <a:rPr lang="de-DE" altLang="de-DE" sz="2000" dirty="0">
                <a:solidFill>
                  <a:schemeClr val="bg1"/>
                </a:solidFill>
              </a:rPr>
              <a:t> HNF </a:t>
            </a:r>
            <a:r>
              <a:rPr lang="de-DE" altLang="de-DE" sz="2000" dirty="0" err="1">
                <a:solidFill>
                  <a:schemeClr val="bg1"/>
                </a:solidFill>
              </a:rPr>
              <a:t>Staff</a:t>
            </a:r>
            <a:r>
              <a:rPr lang="de-DE" altLang="de-DE" sz="2000" dirty="0">
                <a:solidFill>
                  <a:schemeClr val="bg1"/>
                </a:solidFill>
              </a:rPr>
              <a:t>. Even minor </a:t>
            </a:r>
            <a:r>
              <a:rPr lang="de-DE" altLang="de-DE" sz="2000" dirty="0" err="1">
                <a:solidFill>
                  <a:schemeClr val="bg1"/>
                </a:solidFill>
              </a:rPr>
              <a:t>accidents</a:t>
            </a:r>
            <a:r>
              <a:rPr lang="de-DE" altLang="de-DE" sz="2000" dirty="0">
                <a:solidFill>
                  <a:schemeClr val="bg1"/>
                </a:solidFill>
              </a:rPr>
              <a:t> </a:t>
            </a:r>
            <a:r>
              <a:rPr lang="de-DE" altLang="de-DE" sz="2000" dirty="0" err="1">
                <a:solidFill>
                  <a:schemeClr val="bg1"/>
                </a:solidFill>
              </a:rPr>
              <a:t>should</a:t>
            </a:r>
            <a:r>
              <a:rPr lang="de-DE" altLang="de-DE" sz="2000" dirty="0">
                <a:solidFill>
                  <a:schemeClr val="bg1"/>
                </a:solidFill>
              </a:rPr>
              <a:t> </a:t>
            </a:r>
            <a:r>
              <a:rPr lang="de-DE" altLang="de-DE" sz="2000" dirty="0" err="1">
                <a:solidFill>
                  <a:schemeClr val="bg1"/>
                </a:solidFill>
              </a:rPr>
              <a:t>be</a:t>
            </a:r>
            <a:r>
              <a:rPr lang="de-DE" altLang="de-DE" sz="2000" dirty="0">
                <a:solidFill>
                  <a:schemeClr val="bg1"/>
                </a:solidFill>
              </a:rPr>
              <a:t> </a:t>
            </a:r>
            <a:r>
              <a:rPr lang="de-DE" altLang="de-DE" sz="2000" dirty="0" err="1">
                <a:solidFill>
                  <a:schemeClr val="bg1"/>
                </a:solidFill>
              </a:rPr>
              <a:t>reported</a:t>
            </a:r>
            <a:r>
              <a:rPr lang="de-DE" altLang="de-DE" sz="2000" dirty="0">
                <a:solidFill>
                  <a:schemeClr val="bg1"/>
                </a:solidFill>
              </a:rPr>
              <a:t> </a:t>
            </a:r>
            <a:r>
              <a:rPr lang="de-DE" altLang="de-DE" sz="2000" dirty="0" err="1">
                <a:solidFill>
                  <a:schemeClr val="bg1"/>
                </a:solidFill>
              </a:rPr>
              <a:t>to</a:t>
            </a:r>
            <a:r>
              <a:rPr lang="de-DE" altLang="de-DE" sz="2000" dirty="0">
                <a:solidFill>
                  <a:schemeClr val="bg1"/>
                </a:solidFill>
              </a:rPr>
              <a:t> </a:t>
            </a:r>
            <a:r>
              <a:rPr lang="de-DE" altLang="de-DE" sz="2000" dirty="0" err="1">
                <a:solidFill>
                  <a:schemeClr val="bg1"/>
                </a:solidFill>
              </a:rPr>
              <a:t>the</a:t>
            </a:r>
            <a:r>
              <a:rPr lang="de-DE" altLang="de-DE" sz="2000" dirty="0">
                <a:solidFill>
                  <a:schemeClr val="bg1"/>
                </a:solidFill>
              </a:rPr>
              <a:t> </a:t>
            </a:r>
            <a:r>
              <a:rPr lang="de-DE" altLang="de-DE" sz="2000" dirty="0" err="1">
                <a:solidFill>
                  <a:schemeClr val="bg1"/>
                </a:solidFill>
              </a:rPr>
              <a:t>works</a:t>
            </a:r>
            <a:r>
              <a:rPr lang="de-DE" altLang="de-DE" sz="2000" dirty="0">
                <a:solidFill>
                  <a:schemeClr val="bg1"/>
                </a:solidFill>
              </a:rPr>
              <a:t> </a:t>
            </a:r>
            <a:r>
              <a:rPr lang="de-DE" altLang="de-DE" sz="2000" dirty="0" err="1">
                <a:solidFill>
                  <a:schemeClr val="bg1"/>
                </a:solidFill>
              </a:rPr>
              <a:t>doctor</a:t>
            </a:r>
            <a:r>
              <a:rPr lang="de-DE" altLang="de-DE" sz="2000" dirty="0">
                <a:solidFill>
                  <a:schemeClr val="bg1"/>
                </a:solidFill>
              </a:rPr>
              <a:t> </a:t>
            </a:r>
            <a:r>
              <a:rPr lang="de-DE" altLang="de-DE" sz="2000" dirty="0" err="1">
                <a:solidFill>
                  <a:schemeClr val="bg1"/>
                </a:solidFill>
              </a:rPr>
              <a:t>of</a:t>
            </a:r>
            <a:r>
              <a:rPr lang="de-DE" altLang="de-DE" sz="2000" dirty="0">
                <a:solidFill>
                  <a:schemeClr val="bg1"/>
                </a:solidFill>
              </a:rPr>
              <a:t> FZJ. </a:t>
            </a:r>
          </a:p>
          <a:p>
            <a:pPr eaLnBrk="1" hangingPunct="1"/>
            <a:r>
              <a:rPr lang="de-DE" altLang="de-DE" sz="2000" dirty="0" err="1">
                <a:solidFill>
                  <a:schemeClr val="bg1"/>
                </a:solidFill>
              </a:rPr>
              <a:t>Make</a:t>
            </a:r>
            <a:r>
              <a:rPr lang="de-DE" altLang="de-DE" sz="2000" dirty="0">
                <a:solidFill>
                  <a:schemeClr val="bg1"/>
                </a:solidFill>
              </a:rPr>
              <a:t> </a:t>
            </a:r>
            <a:r>
              <a:rPr lang="de-DE" altLang="de-DE" sz="2000" dirty="0" err="1">
                <a:solidFill>
                  <a:schemeClr val="bg1"/>
                </a:solidFill>
              </a:rPr>
              <a:t>sure</a:t>
            </a:r>
            <a:r>
              <a:rPr lang="de-DE" altLang="de-DE" sz="2000" dirty="0">
                <a:solidFill>
                  <a:schemeClr val="bg1"/>
                </a:solidFill>
              </a:rPr>
              <a:t> </a:t>
            </a:r>
            <a:r>
              <a:rPr lang="de-DE" altLang="de-DE" sz="2000" dirty="0" err="1">
                <a:solidFill>
                  <a:schemeClr val="bg1"/>
                </a:solidFill>
              </a:rPr>
              <a:t>that</a:t>
            </a:r>
            <a:r>
              <a:rPr lang="de-DE" altLang="de-DE" sz="2000" dirty="0">
                <a:solidFill>
                  <a:schemeClr val="bg1"/>
                </a:solidFill>
              </a:rPr>
              <a:t> </a:t>
            </a:r>
            <a:r>
              <a:rPr lang="de-DE" altLang="de-DE" sz="2000" dirty="0" err="1">
                <a:solidFill>
                  <a:schemeClr val="bg1"/>
                </a:solidFill>
              </a:rPr>
              <a:t>the</a:t>
            </a:r>
            <a:r>
              <a:rPr lang="de-DE" altLang="de-DE" sz="2000" dirty="0">
                <a:solidFill>
                  <a:schemeClr val="bg1"/>
                </a:solidFill>
              </a:rPr>
              <a:t> form </a:t>
            </a:r>
            <a:r>
              <a:rPr lang="de-DE" altLang="de-DE" sz="2000" dirty="0" err="1">
                <a:solidFill>
                  <a:schemeClr val="bg1"/>
                </a:solidFill>
              </a:rPr>
              <a:t>for</a:t>
            </a:r>
            <a:r>
              <a:rPr lang="de-DE" altLang="de-DE" sz="2000" dirty="0">
                <a:solidFill>
                  <a:schemeClr val="bg1"/>
                </a:solidFill>
              </a:rPr>
              <a:t> </a:t>
            </a:r>
            <a:r>
              <a:rPr lang="de-DE" altLang="de-DE" sz="2000" dirty="0" err="1">
                <a:solidFill>
                  <a:schemeClr val="bg1"/>
                </a:solidFill>
              </a:rPr>
              <a:t>reporting</a:t>
            </a:r>
            <a:r>
              <a:rPr lang="de-DE" altLang="de-DE" sz="2000" dirty="0">
                <a:solidFill>
                  <a:schemeClr val="bg1"/>
                </a:solidFill>
              </a:rPr>
              <a:t> </a:t>
            </a:r>
            <a:r>
              <a:rPr lang="de-DE" altLang="de-DE" sz="2000" dirty="0" err="1">
                <a:solidFill>
                  <a:schemeClr val="bg1"/>
                </a:solidFill>
              </a:rPr>
              <a:t>the</a:t>
            </a:r>
            <a:r>
              <a:rPr lang="de-DE" altLang="de-DE" sz="2000" dirty="0">
                <a:solidFill>
                  <a:schemeClr val="bg1"/>
                </a:solidFill>
              </a:rPr>
              <a:t> </a:t>
            </a:r>
            <a:r>
              <a:rPr lang="de-DE" altLang="de-DE" sz="2000" dirty="0" err="1">
                <a:solidFill>
                  <a:schemeClr val="bg1"/>
                </a:solidFill>
              </a:rPr>
              <a:t>accident</a:t>
            </a:r>
            <a:r>
              <a:rPr lang="de-DE" altLang="de-DE" sz="2000" dirty="0">
                <a:solidFill>
                  <a:schemeClr val="bg1"/>
                </a:solidFill>
              </a:rPr>
              <a:t> </a:t>
            </a:r>
            <a:r>
              <a:rPr lang="de-DE" altLang="de-DE" sz="2000" dirty="0" err="1">
                <a:solidFill>
                  <a:schemeClr val="bg1"/>
                </a:solidFill>
              </a:rPr>
              <a:t>is</a:t>
            </a:r>
            <a:r>
              <a:rPr lang="de-DE" altLang="de-DE" sz="2000" dirty="0">
                <a:solidFill>
                  <a:schemeClr val="bg1"/>
                </a:solidFill>
              </a:rPr>
              <a:t> </a:t>
            </a:r>
            <a:r>
              <a:rPr lang="de-DE" altLang="de-DE" sz="2000" dirty="0" err="1">
                <a:solidFill>
                  <a:schemeClr val="bg1"/>
                </a:solidFill>
              </a:rPr>
              <a:t>sent</a:t>
            </a:r>
            <a:r>
              <a:rPr lang="de-DE" altLang="de-DE" sz="2000" dirty="0">
                <a:solidFill>
                  <a:schemeClr val="bg1"/>
                </a:solidFill>
              </a:rPr>
              <a:t> </a:t>
            </a:r>
            <a:r>
              <a:rPr lang="de-DE" altLang="de-DE" sz="2000" dirty="0" err="1">
                <a:solidFill>
                  <a:schemeClr val="bg1"/>
                </a:solidFill>
              </a:rPr>
              <a:t>to</a:t>
            </a:r>
            <a:r>
              <a:rPr lang="de-DE" altLang="de-DE" sz="2000" dirty="0">
                <a:solidFill>
                  <a:schemeClr val="bg1"/>
                </a:solidFill>
              </a:rPr>
              <a:t> </a:t>
            </a:r>
            <a:r>
              <a:rPr lang="de-DE" altLang="de-DE" sz="2000" dirty="0" err="1">
                <a:solidFill>
                  <a:schemeClr val="bg1"/>
                </a:solidFill>
              </a:rPr>
              <a:t>the</a:t>
            </a:r>
            <a:r>
              <a:rPr lang="de-DE" altLang="de-DE" sz="2000" dirty="0">
                <a:solidFill>
                  <a:schemeClr val="bg1"/>
                </a:solidFill>
              </a:rPr>
              <a:t> Department </a:t>
            </a:r>
            <a:r>
              <a:rPr lang="de-DE" altLang="de-DE" sz="2000" dirty="0" err="1">
                <a:solidFill>
                  <a:schemeClr val="bg1"/>
                </a:solidFill>
              </a:rPr>
              <a:t>for</a:t>
            </a:r>
            <a:r>
              <a:rPr lang="de-DE" altLang="de-DE" sz="2000" dirty="0">
                <a:solidFill>
                  <a:schemeClr val="bg1"/>
                </a:solidFill>
              </a:rPr>
              <a:t> </a:t>
            </a:r>
            <a:r>
              <a:rPr lang="de-DE" altLang="de-DE" sz="2000" dirty="0" err="1">
                <a:solidFill>
                  <a:schemeClr val="bg1"/>
                </a:solidFill>
              </a:rPr>
              <a:t>Occupational</a:t>
            </a:r>
            <a:r>
              <a:rPr lang="de-DE" altLang="de-DE" sz="2000" dirty="0">
                <a:solidFill>
                  <a:schemeClr val="bg1"/>
                </a:solidFill>
              </a:rPr>
              <a:t> </a:t>
            </a:r>
            <a:r>
              <a:rPr lang="de-DE" altLang="de-DE" sz="2000" dirty="0" err="1">
                <a:solidFill>
                  <a:schemeClr val="bg1"/>
                </a:solidFill>
              </a:rPr>
              <a:t>Safety</a:t>
            </a:r>
            <a:r>
              <a:rPr lang="de-DE" altLang="de-DE" sz="2000" dirty="0">
                <a:solidFill>
                  <a:schemeClr val="bg1"/>
                </a:solidFill>
              </a:rPr>
              <a:t> (Fachbereich Arbeitssicherheit S-A)</a:t>
            </a:r>
          </a:p>
        </p:txBody>
      </p:sp>
      <p:sp>
        <p:nvSpPr>
          <p:cNvPr id="3" name="Text Box 9"/>
          <p:cNvSpPr txBox="1">
            <a:spLocks noChangeArrowheads="1"/>
          </p:cNvSpPr>
          <p:nvPr/>
        </p:nvSpPr>
        <p:spPr bwMode="auto">
          <a:xfrm>
            <a:off x="713856" y="3241369"/>
            <a:ext cx="39327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de-DE" sz="2000" dirty="0" err="1">
                <a:solidFill>
                  <a:schemeClr val="accent2"/>
                </a:solidFill>
                <a:effectLst>
                  <a:outerShdw blurRad="38100" dist="38100" dir="2700000" algn="tl">
                    <a:srgbClr val="C0C0C0"/>
                  </a:outerShdw>
                </a:effectLst>
                <a:latin typeface="+mj-lt"/>
              </a:rPr>
              <a:t>Typical</a:t>
            </a:r>
            <a:r>
              <a:rPr lang="de-DE" sz="2000" dirty="0">
                <a:solidFill>
                  <a:schemeClr val="accent2"/>
                </a:solidFill>
                <a:effectLst>
                  <a:outerShdw blurRad="38100" dist="38100" dir="2700000" algn="tl">
                    <a:srgbClr val="C0C0C0"/>
                  </a:outerShdw>
                </a:effectLst>
                <a:latin typeface="+mj-lt"/>
              </a:rPr>
              <a:t> minor </a:t>
            </a:r>
            <a:r>
              <a:rPr lang="de-DE" sz="2000" dirty="0" err="1">
                <a:solidFill>
                  <a:schemeClr val="accent2"/>
                </a:solidFill>
                <a:effectLst>
                  <a:outerShdw blurRad="38100" dist="38100" dir="2700000" algn="tl">
                    <a:srgbClr val="C0C0C0"/>
                  </a:outerShdw>
                </a:effectLst>
                <a:latin typeface="+mj-lt"/>
              </a:rPr>
              <a:t>accidents</a:t>
            </a:r>
            <a:endParaRPr lang="de-DE" sz="2000" dirty="0">
              <a:solidFill>
                <a:schemeClr val="accent2"/>
              </a:solidFill>
              <a:effectLst>
                <a:outerShdw blurRad="38100" dist="38100" dir="2700000" algn="tl">
                  <a:srgbClr val="C0C0C0"/>
                </a:outerShdw>
              </a:effectLst>
              <a:latin typeface="+mj-lt"/>
            </a:endParaRPr>
          </a:p>
        </p:txBody>
      </p:sp>
      <p:sp>
        <p:nvSpPr>
          <p:cNvPr id="4" name="Text Box 10"/>
          <p:cNvSpPr txBox="1">
            <a:spLocks noChangeArrowheads="1"/>
          </p:cNvSpPr>
          <p:nvPr/>
        </p:nvSpPr>
        <p:spPr bwMode="auto">
          <a:xfrm>
            <a:off x="711280" y="4058866"/>
            <a:ext cx="3932728" cy="1323439"/>
          </a:xfrm>
          <a:prstGeom prst="rect">
            <a:avLst/>
          </a:prstGeom>
          <a:solidFill>
            <a:schemeClr val="accent2"/>
          </a:solidFill>
          <a:ln w="9525">
            <a:solidFill>
              <a:schemeClr val="bg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Char char="•"/>
            </a:pPr>
            <a:r>
              <a:rPr lang="de-DE" altLang="de-DE" sz="2000" dirty="0">
                <a:solidFill>
                  <a:schemeClr val="bg1"/>
                </a:solidFill>
                <a:latin typeface="+mn-lt"/>
              </a:rPr>
              <a:t> </a:t>
            </a:r>
            <a:r>
              <a:rPr lang="de-DE" altLang="de-DE" sz="2000" dirty="0" err="1">
                <a:solidFill>
                  <a:schemeClr val="bg1"/>
                </a:solidFill>
                <a:latin typeface="+mn-lt"/>
              </a:rPr>
              <a:t>cuts</a:t>
            </a:r>
            <a:endParaRPr lang="de-DE" altLang="de-DE" sz="2000" dirty="0">
              <a:solidFill>
                <a:schemeClr val="bg1"/>
              </a:solidFill>
              <a:latin typeface="+mn-lt"/>
            </a:endParaRPr>
          </a:p>
          <a:p>
            <a:pPr>
              <a:buFontTx/>
              <a:buChar char="•"/>
            </a:pPr>
            <a:r>
              <a:rPr lang="de-DE" altLang="de-DE" sz="2000" dirty="0">
                <a:solidFill>
                  <a:schemeClr val="bg1"/>
                </a:solidFill>
                <a:latin typeface="+mn-lt"/>
              </a:rPr>
              <a:t> stab </a:t>
            </a:r>
            <a:r>
              <a:rPr lang="de-DE" altLang="de-DE" sz="2000" dirty="0" err="1">
                <a:solidFill>
                  <a:schemeClr val="bg1"/>
                </a:solidFill>
                <a:latin typeface="+mn-lt"/>
              </a:rPr>
              <a:t>wounds</a:t>
            </a:r>
            <a:endParaRPr lang="de-DE" altLang="de-DE" sz="2000" dirty="0">
              <a:solidFill>
                <a:schemeClr val="bg1"/>
              </a:solidFill>
              <a:latin typeface="+mn-lt"/>
            </a:endParaRPr>
          </a:p>
          <a:p>
            <a:pPr>
              <a:buFontTx/>
              <a:buChar char="•"/>
            </a:pPr>
            <a:r>
              <a:rPr lang="de-DE" altLang="de-DE" sz="2000" dirty="0">
                <a:solidFill>
                  <a:schemeClr val="bg1"/>
                </a:solidFill>
                <a:latin typeface="+mn-lt"/>
              </a:rPr>
              <a:t> </a:t>
            </a:r>
            <a:r>
              <a:rPr lang="de-DE" altLang="de-DE" sz="2000" dirty="0" err="1">
                <a:solidFill>
                  <a:schemeClr val="bg1"/>
                </a:solidFill>
                <a:latin typeface="+mn-lt"/>
              </a:rPr>
              <a:t>burns</a:t>
            </a:r>
            <a:endParaRPr lang="de-DE" altLang="de-DE" sz="2000" dirty="0">
              <a:solidFill>
                <a:schemeClr val="bg1"/>
              </a:solidFill>
              <a:latin typeface="+mn-lt"/>
            </a:endParaRPr>
          </a:p>
          <a:p>
            <a:pPr>
              <a:spcAft>
                <a:spcPts val="600"/>
              </a:spcAft>
              <a:buFontTx/>
              <a:buChar char="•"/>
            </a:pPr>
            <a:r>
              <a:rPr lang="de-DE" altLang="de-DE" sz="2000" dirty="0">
                <a:solidFill>
                  <a:schemeClr val="bg1"/>
                </a:solidFill>
                <a:latin typeface="+mn-lt"/>
              </a:rPr>
              <a:t> </a:t>
            </a:r>
            <a:r>
              <a:rPr lang="de-DE" altLang="de-DE" sz="2000" dirty="0" err="1">
                <a:solidFill>
                  <a:schemeClr val="bg1"/>
                </a:solidFill>
                <a:latin typeface="+mn-lt"/>
              </a:rPr>
              <a:t>bruises</a:t>
            </a:r>
            <a:endParaRPr lang="de-DE" altLang="de-DE" sz="2000" dirty="0">
              <a:solidFill>
                <a:schemeClr val="bg1"/>
              </a:solidFill>
              <a:latin typeface="+mn-lt"/>
            </a:endParaRPr>
          </a:p>
        </p:txBody>
      </p:sp>
      <p:sp>
        <p:nvSpPr>
          <p:cNvPr id="5" name="Text Box 11"/>
          <p:cNvSpPr txBox="1">
            <a:spLocks noChangeArrowheads="1"/>
          </p:cNvSpPr>
          <p:nvPr/>
        </p:nvSpPr>
        <p:spPr bwMode="auto">
          <a:xfrm>
            <a:off x="4671720" y="3241369"/>
            <a:ext cx="38908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de-DE" sz="2000" dirty="0" err="1">
                <a:solidFill>
                  <a:schemeClr val="accent2"/>
                </a:solidFill>
                <a:effectLst>
                  <a:outerShdw blurRad="38100" dist="38100" dir="2700000" algn="tl">
                    <a:srgbClr val="C0C0C0"/>
                  </a:outerShdw>
                </a:effectLst>
                <a:latin typeface="+mj-lt"/>
              </a:rPr>
              <a:t>Typical</a:t>
            </a:r>
            <a:r>
              <a:rPr lang="de-DE" sz="2000" dirty="0">
                <a:solidFill>
                  <a:schemeClr val="accent2"/>
                </a:solidFill>
                <a:effectLst>
                  <a:outerShdw blurRad="38100" dist="38100" dir="2700000" algn="tl">
                    <a:srgbClr val="C0C0C0"/>
                  </a:outerShdw>
                </a:effectLst>
                <a:latin typeface="+mj-lt"/>
              </a:rPr>
              <a:t> </a:t>
            </a:r>
            <a:r>
              <a:rPr lang="de-DE" sz="2000" dirty="0" err="1">
                <a:solidFill>
                  <a:schemeClr val="accent2"/>
                </a:solidFill>
                <a:effectLst>
                  <a:outerShdw blurRad="38100" dist="38100" dir="2700000" algn="tl">
                    <a:srgbClr val="C0C0C0"/>
                  </a:outerShdw>
                </a:effectLst>
                <a:latin typeface="+mj-lt"/>
              </a:rPr>
              <a:t>accidents</a:t>
            </a:r>
            <a:r>
              <a:rPr lang="de-DE" sz="2000" dirty="0">
                <a:solidFill>
                  <a:schemeClr val="accent2"/>
                </a:solidFill>
                <a:effectLst>
                  <a:outerShdw blurRad="38100" dist="38100" dir="2700000" algn="tl">
                    <a:srgbClr val="C0C0C0"/>
                  </a:outerShdw>
                </a:effectLst>
                <a:latin typeface="+mj-lt"/>
              </a:rPr>
              <a:t> </a:t>
            </a:r>
            <a:r>
              <a:rPr lang="de-DE" sz="2000" dirty="0" err="1">
                <a:solidFill>
                  <a:schemeClr val="accent2"/>
                </a:solidFill>
                <a:effectLst>
                  <a:outerShdw blurRad="38100" dist="38100" dir="2700000" algn="tl">
                    <a:srgbClr val="C0C0C0"/>
                  </a:outerShdw>
                </a:effectLst>
                <a:latin typeface="+mj-lt"/>
              </a:rPr>
              <a:t>to</a:t>
            </a:r>
            <a:r>
              <a:rPr lang="de-DE" sz="2000" dirty="0">
                <a:solidFill>
                  <a:schemeClr val="accent2"/>
                </a:solidFill>
                <a:effectLst>
                  <a:outerShdw blurRad="38100" dist="38100" dir="2700000" algn="tl">
                    <a:srgbClr val="C0C0C0"/>
                  </a:outerShdw>
                </a:effectLst>
                <a:latin typeface="+mj-lt"/>
              </a:rPr>
              <a:t> </a:t>
            </a:r>
            <a:r>
              <a:rPr lang="de-DE" sz="2000" dirty="0" err="1">
                <a:solidFill>
                  <a:schemeClr val="accent2"/>
                </a:solidFill>
                <a:effectLst>
                  <a:outerShdw blurRad="38100" dist="38100" dir="2700000" algn="tl">
                    <a:srgbClr val="C0C0C0"/>
                  </a:outerShdw>
                </a:effectLst>
                <a:latin typeface="+mj-lt"/>
              </a:rPr>
              <a:t>be</a:t>
            </a:r>
            <a:r>
              <a:rPr lang="de-DE" sz="2000" dirty="0">
                <a:solidFill>
                  <a:schemeClr val="accent2"/>
                </a:solidFill>
                <a:effectLst>
                  <a:outerShdw blurRad="38100" dist="38100" dir="2700000" algn="tl">
                    <a:srgbClr val="C0C0C0"/>
                  </a:outerShdw>
                </a:effectLst>
                <a:latin typeface="+mj-lt"/>
              </a:rPr>
              <a:t> </a:t>
            </a:r>
            <a:r>
              <a:rPr lang="de-DE" sz="2000" dirty="0" err="1">
                <a:solidFill>
                  <a:schemeClr val="accent2"/>
                </a:solidFill>
                <a:effectLst>
                  <a:outerShdw blurRad="38100" dist="38100" dir="2700000" algn="tl">
                    <a:srgbClr val="C0C0C0"/>
                  </a:outerShdw>
                </a:effectLst>
                <a:latin typeface="+mj-lt"/>
              </a:rPr>
              <a:t>reported</a:t>
            </a:r>
            <a:endParaRPr lang="de-DE" sz="2000" dirty="0">
              <a:solidFill>
                <a:schemeClr val="accent2"/>
              </a:solidFill>
              <a:effectLst>
                <a:outerShdw blurRad="38100" dist="38100" dir="2700000" algn="tl">
                  <a:srgbClr val="C0C0C0"/>
                </a:outerShdw>
              </a:effectLst>
              <a:latin typeface="+mj-lt"/>
            </a:endParaRPr>
          </a:p>
        </p:txBody>
      </p:sp>
      <p:sp>
        <p:nvSpPr>
          <p:cNvPr id="6" name="Text Box 12"/>
          <p:cNvSpPr txBox="1">
            <a:spLocks noChangeArrowheads="1"/>
          </p:cNvSpPr>
          <p:nvPr/>
        </p:nvSpPr>
        <p:spPr bwMode="auto">
          <a:xfrm>
            <a:off x="4671720" y="3820340"/>
            <a:ext cx="3947889" cy="1800493"/>
          </a:xfrm>
          <a:prstGeom prst="rect">
            <a:avLst/>
          </a:prstGeom>
          <a:solidFill>
            <a:schemeClr val="accent2"/>
          </a:solidFill>
          <a:ln w="9525">
            <a:solidFill>
              <a:schemeClr val="bg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Char char="•"/>
            </a:pPr>
            <a:r>
              <a:rPr lang="de-DE" altLang="de-DE" sz="2400" dirty="0">
                <a:solidFill>
                  <a:schemeClr val="bg1"/>
                </a:solidFill>
                <a:latin typeface="+mn-lt"/>
              </a:rPr>
              <a:t> </a:t>
            </a:r>
            <a:r>
              <a:rPr lang="de-DE" altLang="de-DE" sz="2000" dirty="0">
                <a:solidFill>
                  <a:schemeClr val="bg1"/>
                </a:solidFill>
                <a:latin typeface="+mn-lt"/>
              </a:rPr>
              <a:t>fall </a:t>
            </a:r>
            <a:r>
              <a:rPr lang="de-DE" altLang="de-DE" sz="2000" dirty="0" err="1">
                <a:solidFill>
                  <a:schemeClr val="bg1"/>
                </a:solidFill>
                <a:latin typeface="+mn-lt"/>
              </a:rPr>
              <a:t>from</a:t>
            </a:r>
            <a:r>
              <a:rPr lang="de-DE" altLang="de-DE" sz="2000" dirty="0">
                <a:solidFill>
                  <a:schemeClr val="bg1"/>
                </a:solidFill>
                <a:latin typeface="+mn-lt"/>
              </a:rPr>
              <a:t> a </a:t>
            </a:r>
            <a:r>
              <a:rPr lang="de-DE" altLang="de-DE" sz="2000" dirty="0" err="1">
                <a:solidFill>
                  <a:schemeClr val="bg1"/>
                </a:solidFill>
                <a:latin typeface="+mn-lt"/>
              </a:rPr>
              <a:t>ladder</a:t>
            </a:r>
            <a:endParaRPr lang="de-DE" altLang="de-DE" sz="2000" dirty="0">
              <a:solidFill>
                <a:schemeClr val="bg1"/>
              </a:solidFill>
              <a:latin typeface="+mn-lt"/>
            </a:endParaRPr>
          </a:p>
          <a:p>
            <a:pPr>
              <a:buFontTx/>
              <a:buChar char="•"/>
            </a:pPr>
            <a:r>
              <a:rPr lang="de-DE" altLang="de-DE" sz="2000" dirty="0">
                <a:solidFill>
                  <a:schemeClr val="bg1"/>
                </a:solidFill>
                <a:latin typeface="+mn-lt"/>
              </a:rPr>
              <a:t> </a:t>
            </a:r>
            <a:r>
              <a:rPr lang="de-DE" altLang="de-DE" sz="2000" dirty="0" err="1">
                <a:solidFill>
                  <a:schemeClr val="bg1"/>
                </a:solidFill>
                <a:latin typeface="+mn-lt"/>
              </a:rPr>
              <a:t>wounds</a:t>
            </a:r>
            <a:r>
              <a:rPr lang="de-DE" altLang="de-DE" sz="2000" dirty="0">
                <a:solidFill>
                  <a:schemeClr val="bg1"/>
                </a:solidFill>
                <a:latin typeface="+mn-lt"/>
              </a:rPr>
              <a:t> </a:t>
            </a:r>
            <a:r>
              <a:rPr lang="de-DE" altLang="de-DE" sz="2000" dirty="0" err="1">
                <a:solidFill>
                  <a:schemeClr val="bg1"/>
                </a:solidFill>
                <a:latin typeface="+mn-lt"/>
              </a:rPr>
              <a:t>caused</a:t>
            </a:r>
            <a:r>
              <a:rPr lang="de-DE" altLang="de-DE" sz="2000" dirty="0">
                <a:solidFill>
                  <a:schemeClr val="bg1"/>
                </a:solidFill>
                <a:latin typeface="+mn-lt"/>
              </a:rPr>
              <a:t> </a:t>
            </a:r>
            <a:r>
              <a:rPr lang="de-DE" altLang="de-DE" sz="2000" dirty="0" err="1">
                <a:solidFill>
                  <a:schemeClr val="bg1"/>
                </a:solidFill>
                <a:latin typeface="+mn-lt"/>
              </a:rPr>
              <a:t>by</a:t>
            </a:r>
            <a:r>
              <a:rPr lang="de-DE" altLang="de-DE" sz="2000" dirty="0">
                <a:solidFill>
                  <a:schemeClr val="bg1"/>
                </a:solidFill>
                <a:latin typeface="+mn-lt"/>
              </a:rPr>
              <a:t> </a:t>
            </a:r>
            <a:r>
              <a:rPr lang="de-DE" altLang="de-DE" sz="2000" dirty="0" err="1">
                <a:solidFill>
                  <a:schemeClr val="bg1"/>
                </a:solidFill>
                <a:latin typeface="+mn-lt"/>
              </a:rPr>
              <a:t>hand</a:t>
            </a:r>
            <a:r>
              <a:rPr lang="de-DE" altLang="de-DE" sz="2000" dirty="0">
                <a:solidFill>
                  <a:schemeClr val="bg1"/>
                </a:solidFill>
                <a:latin typeface="+mn-lt"/>
              </a:rPr>
              <a:t> </a:t>
            </a:r>
            <a:r>
              <a:rPr lang="de-DE" altLang="de-DE" sz="2000" dirty="0" err="1">
                <a:solidFill>
                  <a:schemeClr val="bg1"/>
                </a:solidFill>
                <a:latin typeface="+mn-lt"/>
              </a:rPr>
              <a:t>tools</a:t>
            </a:r>
            <a:endParaRPr lang="de-DE" altLang="de-DE" sz="2000" dirty="0">
              <a:solidFill>
                <a:schemeClr val="bg1"/>
              </a:solidFill>
              <a:latin typeface="+mn-lt"/>
            </a:endParaRPr>
          </a:p>
          <a:p>
            <a:pPr>
              <a:buFontTx/>
              <a:buChar char="•"/>
            </a:pPr>
            <a:r>
              <a:rPr lang="de-DE" altLang="de-DE" sz="2000" dirty="0">
                <a:solidFill>
                  <a:schemeClr val="bg1"/>
                </a:solidFill>
                <a:latin typeface="+mn-lt"/>
              </a:rPr>
              <a:t> </a:t>
            </a:r>
            <a:r>
              <a:rPr lang="de-DE" altLang="de-DE" sz="2000" dirty="0" err="1">
                <a:solidFill>
                  <a:schemeClr val="bg1"/>
                </a:solidFill>
                <a:latin typeface="+mn-lt"/>
              </a:rPr>
              <a:t>damage</a:t>
            </a:r>
            <a:r>
              <a:rPr lang="de-DE" altLang="de-DE" sz="2000" dirty="0">
                <a:solidFill>
                  <a:schemeClr val="bg1"/>
                </a:solidFill>
                <a:latin typeface="+mn-lt"/>
              </a:rPr>
              <a:t> </a:t>
            </a:r>
            <a:r>
              <a:rPr lang="de-DE" altLang="de-DE" sz="2000" dirty="0" err="1">
                <a:solidFill>
                  <a:schemeClr val="bg1"/>
                </a:solidFill>
                <a:latin typeface="+mn-lt"/>
              </a:rPr>
              <a:t>to</a:t>
            </a:r>
            <a:r>
              <a:rPr lang="de-DE" altLang="de-DE" sz="2000" dirty="0">
                <a:solidFill>
                  <a:schemeClr val="bg1"/>
                </a:solidFill>
                <a:latin typeface="+mn-lt"/>
              </a:rPr>
              <a:t> </a:t>
            </a:r>
            <a:r>
              <a:rPr lang="de-DE" altLang="de-DE" sz="2000" dirty="0" err="1">
                <a:solidFill>
                  <a:schemeClr val="bg1"/>
                </a:solidFill>
                <a:latin typeface="+mn-lt"/>
              </a:rPr>
              <a:t>the</a:t>
            </a:r>
            <a:r>
              <a:rPr lang="de-DE" altLang="de-DE" sz="2000" dirty="0">
                <a:solidFill>
                  <a:schemeClr val="bg1"/>
                </a:solidFill>
                <a:latin typeface="+mn-lt"/>
              </a:rPr>
              <a:t> </a:t>
            </a:r>
            <a:r>
              <a:rPr lang="de-DE" altLang="de-DE" sz="2000" dirty="0" err="1">
                <a:solidFill>
                  <a:schemeClr val="bg1"/>
                </a:solidFill>
                <a:latin typeface="+mn-lt"/>
              </a:rPr>
              <a:t>eyes</a:t>
            </a:r>
            <a:r>
              <a:rPr lang="de-DE" altLang="de-DE" sz="2000" dirty="0">
                <a:solidFill>
                  <a:schemeClr val="bg1"/>
                </a:solidFill>
                <a:latin typeface="+mn-lt"/>
              </a:rPr>
              <a:t> </a:t>
            </a:r>
            <a:r>
              <a:rPr lang="de-DE" altLang="de-DE" sz="2000" dirty="0" err="1">
                <a:solidFill>
                  <a:schemeClr val="bg1"/>
                </a:solidFill>
                <a:latin typeface="+mn-lt"/>
              </a:rPr>
              <a:t>from</a:t>
            </a:r>
            <a:br>
              <a:rPr lang="de-DE" altLang="de-DE" sz="2000" dirty="0">
                <a:solidFill>
                  <a:schemeClr val="bg1"/>
                </a:solidFill>
                <a:latin typeface="+mn-lt"/>
              </a:rPr>
            </a:br>
            <a:r>
              <a:rPr lang="de-DE" altLang="de-DE" sz="2000" dirty="0">
                <a:solidFill>
                  <a:schemeClr val="bg1"/>
                </a:solidFill>
                <a:latin typeface="+mn-lt"/>
              </a:rPr>
              <a:t>  </a:t>
            </a:r>
            <a:r>
              <a:rPr lang="de-DE" altLang="de-DE" sz="2000" dirty="0" err="1">
                <a:solidFill>
                  <a:schemeClr val="bg1"/>
                </a:solidFill>
                <a:latin typeface="+mn-lt"/>
              </a:rPr>
              <a:t>chemicals</a:t>
            </a:r>
            <a:endParaRPr lang="de-DE" altLang="de-DE" sz="2000" dirty="0">
              <a:solidFill>
                <a:schemeClr val="bg1"/>
              </a:solidFill>
              <a:latin typeface="+mn-lt"/>
            </a:endParaRPr>
          </a:p>
          <a:p>
            <a:pPr>
              <a:buFontTx/>
              <a:buChar char="•"/>
            </a:pPr>
            <a:r>
              <a:rPr lang="de-DE" altLang="de-DE" sz="2000" dirty="0">
                <a:solidFill>
                  <a:schemeClr val="bg1"/>
                </a:solidFill>
                <a:latin typeface="+mn-lt"/>
              </a:rPr>
              <a:t> </a:t>
            </a:r>
            <a:r>
              <a:rPr lang="de-DE" altLang="de-DE" sz="2000" dirty="0" err="1">
                <a:solidFill>
                  <a:schemeClr val="bg1"/>
                </a:solidFill>
                <a:latin typeface="+mn-lt"/>
              </a:rPr>
              <a:t>road</a:t>
            </a:r>
            <a:r>
              <a:rPr lang="de-DE" altLang="de-DE" sz="2000" dirty="0">
                <a:solidFill>
                  <a:schemeClr val="bg1"/>
                </a:solidFill>
                <a:latin typeface="+mn-lt"/>
              </a:rPr>
              <a:t> </a:t>
            </a:r>
            <a:r>
              <a:rPr lang="de-DE" altLang="de-DE" sz="2000" dirty="0" err="1">
                <a:solidFill>
                  <a:schemeClr val="bg1"/>
                </a:solidFill>
                <a:latin typeface="+mn-lt"/>
              </a:rPr>
              <a:t>accident</a:t>
            </a:r>
            <a:endParaRPr lang="de-DE" altLang="de-DE" sz="2000" dirty="0">
              <a:solidFill>
                <a:schemeClr val="bg1"/>
              </a:solidFill>
              <a:latin typeface="+mn-lt"/>
            </a:endParaRPr>
          </a:p>
          <a:p>
            <a:endParaRPr lang="de-DE" altLang="de-DE" sz="700" dirty="0">
              <a:solidFill>
                <a:schemeClr val="bg1"/>
              </a:solidFill>
              <a:latin typeface="Times New Roman" pitchFamily="18" charset="0"/>
            </a:endParaRPr>
          </a:p>
        </p:txBody>
      </p:sp>
      <p:grpSp>
        <p:nvGrpSpPr>
          <p:cNvPr id="7" name="Gruppieren 6"/>
          <p:cNvGrpSpPr/>
          <p:nvPr/>
        </p:nvGrpSpPr>
        <p:grpSpPr>
          <a:xfrm>
            <a:off x="539552" y="309845"/>
            <a:ext cx="4230239" cy="368549"/>
            <a:chOff x="0" y="4930"/>
            <a:chExt cx="2676836" cy="368549"/>
          </a:xfrm>
          <a:solidFill>
            <a:srgbClr val="005B82"/>
          </a:solidFill>
        </p:grpSpPr>
        <p:sp>
          <p:nvSpPr>
            <p:cNvPr id="8" name="Abgerundetes Rechteck 7"/>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9"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b="1" dirty="0"/>
                <a:t>11</a:t>
              </a:r>
              <a:r>
                <a:rPr lang="de-DE" b="1" kern="1200" dirty="0"/>
                <a:t>. Emergency</a:t>
              </a:r>
            </a:p>
          </p:txBody>
        </p:sp>
      </p:grpSp>
    </p:spTree>
    <p:extLst>
      <p:ext uri="{BB962C8B-B14F-4D97-AF65-F5344CB8AC3E}">
        <p14:creationId xmlns:p14="http://schemas.microsoft.com/office/powerpoint/2010/main" val="2875285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644650" y="16541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de-DE" sz="2400">
              <a:latin typeface="Times New Roman" pitchFamily="18" charset="0"/>
            </a:endParaRPr>
          </a:p>
        </p:txBody>
      </p:sp>
      <p:sp>
        <p:nvSpPr>
          <p:cNvPr id="3" name="Text Box 4"/>
          <p:cNvSpPr txBox="1">
            <a:spLocks noChangeArrowheads="1"/>
          </p:cNvSpPr>
          <p:nvPr/>
        </p:nvSpPr>
        <p:spPr bwMode="auto">
          <a:xfrm>
            <a:off x="2047664" y="2008201"/>
            <a:ext cx="7096336" cy="769441"/>
          </a:xfrm>
          <a:prstGeom prst="rect">
            <a:avLst/>
          </a:prstGeom>
          <a:solidFill>
            <a:schemeClr val="bg1"/>
          </a:solidFill>
          <a:ln w="19050">
            <a:solidFill>
              <a:schemeClr val="bg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Char char="•"/>
            </a:pPr>
            <a:r>
              <a:rPr lang="de-DE" altLang="de-DE" sz="2200" dirty="0"/>
              <a:t> Jana Brugger </a:t>
            </a:r>
            <a:r>
              <a:rPr lang="de-DE" altLang="de-DE" sz="1600" dirty="0"/>
              <a:t>(</a:t>
            </a:r>
            <a:r>
              <a:rPr lang="de-DE" altLang="de-DE" sz="1600" dirty="0">
                <a:hlinkClick r:id="rId2"/>
              </a:rPr>
              <a:t>j.brugger@fz-juelich.de</a:t>
            </a:r>
            <a:r>
              <a:rPr lang="de-DE" altLang="de-DE" sz="1600" dirty="0"/>
              <a:t>, </a:t>
            </a:r>
            <a:r>
              <a:rPr lang="de-DE" altLang="de-DE" sz="1600" dirty="0" err="1"/>
              <a:t>phone</a:t>
            </a:r>
            <a:r>
              <a:rPr lang="de-DE" altLang="de-DE" sz="1600" dirty="0"/>
              <a:t>: -</a:t>
            </a:r>
            <a:r>
              <a:rPr lang="de-DE" sz="1600" dirty="0"/>
              <a:t>2846)</a:t>
            </a:r>
            <a:endParaRPr lang="de-DE" altLang="de-DE" sz="1600" dirty="0"/>
          </a:p>
          <a:p>
            <a:pPr>
              <a:buFontTx/>
              <a:buChar char="•"/>
            </a:pPr>
            <a:r>
              <a:rPr lang="de-DE" altLang="de-DE" sz="2200" dirty="0"/>
              <a:t> Nadine Teofilo da Silva </a:t>
            </a:r>
            <a:r>
              <a:rPr lang="de-DE" altLang="de-DE" sz="1600" dirty="0"/>
              <a:t>(</a:t>
            </a:r>
            <a:r>
              <a:rPr lang="de-DE" altLang="de-DE" sz="1600" dirty="0">
                <a:hlinkClick r:id="rId3"/>
              </a:rPr>
              <a:t>n.dasilva@fz-juelich.de</a:t>
            </a:r>
            <a:r>
              <a:rPr lang="de-DE" altLang="de-DE" sz="1600" dirty="0"/>
              <a:t> , </a:t>
            </a:r>
            <a:r>
              <a:rPr lang="de-DE" altLang="de-DE" sz="1600" dirty="0" err="1"/>
              <a:t>phone</a:t>
            </a:r>
            <a:r>
              <a:rPr lang="de-DE" altLang="de-DE" sz="1600" dirty="0"/>
              <a:t>: - 96226)</a:t>
            </a:r>
          </a:p>
        </p:txBody>
      </p:sp>
      <p:sp>
        <p:nvSpPr>
          <p:cNvPr id="4" name="Text Box 1039"/>
          <p:cNvSpPr txBox="1">
            <a:spLocks noChangeArrowheads="1"/>
          </p:cNvSpPr>
          <p:nvPr/>
        </p:nvSpPr>
        <p:spPr bwMode="auto">
          <a:xfrm>
            <a:off x="2389168" y="1409700"/>
            <a:ext cx="63547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sz="2600" b="1" dirty="0">
                <a:solidFill>
                  <a:schemeClr val="accent2"/>
                </a:solidFill>
              </a:rPr>
              <a:t>Sicherheitsbeauftragter (</a:t>
            </a:r>
            <a:r>
              <a:rPr lang="de-DE" altLang="de-DE" sz="2600" b="1" dirty="0" err="1">
                <a:solidFill>
                  <a:schemeClr val="accent2"/>
                </a:solidFill>
              </a:rPr>
              <a:t>Safety</a:t>
            </a:r>
            <a:r>
              <a:rPr lang="de-DE" altLang="de-DE" sz="2600" b="1" dirty="0">
                <a:solidFill>
                  <a:schemeClr val="accent2"/>
                </a:solidFill>
              </a:rPr>
              <a:t> Officer)</a:t>
            </a:r>
          </a:p>
        </p:txBody>
      </p:sp>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14" y="1740536"/>
            <a:ext cx="1506538"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kt 5"/>
          <p:cNvGraphicFramePr>
            <a:graphicFrameLocks noChangeAspect="1"/>
          </p:cNvGraphicFramePr>
          <p:nvPr>
            <p:extLst>
              <p:ext uri="{D42A27DB-BD31-4B8C-83A1-F6EECF244321}">
                <p14:modId xmlns:p14="http://schemas.microsoft.com/office/powerpoint/2010/main" val="2121818360"/>
              </p:ext>
            </p:extLst>
          </p:nvPr>
        </p:nvGraphicFramePr>
        <p:xfrm>
          <a:off x="611560" y="4149080"/>
          <a:ext cx="1944688" cy="1547812"/>
        </p:xfrm>
        <a:graphic>
          <a:graphicData uri="http://schemas.openxmlformats.org/presentationml/2006/ole">
            <mc:AlternateContent xmlns:mc="http://schemas.openxmlformats.org/markup-compatibility/2006">
              <mc:Choice xmlns:v="urn:schemas-microsoft-com:vml" Requires="v">
                <p:oleObj name="Clip" r:id="rId5" imgW="4579545" imgH="3005750" progId="MS_ClipArt_Gallery.2">
                  <p:embed/>
                </p:oleObj>
              </mc:Choice>
              <mc:Fallback>
                <p:oleObj name="Clip" r:id="rId5" imgW="4579545" imgH="300575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4149080"/>
                        <a:ext cx="1944688" cy="1547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 Box 1039"/>
          <p:cNvSpPr txBox="1">
            <a:spLocks noChangeArrowheads="1"/>
          </p:cNvSpPr>
          <p:nvPr/>
        </p:nvSpPr>
        <p:spPr bwMode="auto">
          <a:xfrm>
            <a:off x="2848342" y="3861048"/>
            <a:ext cx="28289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sz="2600" b="1" dirty="0">
                <a:solidFill>
                  <a:schemeClr val="accent2"/>
                </a:solidFill>
              </a:rPr>
              <a:t>First </a:t>
            </a:r>
            <a:r>
              <a:rPr lang="de-DE" altLang="de-DE" sz="2600" b="1" dirty="0" err="1">
                <a:solidFill>
                  <a:schemeClr val="accent2"/>
                </a:solidFill>
              </a:rPr>
              <a:t>Aid</a:t>
            </a:r>
            <a:r>
              <a:rPr lang="de-DE" altLang="de-DE" sz="2600" b="1" dirty="0">
                <a:solidFill>
                  <a:schemeClr val="accent2"/>
                </a:solidFill>
              </a:rPr>
              <a:t> Helpers</a:t>
            </a:r>
          </a:p>
        </p:txBody>
      </p:sp>
      <p:sp>
        <p:nvSpPr>
          <p:cNvPr id="8" name="Text Box 6"/>
          <p:cNvSpPr txBox="1">
            <a:spLocks noChangeArrowheads="1"/>
          </p:cNvSpPr>
          <p:nvPr/>
        </p:nvSpPr>
        <p:spPr bwMode="auto">
          <a:xfrm>
            <a:off x="2843901" y="4364454"/>
            <a:ext cx="5832555" cy="1446550"/>
          </a:xfrm>
          <a:prstGeom prst="rect">
            <a:avLst/>
          </a:prstGeom>
          <a:solidFill>
            <a:schemeClr val="bg1"/>
          </a:solidFill>
          <a:ln w="19050">
            <a:solidFill>
              <a:schemeClr val="bg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2200" dirty="0"/>
              <a:t>Most of the HNF employees are also first aid helpers. A list is displayed at cleanroom entrance and at the PPMS PC in cleanroom. Ask them for help!</a:t>
            </a:r>
            <a:endParaRPr lang="de-DE" altLang="de-DE" sz="2200" dirty="0"/>
          </a:p>
        </p:txBody>
      </p:sp>
      <p:grpSp>
        <p:nvGrpSpPr>
          <p:cNvPr id="9" name="Gruppieren 8"/>
          <p:cNvGrpSpPr/>
          <p:nvPr/>
        </p:nvGrpSpPr>
        <p:grpSpPr>
          <a:xfrm>
            <a:off x="539552" y="309845"/>
            <a:ext cx="4230239" cy="368549"/>
            <a:chOff x="0" y="4930"/>
            <a:chExt cx="2676836" cy="368549"/>
          </a:xfrm>
          <a:solidFill>
            <a:srgbClr val="005B82"/>
          </a:solidFill>
        </p:grpSpPr>
        <p:sp>
          <p:nvSpPr>
            <p:cNvPr id="10" name="Abgerundetes Rechteck 9"/>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11"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b="1" dirty="0"/>
                <a:t>11</a:t>
              </a:r>
              <a:r>
                <a:rPr lang="de-DE" b="1" kern="1200" dirty="0"/>
                <a:t>. Emergency</a:t>
              </a:r>
            </a:p>
          </p:txBody>
        </p:sp>
      </p:grpSp>
    </p:spTree>
    <p:extLst>
      <p:ext uri="{BB962C8B-B14F-4D97-AF65-F5344CB8AC3E}">
        <p14:creationId xmlns:p14="http://schemas.microsoft.com/office/powerpoint/2010/main" val="195226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457200" y="1124744"/>
            <a:ext cx="8229600" cy="571500"/>
          </a:xfrm>
          <a:prstGeom prst="rect">
            <a:avLst/>
          </a:prstGeom>
        </p:spPr>
        <p:txBody>
          <a:bodyPr>
            <a:normAutofit/>
          </a:bodyPr>
          <a:lstStyle>
            <a:lvl1pPr algn="l" rtl="0" eaLnBrk="0" fontAlgn="base" hangingPunct="0">
              <a:spcBef>
                <a:spcPct val="0"/>
              </a:spcBef>
              <a:spcAft>
                <a:spcPct val="0"/>
              </a:spcAft>
              <a:defRPr sz="2600" b="1">
                <a:solidFill>
                  <a:srgbClr val="005B82"/>
                </a:solidFill>
                <a:latin typeface="+mj-lt"/>
                <a:ea typeface="+mj-ea"/>
                <a:cs typeface="+mj-cs"/>
              </a:defRPr>
            </a:lvl1pPr>
            <a:lvl2pPr algn="l" rtl="0" eaLnBrk="0" fontAlgn="base" hangingPunct="0">
              <a:spcBef>
                <a:spcPct val="0"/>
              </a:spcBef>
              <a:spcAft>
                <a:spcPct val="0"/>
              </a:spcAft>
              <a:defRPr sz="2600" b="1">
                <a:solidFill>
                  <a:srgbClr val="005B82"/>
                </a:solidFill>
                <a:latin typeface="Arial" charset="0"/>
              </a:defRPr>
            </a:lvl2pPr>
            <a:lvl3pPr algn="l" rtl="0" eaLnBrk="0" fontAlgn="base" hangingPunct="0">
              <a:spcBef>
                <a:spcPct val="0"/>
              </a:spcBef>
              <a:spcAft>
                <a:spcPct val="0"/>
              </a:spcAft>
              <a:defRPr sz="2600" b="1">
                <a:solidFill>
                  <a:srgbClr val="005B82"/>
                </a:solidFill>
                <a:latin typeface="Arial" charset="0"/>
              </a:defRPr>
            </a:lvl3pPr>
            <a:lvl4pPr algn="l" rtl="0" eaLnBrk="0" fontAlgn="base" hangingPunct="0">
              <a:spcBef>
                <a:spcPct val="0"/>
              </a:spcBef>
              <a:spcAft>
                <a:spcPct val="0"/>
              </a:spcAft>
              <a:defRPr sz="2600" b="1">
                <a:solidFill>
                  <a:srgbClr val="005B82"/>
                </a:solidFill>
                <a:latin typeface="Arial" charset="0"/>
              </a:defRPr>
            </a:lvl4pPr>
            <a:lvl5pPr algn="l" rtl="0" eaLnBrk="0" fontAlgn="base" hangingPunct="0">
              <a:spcBef>
                <a:spcPct val="0"/>
              </a:spcBef>
              <a:spcAft>
                <a:spcPct val="0"/>
              </a:spcAft>
              <a:defRPr sz="2600" b="1">
                <a:solidFill>
                  <a:srgbClr val="005B82"/>
                </a:solidFill>
                <a:latin typeface="Arial" charset="0"/>
              </a:defRPr>
            </a:lvl5pPr>
            <a:lvl6pPr marL="457059" algn="l" rtl="0" fontAlgn="base">
              <a:spcBef>
                <a:spcPct val="0"/>
              </a:spcBef>
              <a:spcAft>
                <a:spcPct val="0"/>
              </a:spcAft>
              <a:defRPr sz="2600" b="1">
                <a:solidFill>
                  <a:srgbClr val="005B82"/>
                </a:solidFill>
                <a:latin typeface="Arial" charset="0"/>
              </a:defRPr>
            </a:lvl6pPr>
            <a:lvl7pPr marL="914118" algn="l" rtl="0" fontAlgn="base">
              <a:spcBef>
                <a:spcPct val="0"/>
              </a:spcBef>
              <a:spcAft>
                <a:spcPct val="0"/>
              </a:spcAft>
              <a:defRPr sz="2600" b="1">
                <a:solidFill>
                  <a:srgbClr val="005B82"/>
                </a:solidFill>
                <a:latin typeface="Arial" charset="0"/>
              </a:defRPr>
            </a:lvl7pPr>
            <a:lvl8pPr marL="1371180" algn="l" rtl="0" fontAlgn="base">
              <a:spcBef>
                <a:spcPct val="0"/>
              </a:spcBef>
              <a:spcAft>
                <a:spcPct val="0"/>
              </a:spcAft>
              <a:defRPr sz="2600" b="1">
                <a:solidFill>
                  <a:srgbClr val="005B82"/>
                </a:solidFill>
                <a:latin typeface="Arial" charset="0"/>
              </a:defRPr>
            </a:lvl8pPr>
            <a:lvl9pPr marL="1828239" algn="l" rtl="0" fontAlgn="base">
              <a:spcBef>
                <a:spcPct val="0"/>
              </a:spcBef>
              <a:spcAft>
                <a:spcPct val="0"/>
              </a:spcAft>
              <a:defRPr sz="2600" b="1">
                <a:solidFill>
                  <a:srgbClr val="005B82"/>
                </a:solidFill>
                <a:latin typeface="Arial" charset="0"/>
              </a:defRPr>
            </a:lvl9pPr>
          </a:lstStyle>
          <a:p>
            <a:r>
              <a:rPr lang="de-DE" kern="0" dirty="0" err="1"/>
              <a:t>Decontamination</a:t>
            </a:r>
            <a:r>
              <a:rPr lang="de-DE" kern="0" dirty="0"/>
              <a:t> </a:t>
            </a:r>
            <a:r>
              <a:rPr lang="de-DE" kern="0" dirty="0" err="1"/>
              <a:t>and</a:t>
            </a:r>
            <a:r>
              <a:rPr lang="de-DE" kern="0" dirty="0"/>
              <a:t> First </a:t>
            </a:r>
            <a:r>
              <a:rPr lang="de-DE" kern="0" dirty="0" err="1"/>
              <a:t>Aid</a:t>
            </a:r>
            <a:r>
              <a:rPr lang="de-DE" kern="0" dirty="0"/>
              <a:t> </a:t>
            </a:r>
            <a:r>
              <a:rPr lang="de-DE" kern="0" dirty="0" err="1"/>
              <a:t>for</a:t>
            </a:r>
            <a:r>
              <a:rPr lang="de-DE" kern="0" dirty="0"/>
              <a:t> </a:t>
            </a:r>
            <a:r>
              <a:rPr lang="de-DE" kern="0" dirty="0" err="1"/>
              <a:t>Acids</a:t>
            </a:r>
            <a:endParaRPr lang="de-DE" kern="0" dirty="0"/>
          </a:p>
        </p:txBody>
      </p:sp>
      <p:sp>
        <p:nvSpPr>
          <p:cNvPr id="3" name="Inhaltsplatzhalter 2"/>
          <p:cNvSpPr txBox="1">
            <a:spLocks/>
          </p:cNvSpPr>
          <p:nvPr/>
        </p:nvSpPr>
        <p:spPr>
          <a:xfrm>
            <a:off x="457200" y="1935480"/>
            <a:ext cx="8229600" cy="4389120"/>
          </a:xfrm>
          <a:prstGeom prst="rect">
            <a:avLst/>
          </a:prstGeom>
        </p:spPr>
        <p:txBody>
          <a:bodyPr>
            <a:normAutofit/>
          </a:bodyPr>
          <a:lstStyle>
            <a:lvl1pPr marL="342796" indent="-342796" algn="l" rtl="0" eaLnBrk="0" fontAlgn="base" hangingPunct="0">
              <a:spcBef>
                <a:spcPct val="20000"/>
              </a:spcBef>
              <a:spcAft>
                <a:spcPct val="0"/>
              </a:spcAft>
              <a:buClr>
                <a:srgbClr val="009EE0"/>
              </a:buClr>
              <a:buChar char="•"/>
              <a:defRPr sz="2200">
                <a:solidFill>
                  <a:schemeClr val="tx1"/>
                </a:solidFill>
                <a:latin typeface="+mn-lt"/>
                <a:ea typeface="+mn-ea"/>
                <a:cs typeface="+mn-cs"/>
              </a:defRPr>
            </a:lvl1pPr>
            <a:lvl2pPr marL="742722" indent="-285662" algn="l" rtl="0" eaLnBrk="0" fontAlgn="base" hangingPunct="0">
              <a:spcBef>
                <a:spcPct val="20000"/>
              </a:spcBef>
              <a:spcAft>
                <a:spcPct val="0"/>
              </a:spcAft>
              <a:buClr>
                <a:srgbClr val="005B82"/>
              </a:buClr>
              <a:buFont typeface="Wingdings" pitchFamily="2" charset="2"/>
              <a:buChar char="§"/>
              <a:defRPr sz="2200">
                <a:solidFill>
                  <a:schemeClr val="tx1"/>
                </a:solidFill>
                <a:latin typeface="+mn-lt"/>
              </a:defRPr>
            </a:lvl2pPr>
            <a:lvl3pPr marL="1142647" indent="-228529" algn="l" rtl="0" eaLnBrk="0" fontAlgn="base" hangingPunct="0">
              <a:spcBef>
                <a:spcPct val="20000"/>
              </a:spcBef>
              <a:spcAft>
                <a:spcPct val="0"/>
              </a:spcAft>
              <a:buClr>
                <a:srgbClr val="005B82"/>
              </a:buClr>
              <a:buFont typeface="Wingdings" pitchFamily="2" charset="2"/>
              <a:buChar char="§"/>
              <a:defRPr sz="2200" i="1">
                <a:solidFill>
                  <a:schemeClr val="tx1"/>
                </a:solidFill>
                <a:latin typeface="+mn-lt"/>
              </a:defRPr>
            </a:lvl3pPr>
            <a:lvl4pPr marL="1599708" indent="-228529" algn="l" rtl="0" eaLnBrk="0" fontAlgn="base" hangingPunct="0">
              <a:spcBef>
                <a:spcPct val="20000"/>
              </a:spcBef>
              <a:spcAft>
                <a:spcPct val="0"/>
              </a:spcAft>
              <a:buClr>
                <a:srgbClr val="009EE0"/>
              </a:buClr>
              <a:buChar char="–"/>
              <a:defRPr sz="2000">
                <a:solidFill>
                  <a:schemeClr val="tx1"/>
                </a:solidFill>
                <a:latin typeface="+mn-lt"/>
              </a:defRPr>
            </a:lvl4pPr>
            <a:lvl5pPr marL="2056770" indent="-228529" algn="l" rtl="0" eaLnBrk="0" fontAlgn="base" hangingPunct="0">
              <a:spcBef>
                <a:spcPct val="20000"/>
              </a:spcBef>
              <a:spcAft>
                <a:spcPct val="0"/>
              </a:spcAft>
              <a:buClr>
                <a:srgbClr val="009EE0"/>
              </a:buClr>
              <a:buChar char="»"/>
              <a:defRPr sz="2000">
                <a:solidFill>
                  <a:schemeClr val="tx1"/>
                </a:solidFill>
                <a:latin typeface="+mn-lt"/>
              </a:defRPr>
            </a:lvl5pPr>
            <a:lvl6pPr marL="2513830" indent="-228529" algn="l" rtl="0" fontAlgn="base">
              <a:spcBef>
                <a:spcPct val="20000"/>
              </a:spcBef>
              <a:spcAft>
                <a:spcPct val="0"/>
              </a:spcAft>
              <a:buClr>
                <a:srgbClr val="009EE0"/>
              </a:buClr>
              <a:defRPr sz="2000">
                <a:solidFill>
                  <a:schemeClr val="tx1"/>
                </a:solidFill>
                <a:latin typeface="+mn-lt"/>
              </a:defRPr>
            </a:lvl6pPr>
            <a:lvl7pPr marL="2970888" indent="-228529" algn="l" rtl="0" fontAlgn="base">
              <a:spcBef>
                <a:spcPct val="20000"/>
              </a:spcBef>
              <a:spcAft>
                <a:spcPct val="0"/>
              </a:spcAft>
              <a:buClr>
                <a:srgbClr val="009EE0"/>
              </a:buClr>
              <a:defRPr sz="2000">
                <a:solidFill>
                  <a:schemeClr val="tx1"/>
                </a:solidFill>
                <a:latin typeface="+mn-lt"/>
              </a:defRPr>
            </a:lvl7pPr>
            <a:lvl8pPr marL="3427949" indent="-228529" algn="l" rtl="0" fontAlgn="base">
              <a:spcBef>
                <a:spcPct val="20000"/>
              </a:spcBef>
              <a:spcAft>
                <a:spcPct val="0"/>
              </a:spcAft>
              <a:buClr>
                <a:srgbClr val="009EE0"/>
              </a:buClr>
              <a:defRPr sz="2000">
                <a:solidFill>
                  <a:schemeClr val="tx1"/>
                </a:solidFill>
                <a:latin typeface="+mn-lt"/>
              </a:defRPr>
            </a:lvl8pPr>
            <a:lvl9pPr marL="3885006" indent="-228529" algn="l" rtl="0" fontAlgn="base">
              <a:spcBef>
                <a:spcPct val="20000"/>
              </a:spcBef>
              <a:spcAft>
                <a:spcPct val="0"/>
              </a:spcAft>
              <a:buClr>
                <a:srgbClr val="009EE0"/>
              </a:buClr>
              <a:defRPr sz="2000">
                <a:solidFill>
                  <a:schemeClr val="tx1"/>
                </a:solidFill>
                <a:latin typeface="+mn-lt"/>
              </a:defRPr>
            </a:lvl9pPr>
          </a:lstStyle>
          <a:p>
            <a:pPr marL="342900" indent="-342900">
              <a:buFont typeface="Arial" panose="020B0604020202020204" pitchFamily="34" charset="0"/>
              <a:buChar char="•"/>
            </a:pPr>
            <a:r>
              <a:rPr lang="en-US" kern="0" dirty="0"/>
              <a:t>Immediately remove all exposed clothing taking necessary precautions to prevent self-exposure (wear gloves) while washing all exposed areas with copious amounts of water.</a:t>
            </a:r>
          </a:p>
          <a:p>
            <a:pPr marL="342900" indent="-342900">
              <a:buFont typeface="Arial" panose="020B0604020202020204" pitchFamily="34" charset="0"/>
              <a:buChar char="•"/>
            </a:pPr>
            <a:r>
              <a:rPr lang="en-US" kern="0" dirty="0"/>
              <a:t>While the victim is being rinsed with water, someone should call to arrange treatment by medical personnel. Call 77 and tell the dispatcher the following:</a:t>
            </a:r>
          </a:p>
          <a:p>
            <a:pPr lvl="1"/>
            <a:r>
              <a:rPr lang="en-US" kern="0" dirty="0"/>
              <a:t>There is a person that has been in exposed to acid and the victim is in this location. </a:t>
            </a:r>
          </a:p>
          <a:p>
            <a:pPr lvl="1"/>
            <a:r>
              <a:rPr lang="en-US" kern="0" dirty="0"/>
              <a:t>Please send an ambulance to transport.</a:t>
            </a:r>
          </a:p>
          <a:p>
            <a:pPr marL="393192" lvl="1" indent="0">
              <a:buFont typeface="Wingdings" pitchFamily="2" charset="2"/>
              <a:buNone/>
            </a:pPr>
            <a:endParaRPr lang="en-US" kern="0" dirty="0"/>
          </a:p>
          <a:p>
            <a:pPr marL="0" indent="0">
              <a:buFontTx/>
              <a:buNone/>
            </a:pPr>
            <a:r>
              <a:rPr lang="en-US" u="sng" kern="0" dirty="0"/>
              <a:t>Immediately washing off  the acid is of primary importance!</a:t>
            </a:r>
          </a:p>
          <a:p>
            <a:pPr lvl="1"/>
            <a:endParaRPr lang="en-US" kern="0" dirty="0"/>
          </a:p>
          <a:p>
            <a:pPr marL="393192" lvl="1" indent="0">
              <a:buFont typeface="Wingdings" pitchFamily="2" charset="2"/>
              <a:buNone/>
            </a:pPr>
            <a:endParaRPr lang="en-US" kern="0" dirty="0"/>
          </a:p>
          <a:p>
            <a:pPr marL="393192" lvl="1" indent="0">
              <a:buFont typeface="Wingdings" pitchFamily="2" charset="2"/>
              <a:buNone/>
            </a:pPr>
            <a:endParaRPr lang="en-US" kern="0" dirty="0"/>
          </a:p>
          <a:p>
            <a:endParaRPr lang="en-US" kern="0" dirty="0"/>
          </a:p>
          <a:p>
            <a:endParaRPr lang="en-US" kern="0" dirty="0"/>
          </a:p>
          <a:p>
            <a:endParaRPr lang="de-DE" kern="0" dirty="0"/>
          </a:p>
        </p:txBody>
      </p:sp>
      <p:grpSp>
        <p:nvGrpSpPr>
          <p:cNvPr id="4" name="Gruppieren 3"/>
          <p:cNvGrpSpPr/>
          <p:nvPr/>
        </p:nvGrpSpPr>
        <p:grpSpPr>
          <a:xfrm>
            <a:off x="539552" y="309845"/>
            <a:ext cx="4230239" cy="368549"/>
            <a:chOff x="0" y="4930"/>
            <a:chExt cx="2676836" cy="368549"/>
          </a:xfrm>
          <a:solidFill>
            <a:srgbClr val="005B82"/>
          </a:solidFill>
        </p:grpSpPr>
        <p:sp>
          <p:nvSpPr>
            <p:cNvPr id="5" name="Abgerundetes Rechteck 4"/>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6"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b="1" dirty="0"/>
                <a:t>11</a:t>
              </a:r>
              <a:r>
                <a:rPr lang="de-DE" b="1" kern="1200" dirty="0"/>
                <a:t>. Emergency</a:t>
              </a:r>
            </a:p>
          </p:txBody>
        </p:sp>
      </p:grpSp>
    </p:spTree>
    <p:extLst>
      <p:ext uri="{BB962C8B-B14F-4D97-AF65-F5344CB8AC3E}">
        <p14:creationId xmlns:p14="http://schemas.microsoft.com/office/powerpoint/2010/main" val="2823058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539552" y="309845"/>
            <a:ext cx="4230239" cy="368549"/>
            <a:chOff x="0" y="4930"/>
            <a:chExt cx="2676836" cy="368549"/>
          </a:xfrm>
          <a:solidFill>
            <a:srgbClr val="005B82"/>
          </a:solidFill>
        </p:grpSpPr>
        <p:sp>
          <p:nvSpPr>
            <p:cNvPr id="3" name="Abgerundetes Rechteck 2"/>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4"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b="1" dirty="0"/>
                <a:t>12</a:t>
              </a:r>
              <a:r>
                <a:rPr lang="de-DE" b="1" kern="1200" dirty="0"/>
                <a:t>. Skin </a:t>
              </a:r>
              <a:r>
                <a:rPr lang="de-DE" b="1" kern="1200" dirty="0" err="1"/>
                <a:t>Protection</a:t>
              </a:r>
              <a:endParaRPr lang="de-DE" b="1" kern="1200" dirty="0"/>
            </a:p>
          </p:txBody>
        </p:sp>
      </p:gr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217" y="1124744"/>
            <a:ext cx="2226564" cy="3598164"/>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64" y="3873992"/>
            <a:ext cx="3598164" cy="2235708"/>
          </a:xfrm>
          <a:prstGeom prst="rect">
            <a:avLst/>
          </a:prstGeom>
        </p:spPr>
      </p:pic>
      <p:sp>
        <p:nvSpPr>
          <p:cNvPr id="7" name="Textfeld 6"/>
          <p:cNvSpPr txBox="1"/>
          <p:nvPr/>
        </p:nvSpPr>
        <p:spPr>
          <a:xfrm>
            <a:off x="3563888" y="1012332"/>
            <a:ext cx="5040560" cy="2339102"/>
          </a:xfrm>
          <a:prstGeom prst="rect">
            <a:avLst/>
          </a:prstGeom>
          <a:noFill/>
        </p:spPr>
        <p:txBody>
          <a:bodyPr wrap="square" rtlCol="0">
            <a:spAutoFit/>
          </a:bodyPr>
          <a:lstStyle/>
          <a:p>
            <a:pPr algn="just"/>
            <a:r>
              <a:rPr lang="en-US" dirty="0"/>
              <a:t>Skin softening (maceration)</a:t>
            </a:r>
          </a:p>
          <a:p>
            <a:br>
              <a:rPr lang="en-US" sz="1600" dirty="0"/>
            </a:br>
            <a:r>
              <a:rPr lang="en-US" sz="1600" dirty="0"/>
              <a:t>The liquid-tight effect of chemical protective gloves prevents perspiration to the outside so that the skin softens with increasing wearing time and swells, causing its barrier effect to wear off. This weakens the skin’s ability to resist penetration of irritants, potentially allergenic (sensitizing) substances or infectious agents.</a:t>
            </a:r>
            <a:endParaRPr lang="de-DE" sz="1600" dirty="0"/>
          </a:p>
        </p:txBody>
      </p:sp>
      <p:sp>
        <p:nvSpPr>
          <p:cNvPr id="8" name="Textfeld 7"/>
          <p:cNvSpPr txBox="1"/>
          <p:nvPr/>
        </p:nvSpPr>
        <p:spPr>
          <a:xfrm>
            <a:off x="4283968" y="3782260"/>
            <a:ext cx="4608512" cy="1077218"/>
          </a:xfrm>
          <a:prstGeom prst="rect">
            <a:avLst/>
          </a:prstGeom>
          <a:noFill/>
        </p:spPr>
        <p:txBody>
          <a:bodyPr wrap="square" rtlCol="0">
            <a:spAutoFit/>
          </a:bodyPr>
          <a:lstStyle/>
          <a:p>
            <a:r>
              <a:rPr lang="en-US" sz="1600" dirty="0"/>
              <a:t>Clean hands and use the care products before leaving the locker room.</a:t>
            </a:r>
          </a:p>
          <a:p>
            <a:endParaRPr lang="en-US" sz="1600" dirty="0"/>
          </a:p>
          <a:p>
            <a:r>
              <a:rPr lang="en-US" sz="1600" dirty="0"/>
              <a:t>For instructions see  -&gt; “</a:t>
            </a:r>
            <a:r>
              <a:rPr lang="en-US" sz="1600" dirty="0" err="1"/>
              <a:t>Hautschutzplan</a:t>
            </a:r>
            <a:r>
              <a:rPr lang="en-US" sz="1600" dirty="0"/>
              <a:t>”</a:t>
            </a:r>
            <a:endParaRPr lang="de-DE" sz="1600" dirty="0"/>
          </a:p>
        </p:txBody>
      </p:sp>
    </p:spTree>
    <p:extLst>
      <p:ext uri="{BB962C8B-B14F-4D97-AF65-F5344CB8AC3E}">
        <p14:creationId xmlns:p14="http://schemas.microsoft.com/office/powerpoint/2010/main" val="204982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6213" y="116632"/>
            <a:ext cx="7772400" cy="1143000"/>
          </a:xfrm>
        </p:spPr>
        <p:txBody>
          <a:bodyPr/>
          <a:lstStyle/>
          <a:p>
            <a:r>
              <a:rPr lang="en-GB" noProof="0" dirty="0"/>
              <a:t>A Good Advice</a:t>
            </a:r>
          </a:p>
        </p:txBody>
      </p:sp>
      <p:sp>
        <p:nvSpPr>
          <p:cNvPr id="5" name="Inhaltsplatzhalter 2"/>
          <p:cNvSpPr txBox="1">
            <a:spLocks/>
          </p:cNvSpPr>
          <p:nvPr/>
        </p:nvSpPr>
        <p:spPr bwMode="auto">
          <a:xfrm>
            <a:off x="753757" y="1052736"/>
            <a:ext cx="7704856" cy="302433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796" indent="-342796" algn="l" rtl="0" eaLnBrk="0" fontAlgn="base" hangingPunct="0">
              <a:spcBef>
                <a:spcPct val="20000"/>
              </a:spcBef>
              <a:spcAft>
                <a:spcPct val="0"/>
              </a:spcAft>
              <a:buClr>
                <a:srgbClr val="009EE0"/>
              </a:buClr>
              <a:defRPr sz="2200">
                <a:solidFill>
                  <a:schemeClr val="tx1"/>
                </a:solidFill>
                <a:latin typeface="+mn-lt"/>
                <a:ea typeface="+mn-ea"/>
                <a:cs typeface="+mn-cs"/>
              </a:defRPr>
            </a:lvl1pPr>
            <a:lvl2pPr marL="742722" indent="-285662" algn="l" rtl="0" eaLnBrk="0" fontAlgn="base" hangingPunct="0">
              <a:spcBef>
                <a:spcPct val="20000"/>
              </a:spcBef>
              <a:spcAft>
                <a:spcPct val="0"/>
              </a:spcAft>
              <a:buClr>
                <a:srgbClr val="005B82"/>
              </a:buClr>
              <a:buFont typeface="Wingdings" charset="2"/>
              <a:buChar char="§"/>
              <a:defRPr sz="2200">
                <a:solidFill>
                  <a:schemeClr val="tx1"/>
                </a:solidFill>
                <a:latin typeface="+mn-lt"/>
              </a:defRPr>
            </a:lvl2pPr>
            <a:lvl3pPr marL="1142647" indent="-228529" algn="l" rtl="0" eaLnBrk="0" fontAlgn="base" hangingPunct="0">
              <a:spcBef>
                <a:spcPct val="20000"/>
              </a:spcBef>
              <a:spcAft>
                <a:spcPct val="0"/>
              </a:spcAft>
              <a:buClr>
                <a:srgbClr val="005B82"/>
              </a:buClr>
              <a:buFont typeface="Wingdings" charset="2"/>
              <a:buChar char="§"/>
              <a:defRPr sz="2200" i="1">
                <a:solidFill>
                  <a:schemeClr val="tx1"/>
                </a:solidFill>
                <a:latin typeface="+mn-lt"/>
              </a:defRPr>
            </a:lvl3pPr>
            <a:lvl4pPr marL="1599708" indent="-228529" algn="l" rtl="0" eaLnBrk="0" fontAlgn="base" hangingPunct="0">
              <a:spcBef>
                <a:spcPct val="20000"/>
              </a:spcBef>
              <a:spcAft>
                <a:spcPct val="0"/>
              </a:spcAft>
              <a:buClr>
                <a:srgbClr val="009EE0"/>
              </a:buClr>
              <a:defRPr sz="2000">
                <a:solidFill>
                  <a:schemeClr val="tx1"/>
                </a:solidFill>
                <a:latin typeface="+mn-lt"/>
              </a:defRPr>
            </a:lvl4pPr>
            <a:lvl5pPr marL="2056770" indent="-228529" algn="l" rtl="0" eaLnBrk="0" fontAlgn="base" hangingPunct="0">
              <a:spcBef>
                <a:spcPct val="20000"/>
              </a:spcBef>
              <a:spcAft>
                <a:spcPct val="0"/>
              </a:spcAft>
              <a:buClr>
                <a:srgbClr val="009EE0"/>
              </a:buClr>
              <a:defRPr sz="2000">
                <a:solidFill>
                  <a:schemeClr val="tx1"/>
                </a:solidFill>
                <a:latin typeface="+mn-lt"/>
              </a:defRPr>
            </a:lvl5pPr>
            <a:lvl6pPr marL="2513830" indent="-228529" algn="l" rtl="0" fontAlgn="base">
              <a:spcBef>
                <a:spcPct val="20000"/>
              </a:spcBef>
              <a:spcAft>
                <a:spcPct val="0"/>
              </a:spcAft>
              <a:buClr>
                <a:srgbClr val="009EE0"/>
              </a:buClr>
              <a:defRPr sz="2000">
                <a:solidFill>
                  <a:schemeClr val="tx1"/>
                </a:solidFill>
                <a:latin typeface="+mn-lt"/>
              </a:defRPr>
            </a:lvl6pPr>
            <a:lvl7pPr marL="2970888" indent="-228529" algn="l" rtl="0" fontAlgn="base">
              <a:spcBef>
                <a:spcPct val="20000"/>
              </a:spcBef>
              <a:spcAft>
                <a:spcPct val="0"/>
              </a:spcAft>
              <a:buClr>
                <a:srgbClr val="009EE0"/>
              </a:buClr>
              <a:defRPr sz="2000">
                <a:solidFill>
                  <a:schemeClr val="tx1"/>
                </a:solidFill>
                <a:latin typeface="+mn-lt"/>
              </a:defRPr>
            </a:lvl7pPr>
            <a:lvl8pPr marL="3427949" indent="-228529" algn="l" rtl="0" fontAlgn="base">
              <a:spcBef>
                <a:spcPct val="20000"/>
              </a:spcBef>
              <a:spcAft>
                <a:spcPct val="0"/>
              </a:spcAft>
              <a:buClr>
                <a:srgbClr val="009EE0"/>
              </a:buClr>
              <a:defRPr sz="2000">
                <a:solidFill>
                  <a:schemeClr val="tx1"/>
                </a:solidFill>
                <a:latin typeface="+mn-lt"/>
              </a:defRPr>
            </a:lvl8pPr>
            <a:lvl9pPr marL="3885006" indent="-228529" algn="l" rtl="0" fontAlgn="base">
              <a:spcBef>
                <a:spcPct val="20000"/>
              </a:spcBef>
              <a:spcAft>
                <a:spcPct val="0"/>
              </a:spcAft>
              <a:buClr>
                <a:srgbClr val="009EE0"/>
              </a:buClr>
              <a:defRPr sz="2000">
                <a:solidFill>
                  <a:schemeClr val="tx1"/>
                </a:solidFill>
                <a:latin typeface="+mn-lt"/>
              </a:defRPr>
            </a:lvl9pPr>
          </a:lstStyle>
          <a:p>
            <a:r>
              <a:rPr lang="en-GB" sz="1600" kern="0" noProof="0" dirty="0"/>
              <a:t>I</a:t>
            </a:r>
            <a:r>
              <a:rPr lang="en-GB" sz="1600" noProof="0" dirty="0"/>
              <a:t>n the clean room you will be confronted with a lot of rules. That may be annoying but is intended solely to your safety.</a:t>
            </a:r>
          </a:p>
          <a:p>
            <a:r>
              <a:rPr lang="en-GB" sz="1600" noProof="0" dirty="0"/>
              <a:t>You come in contact with toxic, corrosive and carcinogenic chemicals. Many chemicals will be very effective. A small moment of inattention you do not remember, may lead to illness later.</a:t>
            </a:r>
          </a:p>
          <a:p>
            <a:r>
              <a:rPr lang="en-GB" sz="1600" noProof="0" dirty="0"/>
              <a:t>Therefore, the most important skills you need in clean room are discipline and diligence. In addition to the safety aspect of these two features it leads also directly to a reproducible technology. Only when you have all processes under control and are able to work reproducibly, you will succeed in technology.</a:t>
            </a:r>
          </a:p>
          <a:p>
            <a:endParaRPr lang="en-GB" sz="1600" b="1" u="sng" noProof="0" dirty="0"/>
          </a:p>
          <a:p>
            <a:r>
              <a:rPr lang="en-GB" sz="1600" b="1" u="sng" noProof="0" dirty="0">
                <a:solidFill>
                  <a:srgbClr val="FF0000"/>
                </a:solidFill>
              </a:rPr>
              <a:t>Be aware of what you are doing!</a:t>
            </a:r>
            <a:endParaRPr lang="en-GB" sz="1600" b="1" u="sng" kern="0" noProof="0" dirty="0">
              <a:solidFill>
                <a:srgbClr val="FF0000"/>
              </a:solidFill>
            </a:endParaRPr>
          </a:p>
        </p:txBody>
      </p:sp>
      <p:sp>
        <p:nvSpPr>
          <p:cNvPr id="4" name="Titel 1"/>
          <p:cNvSpPr txBox="1">
            <a:spLocks/>
          </p:cNvSpPr>
          <p:nvPr/>
        </p:nvSpPr>
        <p:spPr bwMode="auto">
          <a:xfrm>
            <a:off x="763133" y="3933056"/>
            <a:ext cx="7772400"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05B82"/>
                </a:solidFill>
                <a:latin typeface="+mj-lt"/>
                <a:ea typeface="+mj-ea"/>
                <a:cs typeface="+mj-cs"/>
              </a:defRPr>
            </a:lvl1pPr>
            <a:lvl2pPr algn="l" rtl="0" eaLnBrk="0" fontAlgn="base" hangingPunct="0">
              <a:spcBef>
                <a:spcPct val="0"/>
              </a:spcBef>
              <a:spcAft>
                <a:spcPct val="0"/>
              </a:spcAft>
              <a:defRPr sz="2600" b="1">
                <a:solidFill>
                  <a:srgbClr val="005B82"/>
                </a:solidFill>
                <a:latin typeface="Arial" charset="0"/>
              </a:defRPr>
            </a:lvl2pPr>
            <a:lvl3pPr algn="l" rtl="0" eaLnBrk="0" fontAlgn="base" hangingPunct="0">
              <a:spcBef>
                <a:spcPct val="0"/>
              </a:spcBef>
              <a:spcAft>
                <a:spcPct val="0"/>
              </a:spcAft>
              <a:defRPr sz="2600" b="1">
                <a:solidFill>
                  <a:srgbClr val="005B82"/>
                </a:solidFill>
                <a:latin typeface="Arial" charset="0"/>
              </a:defRPr>
            </a:lvl3pPr>
            <a:lvl4pPr algn="l" rtl="0" eaLnBrk="0" fontAlgn="base" hangingPunct="0">
              <a:spcBef>
                <a:spcPct val="0"/>
              </a:spcBef>
              <a:spcAft>
                <a:spcPct val="0"/>
              </a:spcAft>
              <a:defRPr sz="2600" b="1">
                <a:solidFill>
                  <a:srgbClr val="005B82"/>
                </a:solidFill>
                <a:latin typeface="Arial" charset="0"/>
              </a:defRPr>
            </a:lvl4pPr>
            <a:lvl5pPr algn="l" rtl="0" eaLnBrk="0" fontAlgn="base" hangingPunct="0">
              <a:spcBef>
                <a:spcPct val="0"/>
              </a:spcBef>
              <a:spcAft>
                <a:spcPct val="0"/>
              </a:spcAft>
              <a:defRPr sz="2600" b="1">
                <a:solidFill>
                  <a:srgbClr val="005B82"/>
                </a:solidFill>
                <a:latin typeface="Arial" charset="0"/>
              </a:defRPr>
            </a:lvl5pPr>
            <a:lvl6pPr marL="457059" algn="l" rtl="0" fontAlgn="base">
              <a:spcBef>
                <a:spcPct val="0"/>
              </a:spcBef>
              <a:spcAft>
                <a:spcPct val="0"/>
              </a:spcAft>
              <a:defRPr sz="2600" b="1">
                <a:solidFill>
                  <a:srgbClr val="005B82"/>
                </a:solidFill>
                <a:latin typeface="Arial" charset="0"/>
              </a:defRPr>
            </a:lvl6pPr>
            <a:lvl7pPr marL="914118" algn="l" rtl="0" fontAlgn="base">
              <a:spcBef>
                <a:spcPct val="0"/>
              </a:spcBef>
              <a:spcAft>
                <a:spcPct val="0"/>
              </a:spcAft>
              <a:defRPr sz="2600" b="1">
                <a:solidFill>
                  <a:srgbClr val="005B82"/>
                </a:solidFill>
                <a:latin typeface="Arial" charset="0"/>
              </a:defRPr>
            </a:lvl7pPr>
            <a:lvl8pPr marL="1371180" algn="l" rtl="0" fontAlgn="base">
              <a:spcBef>
                <a:spcPct val="0"/>
              </a:spcBef>
              <a:spcAft>
                <a:spcPct val="0"/>
              </a:spcAft>
              <a:defRPr sz="2600" b="1">
                <a:solidFill>
                  <a:srgbClr val="005B82"/>
                </a:solidFill>
                <a:latin typeface="Arial" charset="0"/>
              </a:defRPr>
            </a:lvl8pPr>
            <a:lvl9pPr marL="1828239" algn="l" rtl="0" fontAlgn="base">
              <a:spcBef>
                <a:spcPct val="0"/>
              </a:spcBef>
              <a:spcAft>
                <a:spcPct val="0"/>
              </a:spcAft>
              <a:defRPr sz="2600" b="1">
                <a:solidFill>
                  <a:srgbClr val="005B82"/>
                </a:solidFill>
                <a:latin typeface="Arial" charset="0"/>
              </a:defRPr>
            </a:lvl9pPr>
          </a:lstStyle>
          <a:p>
            <a:r>
              <a:rPr lang="en-GB" kern="0" noProof="0" dirty="0"/>
              <a:t>What do I care? </a:t>
            </a:r>
          </a:p>
        </p:txBody>
      </p:sp>
      <p:sp>
        <p:nvSpPr>
          <p:cNvPr id="6" name="Inhaltsplatzhalter 2"/>
          <p:cNvSpPr txBox="1">
            <a:spLocks/>
          </p:cNvSpPr>
          <p:nvPr/>
        </p:nvSpPr>
        <p:spPr bwMode="auto">
          <a:xfrm>
            <a:off x="759272" y="4797152"/>
            <a:ext cx="7200800" cy="25202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796" indent="-342796" algn="l" rtl="0" eaLnBrk="0" fontAlgn="base" hangingPunct="0">
              <a:spcBef>
                <a:spcPct val="20000"/>
              </a:spcBef>
              <a:spcAft>
                <a:spcPct val="0"/>
              </a:spcAft>
              <a:buClr>
                <a:srgbClr val="009EE0"/>
              </a:buClr>
              <a:defRPr sz="2200">
                <a:solidFill>
                  <a:schemeClr val="tx1"/>
                </a:solidFill>
                <a:latin typeface="+mn-lt"/>
                <a:ea typeface="+mn-ea"/>
                <a:cs typeface="+mn-cs"/>
              </a:defRPr>
            </a:lvl1pPr>
            <a:lvl2pPr marL="742722" indent="-285662" algn="l" rtl="0" eaLnBrk="0" fontAlgn="base" hangingPunct="0">
              <a:spcBef>
                <a:spcPct val="20000"/>
              </a:spcBef>
              <a:spcAft>
                <a:spcPct val="0"/>
              </a:spcAft>
              <a:buClr>
                <a:srgbClr val="005B82"/>
              </a:buClr>
              <a:buFont typeface="Wingdings" charset="2"/>
              <a:buChar char="§"/>
              <a:defRPr sz="2200">
                <a:solidFill>
                  <a:schemeClr val="tx1"/>
                </a:solidFill>
                <a:latin typeface="+mn-lt"/>
              </a:defRPr>
            </a:lvl2pPr>
            <a:lvl3pPr marL="1142647" indent="-228529" algn="l" rtl="0" eaLnBrk="0" fontAlgn="base" hangingPunct="0">
              <a:spcBef>
                <a:spcPct val="20000"/>
              </a:spcBef>
              <a:spcAft>
                <a:spcPct val="0"/>
              </a:spcAft>
              <a:buClr>
                <a:srgbClr val="005B82"/>
              </a:buClr>
              <a:buFont typeface="Wingdings" charset="2"/>
              <a:buChar char="§"/>
              <a:defRPr sz="2200" i="1">
                <a:solidFill>
                  <a:schemeClr val="tx1"/>
                </a:solidFill>
                <a:latin typeface="+mn-lt"/>
              </a:defRPr>
            </a:lvl3pPr>
            <a:lvl4pPr marL="1599708" indent="-228529" algn="l" rtl="0" eaLnBrk="0" fontAlgn="base" hangingPunct="0">
              <a:spcBef>
                <a:spcPct val="20000"/>
              </a:spcBef>
              <a:spcAft>
                <a:spcPct val="0"/>
              </a:spcAft>
              <a:buClr>
                <a:srgbClr val="009EE0"/>
              </a:buClr>
              <a:defRPr sz="2000">
                <a:solidFill>
                  <a:schemeClr val="tx1"/>
                </a:solidFill>
                <a:latin typeface="+mn-lt"/>
              </a:defRPr>
            </a:lvl4pPr>
            <a:lvl5pPr marL="2056770" indent="-228529" algn="l" rtl="0" eaLnBrk="0" fontAlgn="base" hangingPunct="0">
              <a:spcBef>
                <a:spcPct val="20000"/>
              </a:spcBef>
              <a:spcAft>
                <a:spcPct val="0"/>
              </a:spcAft>
              <a:buClr>
                <a:srgbClr val="009EE0"/>
              </a:buClr>
              <a:defRPr sz="2000">
                <a:solidFill>
                  <a:schemeClr val="tx1"/>
                </a:solidFill>
                <a:latin typeface="+mn-lt"/>
              </a:defRPr>
            </a:lvl5pPr>
            <a:lvl6pPr marL="2513830" indent="-228529" algn="l" rtl="0" fontAlgn="base">
              <a:spcBef>
                <a:spcPct val="20000"/>
              </a:spcBef>
              <a:spcAft>
                <a:spcPct val="0"/>
              </a:spcAft>
              <a:buClr>
                <a:srgbClr val="009EE0"/>
              </a:buClr>
              <a:defRPr sz="2000">
                <a:solidFill>
                  <a:schemeClr val="tx1"/>
                </a:solidFill>
                <a:latin typeface="+mn-lt"/>
              </a:defRPr>
            </a:lvl6pPr>
            <a:lvl7pPr marL="2970888" indent="-228529" algn="l" rtl="0" fontAlgn="base">
              <a:spcBef>
                <a:spcPct val="20000"/>
              </a:spcBef>
              <a:spcAft>
                <a:spcPct val="0"/>
              </a:spcAft>
              <a:buClr>
                <a:srgbClr val="009EE0"/>
              </a:buClr>
              <a:defRPr sz="2000">
                <a:solidFill>
                  <a:schemeClr val="tx1"/>
                </a:solidFill>
                <a:latin typeface="+mn-lt"/>
              </a:defRPr>
            </a:lvl7pPr>
            <a:lvl8pPr marL="3427949" indent="-228529" algn="l" rtl="0" fontAlgn="base">
              <a:spcBef>
                <a:spcPct val="20000"/>
              </a:spcBef>
              <a:spcAft>
                <a:spcPct val="0"/>
              </a:spcAft>
              <a:buClr>
                <a:srgbClr val="009EE0"/>
              </a:buClr>
              <a:defRPr sz="2000">
                <a:solidFill>
                  <a:schemeClr val="tx1"/>
                </a:solidFill>
                <a:latin typeface="+mn-lt"/>
              </a:defRPr>
            </a:lvl8pPr>
            <a:lvl9pPr marL="3885006" indent="-228529" algn="l" rtl="0" fontAlgn="base">
              <a:spcBef>
                <a:spcPct val="20000"/>
              </a:spcBef>
              <a:spcAft>
                <a:spcPct val="0"/>
              </a:spcAft>
              <a:buClr>
                <a:srgbClr val="009EE0"/>
              </a:buClr>
              <a:defRPr sz="2000">
                <a:solidFill>
                  <a:schemeClr val="tx1"/>
                </a:solidFill>
                <a:latin typeface="+mn-lt"/>
              </a:defRPr>
            </a:lvl9pPr>
          </a:lstStyle>
          <a:p>
            <a:pPr marL="342900" indent="-342900">
              <a:buFont typeface="Arial" panose="020B0604020202020204" pitchFamily="34" charset="0"/>
              <a:buChar char="•"/>
            </a:pPr>
            <a:r>
              <a:rPr lang="en-GB" sz="1600" noProof="0" dirty="0"/>
              <a:t>You are obliged by German law to render first aid!</a:t>
            </a:r>
          </a:p>
          <a:p>
            <a:pPr marL="342900" indent="-342900">
              <a:buFont typeface="Arial" panose="020B0604020202020204" pitchFamily="34" charset="0"/>
              <a:buChar char="•"/>
            </a:pPr>
            <a:r>
              <a:rPr lang="en-GB" sz="1600" noProof="0" dirty="0"/>
              <a:t>Although you are certainly not familiar with all equipment, you might be forced to give aid after an accident.</a:t>
            </a:r>
          </a:p>
          <a:p>
            <a:pPr marL="342900" indent="-342900">
              <a:buFont typeface="Arial" panose="020B0604020202020204" pitchFamily="34" charset="0"/>
              <a:buChar char="•"/>
            </a:pPr>
            <a:r>
              <a:rPr lang="en-GB" sz="1600" noProof="0" dirty="0"/>
              <a:t>You should know how to give aid and minimize the risks for you.</a:t>
            </a:r>
            <a:endParaRPr lang="en-GB" sz="1600" kern="0" noProof="0" dirty="0"/>
          </a:p>
        </p:txBody>
      </p:sp>
    </p:spTree>
    <p:extLst>
      <p:ext uri="{BB962C8B-B14F-4D97-AF65-F5344CB8AC3E}">
        <p14:creationId xmlns:p14="http://schemas.microsoft.com/office/powerpoint/2010/main" val="2192578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Clipart-pregnancy-silhouet-von-HASH0x89c79d4"/>
          <p:cNvPicPr>
            <a:picLocks noChangeAspect="1" noChangeArrowheads="1"/>
          </p:cNvPicPr>
          <p:nvPr/>
        </p:nvPicPr>
        <p:blipFill>
          <a:blip r:embed="rId2" cstate="print">
            <a:extLst>
              <a:ext uri="{28A0092B-C50C-407E-A947-70E740481C1C}">
                <a14:useLocalDpi xmlns:a14="http://schemas.microsoft.com/office/drawing/2010/main" val="0"/>
              </a:ext>
            </a:extLst>
          </a:blip>
          <a:srcRect l="55057"/>
          <a:stretch>
            <a:fillRect/>
          </a:stretch>
        </p:blipFill>
        <p:spPr bwMode="auto">
          <a:xfrm>
            <a:off x="4733595" y="1862038"/>
            <a:ext cx="2257425" cy="34210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0"/>
          <p:cNvSpPr>
            <a:spLocks noChangeArrowheads="1"/>
          </p:cNvSpPr>
          <p:nvPr/>
        </p:nvSpPr>
        <p:spPr bwMode="auto">
          <a:xfrm>
            <a:off x="4572000" y="1415852"/>
            <a:ext cx="2966476" cy="4049712"/>
          </a:xfrm>
          <a:prstGeom prst="rect">
            <a:avLst/>
          </a:prstGeom>
          <a:noFill/>
          <a:ln w="25400">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5" name="Gruppieren 4"/>
          <p:cNvGrpSpPr/>
          <p:nvPr/>
        </p:nvGrpSpPr>
        <p:grpSpPr>
          <a:xfrm>
            <a:off x="539552" y="309845"/>
            <a:ext cx="4230239" cy="368549"/>
            <a:chOff x="0" y="4930"/>
            <a:chExt cx="2676836" cy="368549"/>
          </a:xfrm>
          <a:solidFill>
            <a:srgbClr val="005B82"/>
          </a:solidFill>
        </p:grpSpPr>
        <p:sp>
          <p:nvSpPr>
            <p:cNvPr id="6" name="Abgerundetes Rechteck 5"/>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7"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defTabSz="711200">
                <a:lnSpc>
                  <a:spcPct val="90000"/>
                </a:lnSpc>
                <a:spcAft>
                  <a:spcPct val="35000"/>
                </a:spcAft>
              </a:pPr>
              <a:r>
                <a:rPr lang="de-DE" b="1" dirty="0"/>
                <a:t>13</a:t>
              </a:r>
              <a:r>
                <a:rPr lang="de-DE" b="1" kern="1200" dirty="0"/>
                <a:t>. </a:t>
              </a:r>
              <a:r>
                <a:rPr lang="de-DE" b="1" dirty="0" err="1"/>
                <a:t>Pregnancy</a:t>
              </a:r>
              <a:endParaRPr lang="de-DE" b="1" kern="1200" dirty="0"/>
            </a:p>
          </p:txBody>
        </p:sp>
      </p:grpSp>
      <p:sp>
        <p:nvSpPr>
          <p:cNvPr id="9" name="Textfeld 8"/>
          <p:cNvSpPr txBox="1"/>
          <p:nvPr/>
        </p:nvSpPr>
        <p:spPr>
          <a:xfrm>
            <a:off x="572586" y="1098147"/>
            <a:ext cx="3711382" cy="4708981"/>
          </a:xfrm>
          <a:prstGeom prst="rect">
            <a:avLst/>
          </a:prstGeom>
          <a:solidFill>
            <a:srgbClr val="FF0000"/>
          </a:solidFill>
        </p:spPr>
        <p:txBody>
          <a:bodyPr wrap="square" rtlCol="0">
            <a:spAutoFit/>
          </a:bodyPr>
          <a:lstStyle/>
          <a:p>
            <a:pPr eaLnBrk="1" hangingPunct="1"/>
            <a:r>
              <a:rPr lang="de-DE" sz="2000" b="1" i="1" dirty="0">
                <a:solidFill>
                  <a:schemeClr val="bg1"/>
                </a:solidFill>
              </a:rPr>
              <a:t>In </a:t>
            </a:r>
            <a:r>
              <a:rPr lang="de-DE" sz="2000" b="1" i="1" dirty="0" err="1">
                <a:solidFill>
                  <a:schemeClr val="bg1"/>
                </a:solidFill>
              </a:rPr>
              <a:t>case</a:t>
            </a:r>
            <a:r>
              <a:rPr lang="de-DE" sz="2000" b="1" i="1" dirty="0">
                <a:solidFill>
                  <a:schemeClr val="bg1"/>
                </a:solidFill>
              </a:rPr>
              <a:t> </a:t>
            </a:r>
            <a:r>
              <a:rPr lang="de-DE" sz="2000" b="1" i="1" dirty="0" err="1">
                <a:solidFill>
                  <a:schemeClr val="bg1"/>
                </a:solidFill>
              </a:rPr>
              <a:t>of</a:t>
            </a:r>
            <a:r>
              <a:rPr lang="de-DE" sz="2000" b="1" i="1" dirty="0">
                <a:solidFill>
                  <a:schemeClr val="bg1"/>
                </a:solidFill>
              </a:rPr>
              <a:t> </a:t>
            </a:r>
            <a:r>
              <a:rPr lang="de-DE" sz="2000" b="1" i="1" dirty="0" err="1">
                <a:solidFill>
                  <a:schemeClr val="bg1"/>
                </a:solidFill>
              </a:rPr>
              <a:t>pregnancy</a:t>
            </a:r>
            <a:r>
              <a:rPr lang="de-DE" sz="2000" b="1" i="1" dirty="0">
                <a:solidFill>
                  <a:schemeClr val="bg1"/>
                </a:solidFill>
              </a:rPr>
              <a:t>:</a:t>
            </a:r>
          </a:p>
          <a:p>
            <a:pPr eaLnBrk="1" hangingPunct="1"/>
            <a:endParaRPr lang="de-DE" sz="2000" b="1" i="1" dirty="0">
              <a:solidFill>
                <a:schemeClr val="bg1"/>
              </a:solidFill>
            </a:endParaRPr>
          </a:p>
          <a:p>
            <a:pPr eaLnBrk="1" hangingPunct="1"/>
            <a:r>
              <a:rPr lang="de-DE" sz="2000" b="1" i="1" dirty="0">
                <a:solidFill>
                  <a:schemeClr val="bg1"/>
                </a:solidFill>
              </a:rPr>
              <a:t>Best </a:t>
            </a:r>
            <a:r>
              <a:rPr lang="de-DE" sz="2000" b="1" i="1" dirty="0" err="1">
                <a:solidFill>
                  <a:schemeClr val="bg1"/>
                </a:solidFill>
              </a:rPr>
              <a:t>wishes</a:t>
            </a:r>
            <a:r>
              <a:rPr lang="de-DE" sz="2000" b="1" i="1" dirty="0">
                <a:solidFill>
                  <a:schemeClr val="bg1"/>
                </a:solidFill>
              </a:rPr>
              <a:t>! </a:t>
            </a:r>
          </a:p>
          <a:p>
            <a:pPr eaLnBrk="1" hangingPunct="1"/>
            <a:endParaRPr lang="de-DE" sz="2000" b="1" i="1" dirty="0">
              <a:solidFill>
                <a:schemeClr val="bg1"/>
              </a:solidFill>
            </a:endParaRPr>
          </a:p>
          <a:p>
            <a:pPr eaLnBrk="1" hangingPunct="1"/>
            <a:r>
              <a:rPr lang="de-DE" sz="2000" b="1" dirty="0" err="1">
                <a:solidFill>
                  <a:schemeClr val="bg1"/>
                </a:solidFill>
              </a:rPr>
              <a:t>Inform</a:t>
            </a:r>
            <a:r>
              <a:rPr lang="de-DE" sz="2000" b="1" dirty="0">
                <a:solidFill>
                  <a:schemeClr val="bg1"/>
                </a:solidFill>
              </a:rPr>
              <a:t> </a:t>
            </a:r>
            <a:r>
              <a:rPr lang="de-DE" sz="2000" b="1" dirty="0" err="1">
                <a:solidFill>
                  <a:schemeClr val="bg1"/>
                </a:solidFill>
              </a:rPr>
              <a:t>us</a:t>
            </a:r>
            <a:r>
              <a:rPr lang="de-DE" sz="2000" b="1" dirty="0">
                <a:solidFill>
                  <a:schemeClr val="bg1"/>
                </a:solidFill>
              </a:rPr>
              <a:t> </a:t>
            </a:r>
            <a:r>
              <a:rPr lang="de-DE" sz="2000" b="1" dirty="0" err="1">
                <a:solidFill>
                  <a:schemeClr val="bg1"/>
                </a:solidFill>
              </a:rPr>
              <a:t>immediately</a:t>
            </a:r>
            <a:r>
              <a:rPr lang="de-DE" sz="2000" b="1" dirty="0">
                <a:solidFill>
                  <a:schemeClr val="bg1"/>
                </a:solidFill>
              </a:rPr>
              <a:t>!</a:t>
            </a:r>
          </a:p>
          <a:p>
            <a:pPr marL="342900" indent="-342900" eaLnBrk="1" hangingPunct="1">
              <a:buFont typeface="Arial" panose="020B0604020202020204" pitchFamily="34" charset="0"/>
              <a:buChar char="•"/>
            </a:pPr>
            <a:r>
              <a:rPr lang="en-US" sz="2000" b="1" dirty="0">
                <a:solidFill>
                  <a:schemeClr val="bg1"/>
                </a:solidFill>
              </a:rPr>
              <a:t>entering wet areas is prohibited until further notice</a:t>
            </a:r>
          </a:p>
          <a:p>
            <a:pPr marL="342900" indent="-342900" eaLnBrk="1" hangingPunct="1">
              <a:buFont typeface="Arial" panose="020B0604020202020204" pitchFamily="34" charset="0"/>
              <a:buChar char="•"/>
            </a:pPr>
            <a:r>
              <a:rPr lang="en-US" sz="2000" b="1" dirty="0">
                <a:solidFill>
                  <a:schemeClr val="bg1"/>
                </a:solidFill>
              </a:rPr>
              <a:t>the work with dangerous materials and chemicals is prohibited</a:t>
            </a:r>
          </a:p>
          <a:p>
            <a:pPr eaLnBrk="1" hangingPunct="1"/>
            <a:endParaRPr lang="en-US" sz="2000" b="1" dirty="0">
              <a:solidFill>
                <a:schemeClr val="bg1"/>
              </a:solidFill>
            </a:endParaRPr>
          </a:p>
          <a:p>
            <a:pPr eaLnBrk="1" hangingPunct="1"/>
            <a:r>
              <a:rPr lang="en-US" sz="2000" b="1" dirty="0">
                <a:solidFill>
                  <a:schemeClr val="bg1"/>
                </a:solidFill>
              </a:rPr>
              <a:t>Talk to us. We will discuss with you in which areas you can still work.</a:t>
            </a:r>
            <a:endParaRPr lang="de-DE" sz="2000" b="1" dirty="0">
              <a:solidFill>
                <a:schemeClr val="bg1"/>
              </a:solidFill>
            </a:endParaRPr>
          </a:p>
        </p:txBody>
      </p:sp>
    </p:spTree>
    <p:extLst>
      <p:ext uri="{BB962C8B-B14F-4D97-AF65-F5344CB8AC3E}">
        <p14:creationId xmlns:p14="http://schemas.microsoft.com/office/powerpoint/2010/main" val="3094606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9"/>
          <p:cNvSpPr txBox="1">
            <a:spLocks noChangeArrowheads="1"/>
          </p:cNvSpPr>
          <p:nvPr/>
        </p:nvSpPr>
        <p:spPr bwMode="auto">
          <a:xfrm>
            <a:off x="949552" y="1606368"/>
            <a:ext cx="793750" cy="366713"/>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b="1" dirty="0" err="1">
                <a:solidFill>
                  <a:srgbClr val="FF0000"/>
                </a:solidFill>
              </a:rPr>
              <a:t>stairs</a:t>
            </a:r>
            <a:endParaRPr lang="de-DE" b="1" dirty="0">
              <a:solidFill>
                <a:srgbClr val="FF0000"/>
              </a:solidFill>
            </a:endParaRPr>
          </a:p>
        </p:txBody>
      </p:sp>
      <p:sp>
        <p:nvSpPr>
          <p:cNvPr id="6" name="Rechteck 5"/>
          <p:cNvSpPr/>
          <p:nvPr/>
        </p:nvSpPr>
        <p:spPr>
          <a:xfrm flipH="1" flipV="1">
            <a:off x="996683" y="1551835"/>
            <a:ext cx="3313062" cy="19842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flipH="1" flipV="1">
            <a:off x="3358377" y="1551834"/>
            <a:ext cx="221409" cy="198515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flipH="1" flipV="1">
            <a:off x="996683" y="2412348"/>
            <a:ext cx="2453550" cy="28116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flipH="1" flipV="1">
            <a:off x="3586547" y="2054433"/>
            <a:ext cx="729959" cy="3579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flipH="1" flipV="1">
            <a:off x="996683" y="2058230"/>
            <a:ext cx="128257" cy="35411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Gerade Verbindung mit Pfeil 11"/>
          <p:cNvCxnSpPr/>
          <p:nvPr/>
        </p:nvCxnSpPr>
        <p:spPr>
          <a:xfrm flipH="1" flipV="1">
            <a:off x="1218092" y="2552928"/>
            <a:ext cx="110704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a:off x="2487649" y="2544413"/>
            <a:ext cx="797020" cy="85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flipH="1">
            <a:off x="3469081" y="2834090"/>
            <a:ext cx="0" cy="56232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H="1" flipV="1">
            <a:off x="3469081" y="1998985"/>
            <a:ext cx="0" cy="4133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5112061" y="1703626"/>
            <a:ext cx="3672408" cy="4031873"/>
          </a:xfrm>
          <a:prstGeom prst="rect">
            <a:avLst/>
          </a:prstGeom>
          <a:noFill/>
        </p:spPr>
        <p:txBody>
          <a:bodyPr wrap="square" rtlCol="0">
            <a:spAutoFit/>
          </a:bodyPr>
          <a:lstStyle/>
          <a:p>
            <a:r>
              <a:rPr lang="en-US" sz="1600" dirty="0"/>
              <a:t>The building has two stairways and is divided by two central corridors. Follow the corridors to the exit or to the stairways.</a:t>
            </a:r>
          </a:p>
          <a:p>
            <a:endParaRPr lang="en-US" sz="1600" dirty="0"/>
          </a:p>
          <a:p>
            <a:r>
              <a:rPr lang="en-US" sz="1600" dirty="0"/>
              <a:t>General rules: </a:t>
            </a:r>
          </a:p>
          <a:p>
            <a:pPr marL="285750" indent="-285750">
              <a:buFont typeface="Arial" panose="020B0604020202020204" pitchFamily="34" charset="0"/>
              <a:buChar char="•"/>
            </a:pPr>
            <a:r>
              <a:rPr lang="en-US" sz="1600" dirty="0"/>
              <a:t>from the inside to the outside</a:t>
            </a:r>
            <a:endParaRPr lang="de-DE" sz="1600" dirty="0"/>
          </a:p>
          <a:p>
            <a:pPr marL="285750" indent="-285750">
              <a:buFont typeface="Arial" panose="020B0604020202020204" pitchFamily="34" charset="0"/>
              <a:buChar char="•"/>
            </a:pPr>
            <a:r>
              <a:rPr lang="de-DE" sz="1600" dirty="0"/>
              <a:t>follow </a:t>
            </a:r>
            <a:r>
              <a:rPr lang="de-DE" sz="1600" dirty="0" err="1"/>
              <a:t>the</a:t>
            </a:r>
            <a:r>
              <a:rPr lang="de-DE" sz="1600" dirty="0"/>
              <a:t> </a:t>
            </a:r>
            <a:r>
              <a:rPr lang="de-DE" sz="1600" dirty="0" err="1"/>
              <a:t>green</a:t>
            </a:r>
            <a:r>
              <a:rPr lang="de-DE" sz="1600" dirty="0"/>
              <a:t> </a:t>
            </a:r>
            <a:r>
              <a:rPr lang="de-DE" sz="1600" dirty="0" err="1"/>
              <a:t>signs</a:t>
            </a:r>
            <a:endParaRPr lang="de-DE" sz="1600" dirty="0"/>
          </a:p>
          <a:p>
            <a:endParaRPr lang="de-DE" sz="1600" dirty="0"/>
          </a:p>
          <a:p>
            <a:r>
              <a:rPr lang="en-US" sz="1600" dirty="0"/>
              <a:t>On each floor you will find an escape and rescue plan in the stairway. </a:t>
            </a:r>
          </a:p>
          <a:p>
            <a:r>
              <a:rPr lang="en-US" sz="1600" dirty="0"/>
              <a:t>The escape plan shows:</a:t>
            </a:r>
          </a:p>
          <a:p>
            <a:pPr marL="285750" indent="-285750">
              <a:buFontTx/>
              <a:buChar char="-"/>
            </a:pPr>
            <a:r>
              <a:rPr lang="en-US" sz="1600" dirty="0"/>
              <a:t>the quickest way out</a:t>
            </a:r>
          </a:p>
          <a:p>
            <a:pPr marL="285750" indent="-285750">
              <a:buFontTx/>
              <a:buChar char="-"/>
            </a:pPr>
            <a:r>
              <a:rPr lang="en-US" sz="1600" dirty="0"/>
              <a:t>the safest way out</a:t>
            </a:r>
            <a:endParaRPr lang="de-DE" sz="1600" dirty="0"/>
          </a:p>
          <a:p>
            <a:pPr marL="285750" indent="-285750">
              <a:buFontTx/>
              <a:buChar char="-"/>
            </a:pPr>
            <a:r>
              <a:rPr lang="en-US" sz="1600" dirty="0"/>
              <a:t>behavior in case of fire</a:t>
            </a:r>
          </a:p>
          <a:p>
            <a:pPr marL="285750" indent="-285750">
              <a:buFontTx/>
              <a:buChar char="-"/>
            </a:pPr>
            <a:r>
              <a:rPr lang="en-US" sz="1600" dirty="0"/>
              <a:t>behavior in case of accident</a:t>
            </a:r>
            <a:endParaRPr lang="de-DE" sz="1600" dirty="0"/>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211" y="3719562"/>
            <a:ext cx="3672408" cy="2233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19"/>
          <p:cNvSpPr txBox="1">
            <a:spLocks noChangeArrowheads="1"/>
          </p:cNvSpPr>
          <p:nvPr/>
        </p:nvSpPr>
        <p:spPr bwMode="auto">
          <a:xfrm>
            <a:off x="3565849" y="2022309"/>
            <a:ext cx="793750" cy="366713"/>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b="1" dirty="0" err="1">
                <a:solidFill>
                  <a:srgbClr val="FF0000"/>
                </a:solidFill>
              </a:rPr>
              <a:t>stairs</a:t>
            </a:r>
            <a:endParaRPr lang="de-DE" b="1" dirty="0">
              <a:solidFill>
                <a:srgbClr val="FF0000"/>
              </a:solidFill>
            </a:endParaRPr>
          </a:p>
        </p:txBody>
      </p:sp>
      <p:sp>
        <p:nvSpPr>
          <p:cNvPr id="20" name="Textfeld 19"/>
          <p:cNvSpPr txBox="1"/>
          <p:nvPr/>
        </p:nvSpPr>
        <p:spPr>
          <a:xfrm>
            <a:off x="3778863" y="1202406"/>
            <a:ext cx="1173719" cy="276999"/>
          </a:xfrm>
          <a:prstGeom prst="rect">
            <a:avLst/>
          </a:prstGeom>
          <a:noFill/>
        </p:spPr>
        <p:txBody>
          <a:bodyPr wrap="none" rtlCol="0">
            <a:spAutoFit/>
          </a:bodyPr>
          <a:lstStyle/>
          <a:p>
            <a:r>
              <a:rPr lang="de-DE" sz="1200" dirty="0"/>
              <a:t>Main </a:t>
            </a:r>
            <a:r>
              <a:rPr lang="de-DE" sz="1200" dirty="0" err="1"/>
              <a:t>Entrance</a:t>
            </a:r>
            <a:endParaRPr lang="de-DE" sz="1200" dirty="0"/>
          </a:p>
        </p:txBody>
      </p:sp>
      <p:sp>
        <p:nvSpPr>
          <p:cNvPr id="21" name="Pfeil nach unten 20"/>
          <p:cNvSpPr/>
          <p:nvPr/>
        </p:nvSpPr>
        <p:spPr>
          <a:xfrm>
            <a:off x="3936448" y="1543319"/>
            <a:ext cx="175232" cy="4297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2" name="Gruppieren 21"/>
          <p:cNvGrpSpPr/>
          <p:nvPr/>
        </p:nvGrpSpPr>
        <p:grpSpPr>
          <a:xfrm>
            <a:off x="539552" y="309845"/>
            <a:ext cx="4230239" cy="368549"/>
            <a:chOff x="0" y="4930"/>
            <a:chExt cx="2676836" cy="368549"/>
          </a:xfrm>
          <a:solidFill>
            <a:srgbClr val="005B82"/>
          </a:solidFill>
        </p:grpSpPr>
        <p:sp>
          <p:nvSpPr>
            <p:cNvPr id="23" name="Abgerundetes Rechteck 22"/>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24"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b="1" dirty="0"/>
                <a:t>14</a:t>
              </a:r>
              <a:r>
                <a:rPr lang="de-DE" b="1" kern="1200" dirty="0"/>
                <a:t>. Emergency Exits</a:t>
              </a:r>
            </a:p>
          </p:txBody>
        </p:sp>
      </p:grpSp>
    </p:spTree>
    <p:extLst>
      <p:ext uri="{BB962C8B-B14F-4D97-AF65-F5344CB8AC3E}">
        <p14:creationId xmlns:p14="http://schemas.microsoft.com/office/powerpoint/2010/main" val="2103744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feld 36"/>
          <p:cNvSpPr txBox="1"/>
          <p:nvPr/>
        </p:nvSpPr>
        <p:spPr>
          <a:xfrm>
            <a:off x="2162269" y="4540650"/>
            <a:ext cx="5866113" cy="1477328"/>
          </a:xfrm>
          <a:prstGeom prst="rect">
            <a:avLst/>
          </a:prstGeom>
          <a:noFill/>
        </p:spPr>
        <p:txBody>
          <a:bodyPr wrap="square" rtlCol="0">
            <a:spAutoFit/>
          </a:bodyPr>
          <a:lstStyle/>
          <a:p>
            <a:r>
              <a:rPr lang="en-US" dirty="0"/>
              <a:t>General rules: </a:t>
            </a:r>
          </a:p>
          <a:p>
            <a:pPr marL="285750" indent="-285750">
              <a:buFont typeface="Arial" panose="020B0604020202020204" pitchFamily="34" charset="0"/>
              <a:buChar char="•"/>
            </a:pPr>
            <a:r>
              <a:rPr lang="en-US" dirty="0"/>
              <a:t>from the inside to the outside</a:t>
            </a:r>
            <a:endParaRPr lang="de-DE" dirty="0"/>
          </a:p>
          <a:p>
            <a:pPr marL="285750" indent="-285750">
              <a:buFont typeface="Arial" panose="020B0604020202020204" pitchFamily="34" charset="0"/>
              <a:buChar char="•"/>
            </a:pPr>
            <a:r>
              <a:rPr lang="de-DE" dirty="0"/>
              <a:t>Follow </a:t>
            </a:r>
            <a:r>
              <a:rPr lang="de-DE" dirty="0" err="1"/>
              <a:t>the</a:t>
            </a:r>
            <a:r>
              <a:rPr lang="de-DE" dirty="0"/>
              <a:t> </a:t>
            </a:r>
            <a:r>
              <a:rPr lang="de-DE" dirty="0" err="1"/>
              <a:t>green</a:t>
            </a:r>
            <a:r>
              <a:rPr lang="de-DE" dirty="0"/>
              <a:t> </a:t>
            </a:r>
            <a:r>
              <a:rPr lang="de-DE" dirty="0" err="1"/>
              <a:t>signs</a:t>
            </a:r>
            <a:r>
              <a:rPr lang="de-DE" dirty="0"/>
              <a:t> „Emergency Exit“</a:t>
            </a:r>
          </a:p>
          <a:p>
            <a:endParaRPr lang="de-DE" dirty="0"/>
          </a:p>
          <a:p>
            <a:endParaRPr lang="de-DE" dirty="0"/>
          </a:p>
        </p:txBody>
      </p:sp>
      <p:pic>
        <p:nvPicPr>
          <p:cNvPr id="39" name="Picture 2" descr="http://www.medienkraftwerk.de/media/catalog/product/cache/1/image/72185190e87a1214de89e3856d986cbc/f/l/fluchtweg_link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999" b="24688"/>
          <a:stretch/>
        </p:blipFill>
        <p:spPr bwMode="auto">
          <a:xfrm>
            <a:off x="6516215" y="2068425"/>
            <a:ext cx="2118873" cy="1066058"/>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uppieren 52"/>
          <p:cNvGrpSpPr/>
          <p:nvPr/>
        </p:nvGrpSpPr>
        <p:grpSpPr>
          <a:xfrm>
            <a:off x="356398" y="1225733"/>
            <a:ext cx="5688632" cy="3256364"/>
            <a:chOff x="179512" y="2116852"/>
            <a:chExt cx="4609206" cy="2464275"/>
          </a:xfrm>
        </p:grpSpPr>
        <p:sp>
          <p:nvSpPr>
            <p:cNvPr id="5" name="Rechteck 4"/>
            <p:cNvSpPr/>
            <p:nvPr/>
          </p:nvSpPr>
          <p:spPr>
            <a:xfrm flipH="1" flipV="1">
              <a:off x="3631747" y="2116852"/>
              <a:ext cx="252338" cy="24642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flipH="1" flipV="1">
              <a:off x="940137" y="3228448"/>
              <a:ext cx="2796298" cy="26222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flipH="1" flipV="1">
              <a:off x="603686" y="2387479"/>
              <a:ext cx="336451" cy="56888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flipH="1" flipV="1">
              <a:off x="3884085" y="2624558"/>
              <a:ext cx="831930" cy="44436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 Box 19"/>
            <p:cNvSpPr txBox="1">
              <a:spLocks noChangeArrowheads="1"/>
            </p:cNvSpPr>
            <p:nvPr/>
          </p:nvSpPr>
          <p:spPr bwMode="auto">
            <a:xfrm>
              <a:off x="3884085" y="2671921"/>
              <a:ext cx="904633" cy="369332"/>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b="1" dirty="0" err="1">
                  <a:solidFill>
                    <a:srgbClr val="FF0000"/>
                  </a:solidFill>
                </a:rPr>
                <a:t>stairs</a:t>
              </a:r>
              <a:endParaRPr lang="de-DE" b="1" dirty="0">
                <a:solidFill>
                  <a:srgbClr val="FF0000"/>
                </a:solidFill>
              </a:endParaRPr>
            </a:p>
          </p:txBody>
        </p:sp>
        <p:sp>
          <p:nvSpPr>
            <p:cNvPr id="10" name="Rechteck 9"/>
            <p:cNvSpPr/>
            <p:nvPr/>
          </p:nvSpPr>
          <p:spPr>
            <a:xfrm>
              <a:off x="2051720" y="3490672"/>
              <a:ext cx="1580027" cy="8024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1192476" y="3490672"/>
              <a:ext cx="499204" cy="8024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1192476" y="2387479"/>
              <a:ext cx="499204" cy="840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3203848" y="2387479"/>
              <a:ext cx="427899" cy="840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2987824" y="2387479"/>
              <a:ext cx="216024" cy="84096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2471164" y="2387479"/>
              <a:ext cx="339916" cy="84096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p:nvSpPr>
          <p:spPr>
            <a:xfrm>
              <a:off x="1878583" y="2387479"/>
              <a:ext cx="333901" cy="84096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p:cNvSpPr txBox="1"/>
            <p:nvPr/>
          </p:nvSpPr>
          <p:spPr>
            <a:xfrm>
              <a:off x="2988443" y="3595933"/>
              <a:ext cx="487322" cy="489115"/>
            </a:xfrm>
            <a:prstGeom prst="rect">
              <a:avLst/>
            </a:prstGeom>
            <a:noFill/>
          </p:spPr>
          <p:txBody>
            <a:bodyPr wrap="none" rtlCol="0">
              <a:spAutoFit/>
            </a:bodyPr>
            <a:lstStyle/>
            <a:p>
              <a:pPr algn="ctr"/>
              <a:r>
                <a:rPr lang="de-DE" sz="1200" dirty="0" err="1"/>
                <a:t>Wet</a:t>
              </a:r>
              <a:endParaRPr lang="de-DE" sz="1200" dirty="0"/>
            </a:p>
            <a:p>
              <a:pPr algn="ctr"/>
              <a:r>
                <a:rPr lang="de-DE" sz="1200" dirty="0" err="1"/>
                <a:t>bench</a:t>
              </a:r>
              <a:endParaRPr lang="de-DE" sz="1200" dirty="0"/>
            </a:p>
            <a:p>
              <a:pPr algn="ctr"/>
              <a:r>
                <a:rPr lang="de-DE" sz="1200" dirty="0" err="1"/>
                <a:t>area</a:t>
              </a:r>
              <a:endParaRPr lang="de-DE" sz="1200" dirty="0"/>
            </a:p>
          </p:txBody>
        </p:sp>
        <p:cxnSp>
          <p:nvCxnSpPr>
            <p:cNvPr id="18" name="Gerade Verbindung mit Pfeil 17"/>
            <p:cNvCxnSpPr/>
            <p:nvPr/>
          </p:nvCxnSpPr>
          <p:spPr>
            <a:xfrm>
              <a:off x="2665238" y="3891883"/>
              <a:ext cx="0" cy="3490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hteck 18"/>
            <p:cNvSpPr/>
            <p:nvPr/>
          </p:nvSpPr>
          <p:spPr>
            <a:xfrm>
              <a:off x="940137" y="2116852"/>
              <a:ext cx="2796298" cy="27062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940137" y="2116852"/>
              <a:ext cx="252339" cy="246316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p:nvSpPr>
          <p:spPr>
            <a:xfrm>
              <a:off x="970294" y="4307489"/>
              <a:ext cx="2796298" cy="27062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p:cNvSpPr/>
            <p:nvPr/>
          </p:nvSpPr>
          <p:spPr>
            <a:xfrm flipH="1" flipV="1">
              <a:off x="940137" y="2116853"/>
              <a:ext cx="3775879" cy="246316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1192476" y="2387479"/>
              <a:ext cx="2439271" cy="190561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4" name="Gerade Verbindung mit Pfeil 23"/>
            <p:cNvCxnSpPr/>
            <p:nvPr/>
          </p:nvCxnSpPr>
          <p:spPr>
            <a:xfrm>
              <a:off x="1907704" y="3919098"/>
              <a:ext cx="0" cy="3231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 Box 19"/>
            <p:cNvSpPr txBox="1">
              <a:spLocks noChangeArrowheads="1"/>
            </p:cNvSpPr>
            <p:nvPr/>
          </p:nvSpPr>
          <p:spPr bwMode="auto">
            <a:xfrm>
              <a:off x="179512" y="2491702"/>
              <a:ext cx="793750" cy="366713"/>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b="1" dirty="0" err="1">
                  <a:solidFill>
                    <a:srgbClr val="FF0000"/>
                  </a:solidFill>
                </a:rPr>
                <a:t>stairs</a:t>
              </a:r>
              <a:endParaRPr lang="de-DE" b="1" dirty="0">
                <a:solidFill>
                  <a:srgbClr val="FF0000"/>
                </a:solidFill>
              </a:endParaRPr>
            </a:p>
          </p:txBody>
        </p:sp>
        <p:sp>
          <p:nvSpPr>
            <p:cNvPr id="26" name="Rechteck 25"/>
            <p:cNvSpPr/>
            <p:nvPr/>
          </p:nvSpPr>
          <p:spPr>
            <a:xfrm>
              <a:off x="3884085" y="2116852"/>
              <a:ext cx="831930" cy="24612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7" name="Gerade Verbindung mit Pfeil 26"/>
            <p:cNvCxnSpPr/>
            <p:nvPr/>
          </p:nvCxnSpPr>
          <p:spPr>
            <a:xfrm flipV="1">
              <a:off x="3766593" y="3112819"/>
              <a:ext cx="0" cy="4831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a:off x="2881886" y="4432231"/>
              <a:ext cx="643923" cy="1057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flipH="1">
              <a:off x="1369351" y="4442802"/>
              <a:ext cx="68236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p:nvPr/>
          </p:nvCxnSpPr>
          <p:spPr>
            <a:xfrm>
              <a:off x="2881886" y="3354376"/>
              <a:ext cx="643923" cy="1057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flipH="1">
              <a:off x="1350495" y="3354376"/>
              <a:ext cx="68236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flipH="1">
              <a:off x="1350494" y="2252165"/>
              <a:ext cx="68236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a:off x="2913320" y="2258281"/>
              <a:ext cx="643923" cy="1057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p:nvPr/>
          </p:nvCxnSpPr>
          <p:spPr>
            <a:xfrm flipV="1">
              <a:off x="1066442" y="3157938"/>
              <a:ext cx="0" cy="4831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p:nvPr/>
          </p:nvCxnSpPr>
          <p:spPr>
            <a:xfrm flipV="1">
              <a:off x="2881886" y="2491702"/>
              <a:ext cx="0" cy="35503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flipV="1">
              <a:off x="1763688" y="2503379"/>
              <a:ext cx="0" cy="35503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Textfeld 39"/>
            <p:cNvSpPr txBox="1"/>
            <p:nvPr/>
          </p:nvSpPr>
          <p:spPr>
            <a:xfrm>
              <a:off x="1858906" y="2696273"/>
              <a:ext cx="928459" cy="461665"/>
            </a:xfrm>
            <a:prstGeom prst="rect">
              <a:avLst/>
            </a:prstGeom>
            <a:noFill/>
          </p:spPr>
          <p:txBody>
            <a:bodyPr wrap="none" rtlCol="0">
              <a:spAutoFit/>
            </a:bodyPr>
            <a:lstStyle/>
            <a:p>
              <a:r>
                <a:rPr lang="de-DE" sz="1200" dirty="0"/>
                <a:t>Equipment</a:t>
              </a:r>
            </a:p>
            <a:p>
              <a:r>
                <a:rPr lang="de-DE" sz="1200" dirty="0" err="1"/>
                <a:t>area</a:t>
              </a:r>
              <a:endParaRPr lang="de-DE" sz="1200" dirty="0"/>
            </a:p>
          </p:txBody>
        </p:sp>
      </p:grpSp>
      <p:sp>
        <p:nvSpPr>
          <p:cNvPr id="54" name="Textfeld 53"/>
          <p:cNvSpPr txBox="1"/>
          <p:nvPr/>
        </p:nvSpPr>
        <p:spPr>
          <a:xfrm>
            <a:off x="6675404" y="1631800"/>
            <a:ext cx="1800493" cy="369332"/>
          </a:xfrm>
          <a:prstGeom prst="rect">
            <a:avLst/>
          </a:prstGeom>
          <a:noFill/>
        </p:spPr>
        <p:txBody>
          <a:bodyPr wrap="none" rtlCol="0">
            <a:spAutoFit/>
          </a:bodyPr>
          <a:lstStyle/>
          <a:p>
            <a:r>
              <a:rPr lang="de-DE" dirty="0"/>
              <a:t>Emergency Exit</a:t>
            </a:r>
          </a:p>
        </p:txBody>
      </p:sp>
      <p:grpSp>
        <p:nvGrpSpPr>
          <p:cNvPr id="41" name="Gruppieren 40"/>
          <p:cNvGrpSpPr/>
          <p:nvPr/>
        </p:nvGrpSpPr>
        <p:grpSpPr>
          <a:xfrm>
            <a:off x="539552" y="309845"/>
            <a:ext cx="4230239" cy="368549"/>
            <a:chOff x="0" y="4930"/>
            <a:chExt cx="2676836" cy="368549"/>
          </a:xfrm>
          <a:solidFill>
            <a:srgbClr val="005B82"/>
          </a:solidFill>
        </p:grpSpPr>
        <p:sp>
          <p:nvSpPr>
            <p:cNvPr id="42" name="Abgerundetes Rechteck 41"/>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43"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b="1" kern="1200" dirty="0"/>
                <a:t>14. Emergency Exits Clean </a:t>
              </a:r>
              <a:r>
                <a:rPr lang="de-DE" b="1" kern="1200" dirty="0" err="1"/>
                <a:t>Room</a:t>
              </a:r>
              <a:endParaRPr lang="de-DE" b="1" kern="1200" dirty="0"/>
            </a:p>
          </p:txBody>
        </p:sp>
      </p:grpSp>
      <p:sp>
        <p:nvSpPr>
          <p:cNvPr id="44" name="Text Box 4"/>
          <p:cNvSpPr txBox="1">
            <a:spLocks noChangeArrowheads="1"/>
          </p:cNvSpPr>
          <p:nvPr/>
        </p:nvSpPr>
        <p:spPr bwMode="auto">
          <a:xfrm>
            <a:off x="879909" y="5589240"/>
            <a:ext cx="7416750" cy="584775"/>
          </a:xfrm>
          <a:prstGeom prst="rect">
            <a:avLst/>
          </a:prstGeom>
          <a:solidFill>
            <a:srgbClr val="FF0000"/>
          </a:solidFill>
          <a:ln w="19050">
            <a:solidFill>
              <a:schemeClr val="bg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sz="1600" dirty="0">
                <a:solidFill>
                  <a:schemeClr val="bg1"/>
                </a:solidFill>
              </a:rPr>
              <a:t>Do not block </a:t>
            </a:r>
            <a:r>
              <a:rPr lang="de-DE" altLang="de-DE" sz="1600" dirty="0" err="1">
                <a:solidFill>
                  <a:schemeClr val="bg1"/>
                </a:solidFill>
              </a:rPr>
              <a:t>escape</a:t>
            </a:r>
            <a:r>
              <a:rPr lang="de-DE" altLang="de-DE" sz="1600" dirty="0">
                <a:solidFill>
                  <a:schemeClr val="bg1"/>
                </a:solidFill>
              </a:rPr>
              <a:t> </a:t>
            </a:r>
            <a:r>
              <a:rPr lang="de-DE" altLang="de-DE" sz="1600" dirty="0" err="1">
                <a:solidFill>
                  <a:schemeClr val="bg1"/>
                </a:solidFill>
              </a:rPr>
              <a:t>routes</a:t>
            </a:r>
            <a:r>
              <a:rPr lang="de-DE" altLang="de-DE" sz="1600" dirty="0">
                <a:solidFill>
                  <a:schemeClr val="bg1"/>
                </a:solidFill>
              </a:rPr>
              <a:t>, </a:t>
            </a:r>
            <a:r>
              <a:rPr lang="de-DE" altLang="de-DE" sz="1600" dirty="0" err="1">
                <a:solidFill>
                  <a:schemeClr val="bg1"/>
                </a:solidFill>
              </a:rPr>
              <a:t>emergency</a:t>
            </a:r>
            <a:r>
              <a:rPr lang="de-DE" altLang="de-DE" sz="1600" dirty="0">
                <a:solidFill>
                  <a:schemeClr val="bg1"/>
                </a:solidFill>
              </a:rPr>
              <a:t> </a:t>
            </a:r>
            <a:r>
              <a:rPr lang="de-DE" altLang="de-DE" sz="1600" dirty="0" err="1">
                <a:solidFill>
                  <a:schemeClr val="bg1"/>
                </a:solidFill>
              </a:rPr>
              <a:t>exits</a:t>
            </a:r>
            <a:r>
              <a:rPr lang="de-DE" altLang="de-DE" sz="1600" dirty="0">
                <a:solidFill>
                  <a:schemeClr val="bg1"/>
                </a:solidFill>
              </a:rPr>
              <a:t> </a:t>
            </a:r>
            <a:r>
              <a:rPr lang="de-DE" altLang="de-DE" sz="1600" dirty="0" err="1">
                <a:solidFill>
                  <a:schemeClr val="bg1"/>
                </a:solidFill>
              </a:rPr>
              <a:t>and</a:t>
            </a:r>
            <a:r>
              <a:rPr lang="de-DE" altLang="de-DE" sz="1600" dirty="0">
                <a:solidFill>
                  <a:schemeClr val="bg1"/>
                </a:solidFill>
              </a:rPr>
              <a:t> </a:t>
            </a:r>
            <a:r>
              <a:rPr lang="de-DE" altLang="de-DE" sz="1600" dirty="0" err="1">
                <a:solidFill>
                  <a:schemeClr val="bg1"/>
                </a:solidFill>
              </a:rPr>
              <a:t>fire</a:t>
            </a:r>
            <a:r>
              <a:rPr lang="de-DE" altLang="de-DE" sz="1600" dirty="0">
                <a:solidFill>
                  <a:schemeClr val="bg1"/>
                </a:solidFill>
              </a:rPr>
              <a:t> </a:t>
            </a:r>
            <a:r>
              <a:rPr lang="de-DE" altLang="de-DE" sz="1600" dirty="0" err="1">
                <a:solidFill>
                  <a:schemeClr val="bg1"/>
                </a:solidFill>
              </a:rPr>
              <a:t>doors</a:t>
            </a:r>
            <a:r>
              <a:rPr lang="de-DE" altLang="de-DE" sz="1600" dirty="0">
                <a:solidFill>
                  <a:schemeClr val="bg1"/>
                </a:solidFill>
              </a:rPr>
              <a:t>. Do not </a:t>
            </a:r>
            <a:r>
              <a:rPr lang="de-DE" altLang="de-DE" sz="1600" dirty="0" err="1">
                <a:solidFill>
                  <a:schemeClr val="bg1"/>
                </a:solidFill>
              </a:rPr>
              <a:t>place</a:t>
            </a:r>
            <a:r>
              <a:rPr lang="de-DE" altLang="de-DE" sz="1600" dirty="0">
                <a:solidFill>
                  <a:schemeClr val="bg1"/>
                </a:solidFill>
              </a:rPr>
              <a:t> </a:t>
            </a:r>
            <a:r>
              <a:rPr lang="de-DE" altLang="de-DE" sz="1600" dirty="0" err="1">
                <a:solidFill>
                  <a:schemeClr val="bg1"/>
                </a:solidFill>
              </a:rPr>
              <a:t>any</a:t>
            </a:r>
            <a:r>
              <a:rPr lang="de-DE" altLang="de-DE" sz="1600" dirty="0">
                <a:solidFill>
                  <a:schemeClr val="bg1"/>
                </a:solidFill>
              </a:rPr>
              <a:t> </a:t>
            </a:r>
            <a:r>
              <a:rPr lang="de-DE" altLang="de-DE" sz="1600" dirty="0" err="1">
                <a:solidFill>
                  <a:schemeClr val="bg1"/>
                </a:solidFill>
              </a:rPr>
              <a:t>obstacles</a:t>
            </a:r>
            <a:r>
              <a:rPr lang="de-DE" altLang="de-DE" sz="1600" dirty="0">
                <a:solidFill>
                  <a:schemeClr val="bg1"/>
                </a:solidFill>
              </a:rPr>
              <a:t> </a:t>
            </a:r>
            <a:r>
              <a:rPr lang="de-DE" altLang="de-DE" sz="1600" dirty="0" err="1">
                <a:solidFill>
                  <a:schemeClr val="bg1"/>
                </a:solidFill>
              </a:rPr>
              <a:t>or</a:t>
            </a:r>
            <a:r>
              <a:rPr lang="de-DE" altLang="de-DE" sz="1600" dirty="0">
                <a:solidFill>
                  <a:schemeClr val="bg1"/>
                </a:solidFill>
              </a:rPr>
              <a:t> </a:t>
            </a:r>
            <a:r>
              <a:rPr lang="de-DE" altLang="de-DE" sz="1600" dirty="0" err="1">
                <a:solidFill>
                  <a:schemeClr val="bg1"/>
                </a:solidFill>
              </a:rPr>
              <a:t>objects</a:t>
            </a:r>
            <a:r>
              <a:rPr lang="de-DE" altLang="de-DE" sz="1600" dirty="0">
                <a:solidFill>
                  <a:schemeClr val="bg1"/>
                </a:solidFill>
              </a:rPr>
              <a:t> in front </a:t>
            </a:r>
            <a:r>
              <a:rPr lang="de-DE" altLang="de-DE" sz="1600" dirty="0" err="1">
                <a:solidFill>
                  <a:schemeClr val="bg1"/>
                </a:solidFill>
              </a:rPr>
              <a:t>of</a:t>
            </a:r>
            <a:r>
              <a:rPr lang="de-DE" altLang="de-DE" sz="1600" dirty="0">
                <a:solidFill>
                  <a:schemeClr val="bg1"/>
                </a:solidFill>
              </a:rPr>
              <a:t> </a:t>
            </a:r>
            <a:r>
              <a:rPr lang="de-DE" altLang="de-DE" sz="1600" dirty="0" err="1">
                <a:solidFill>
                  <a:schemeClr val="bg1"/>
                </a:solidFill>
              </a:rPr>
              <a:t>emercency</a:t>
            </a:r>
            <a:r>
              <a:rPr lang="de-DE" altLang="de-DE" sz="1600" dirty="0">
                <a:solidFill>
                  <a:schemeClr val="bg1"/>
                </a:solidFill>
              </a:rPr>
              <a:t> </a:t>
            </a:r>
            <a:r>
              <a:rPr lang="de-DE" altLang="de-DE" sz="1600" dirty="0" err="1">
                <a:solidFill>
                  <a:schemeClr val="bg1"/>
                </a:solidFill>
              </a:rPr>
              <a:t>exits</a:t>
            </a:r>
            <a:r>
              <a:rPr lang="de-DE" altLang="de-DE" sz="1600" dirty="0">
                <a:solidFill>
                  <a:schemeClr val="bg1"/>
                </a:solidFill>
              </a:rPr>
              <a:t>, not </a:t>
            </a:r>
            <a:r>
              <a:rPr lang="de-DE" altLang="de-DE" sz="1600" dirty="0" err="1">
                <a:solidFill>
                  <a:schemeClr val="bg1"/>
                </a:solidFill>
              </a:rPr>
              <a:t>even</a:t>
            </a:r>
            <a:r>
              <a:rPr lang="de-DE" altLang="de-DE" sz="1600" dirty="0">
                <a:solidFill>
                  <a:schemeClr val="bg1"/>
                </a:solidFill>
              </a:rPr>
              <a:t> </a:t>
            </a:r>
            <a:r>
              <a:rPr lang="de-DE" altLang="de-DE" sz="1600" dirty="0" err="1">
                <a:solidFill>
                  <a:schemeClr val="bg1"/>
                </a:solidFill>
              </a:rPr>
              <a:t>momentarily</a:t>
            </a:r>
            <a:r>
              <a:rPr lang="de-DE" altLang="de-DE" sz="1600" dirty="0">
                <a:solidFill>
                  <a:schemeClr val="bg1"/>
                </a:solidFill>
              </a:rPr>
              <a:t>. </a:t>
            </a:r>
          </a:p>
        </p:txBody>
      </p:sp>
    </p:spTree>
    <p:extLst>
      <p:ext uri="{BB962C8B-B14F-4D97-AF65-F5344CB8AC3E}">
        <p14:creationId xmlns:p14="http://schemas.microsoft.com/office/powerpoint/2010/main" val="2948148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a:spLocks noGrp="1"/>
          </p:cNvSpPr>
          <p:nvPr>
            <p:ph idx="1"/>
          </p:nvPr>
        </p:nvSpPr>
        <p:spPr>
          <a:xfrm>
            <a:off x="4283968" y="1170982"/>
            <a:ext cx="4104456" cy="4389120"/>
          </a:xfrm>
        </p:spPr>
        <p:txBody>
          <a:bodyPr>
            <a:normAutofit/>
          </a:bodyPr>
          <a:lstStyle/>
          <a:p>
            <a:pPr marL="0" indent="0">
              <a:buNone/>
            </a:pPr>
            <a:endParaRPr lang="de-DE" sz="2000" dirty="0"/>
          </a:p>
          <a:p>
            <a:pPr marL="342900" indent="-342900">
              <a:buFont typeface="Wingdings" panose="05000000000000000000" pitchFamily="2" charset="2"/>
              <a:buChar char="Ø"/>
            </a:pPr>
            <a:r>
              <a:rPr lang="de-DE" sz="2000" dirty="0"/>
              <a:t>Press </a:t>
            </a:r>
            <a:r>
              <a:rPr lang="de-DE" sz="2000" dirty="0" err="1"/>
              <a:t>for</a:t>
            </a:r>
            <a:r>
              <a:rPr lang="de-DE" sz="2000" dirty="0"/>
              <a:t> </a:t>
            </a:r>
            <a:r>
              <a:rPr lang="de-DE" sz="2000" dirty="0" err="1"/>
              <a:t>fire</a:t>
            </a:r>
            <a:r>
              <a:rPr lang="de-DE" sz="2000" dirty="0"/>
              <a:t> alert</a:t>
            </a:r>
          </a:p>
          <a:p>
            <a:pPr marL="342900" indent="-342900">
              <a:buFont typeface="Wingdings" panose="05000000000000000000" pitchFamily="2" charset="2"/>
              <a:buChar char="Ø"/>
            </a:pPr>
            <a:endParaRPr lang="de-DE" sz="2000" dirty="0"/>
          </a:p>
          <a:p>
            <a:pPr marL="342900" indent="-342900">
              <a:buFont typeface="Wingdings" panose="05000000000000000000" pitchFamily="2" charset="2"/>
              <a:buChar char="Ø"/>
            </a:pPr>
            <a:r>
              <a:rPr lang="de-DE" sz="2000" dirty="0"/>
              <a:t>Press </a:t>
            </a:r>
            <a:r>
              <a:rPr lang="de-DE" sz="2000" dirty="0" err="1"/>
              <a:t>for</a:t>
            </a:r>
            <a:r>
              <a:rPr lang="de-DE" sz="2000" dirty="0"/>
              <a:t> </a:t>
            </a:r>
            <a:r>
              <a:rPr lang="de-DE" sz="2000" dirty="0" err="1"/>
              <a:t>medical</a:t>
            </a:r>
            <a:r>
              <a:rPr lang="de-DE" sz="2000" dirty="0"/>
              <a:t> </a:t>
            </a:r>
            <a:r>
              <a:rPr lang="de-DE" sz="2000" dirty="0" err="1"/>
              <a:t>rescue</a:t>
            </a:r>
            <a:endParaRPr lang="de-DE" sz="2000" dirty="0"/>
          </a:p>
          <a:p>
            <a:pPr marL="342900" indent="-342900">
              <a:buFont typeface="Wingdings" panose="05000000000000000000" pitchFamily="2" charset="2"/>
              <a:buChar char="Ø"/>
            </a:pPr>
            <a:endParaRPr lang="de-DE" sz="2000" dirty="0"/>
          </a:p>
          <a:p>
            <a:pPr marL="400034" indent="-342900">
              <a:buFont typeface="Wingdings" panose="05000000000000000000" pitchFamily="2" charset="2"/>
              <a:buChar char="Ø"/>
            </a:pPr>
            <a:r>
              <a:rPr lang="de-DE" sz="2000" dirty="0" err="1"/>
              <a:t>You</a:t>
            </a:r>
            <a:r>
              <a:rPr lang="de-DE" sz="2000" dirty="0"/>
              <a:t> find </a:t>
            </a:r>
            <a:r>
              <a:rPr lang="de-DE" sz="2000" dirty="0" err="1"/>
              <a:t>the</a:t>
            </a:r>
            <a:r>
              <a:rPr lang="de-DE" sz="2000" dirty="0"/>
              <a:t> </a:t>
            </a:r>
            <a:r>
              <a:rPr lang="de-DE" sz="2000" dirty="0" err="1"/>
              <a:t>fire</a:t>
            </a:r>
            <a:r>
              <a:rPr lang="de-DE" sz="2000" dirty="0"/>
              <a:t> alert </a:t>
            </a:r>
            <a:r>
              <a:rPr lang="de-DE" sz="2000" dirty="0" err="1"/>
              <a:t>and</a:t>
            </a:r>
            <a:r>
              <a:rPr lang="de-DE" sz="2000" dirty="0"/>
              <a:t> </a:t>
            </a:r>
            <a:r>
              <a:rPr lang="de-DE" sz="2000" dirty="0" err="1"/>
              <a:t>fire</a:t>
            </a:r>
            <a:r>
              <a:rPr lang="de-DE" sz="2000" dirty="0"/>
              <a:t> </a:t>
            </a:r>
            <a:r>
              <a:rPr lang="de-DE" sz="2000" dirty="0" err="1"/>
              <a:t>extinguisher</a:t>
            </a:r>
            <a:r>
              <a:rPr lang="de-DE" sz="2000" dirty="0"/>
              <a:t> in </a:t>
            </a:r>
            <a:r>
              <a:rPr lang="de-DE" sz="2000" dirty="0" err="1"/>
              <a:t>every</a:t>
            </a:r>
            <a:r>
              <a:rPr lang="de-DE" sz="2000" dirty="0"/>
              <a:t> </a:t>
            </a:r>
            <a:r>
              <a:rPr lang="de-DE" sz="2000" dirty="0" err="1"/>
              <a:t>corridor</a:t>
            </a:r>
            <a:r>
              <a:rPr lang="de-DE" sz="2000" dirty="0"/>
              <a:t> at </a:t>
            </a:r>
            <a:r>
              <a:rPr lang="de-DE" sz="2000" dirty="0" err="1"/>
              <a:t>both</a:t>
            </a:r>
            <a:r>
              <a:rPr lang="de-DE" sz="2000" dirty="0"/>
              <a:t> </a:t>
            </a:r>
            <a:r>
              <a:rPr lang="de-DE" sz="2000" dirty="0" err="1"/>
              <a:t>ends</a:t>
            </a:r>
            <a:endParaRPr lang="de-DE" sz="2000" dirty="0"/>
          </a:p>
        </p:txBody>
      </p:sp>
      <p:pic>
        <p:nvPicPr>
          <p:cNvPr id="6" name="Grafik 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l="30366" t="21471" r="30366" b="18178"/>
          <a:stretch/>
        </p:blipFill>
        <p:spPr>
          <a:xfrm>
            <a:off x="1454819" y="1170982"/>
            <a:ext cx="1557049" cy="1584176"/>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215" y="2991284"/>
            <a:ext cx="1128128" cy="238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800" y="2996952"/>
            <a:ext cx="1255068" cy="2383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uppieren 8"/>
          <p:cNvGrpSpPr/>
          <p:nvPr/>
        </p:nvGrpSpPr>
        <p:grpSpPr>
          <a:xfrm>
            <a:off x="539552" y="309845"/>
            <a:ext cx="4230239" cy="368549"/>
            <a:chOff x="0" y="4930"/>
            <a:chExt cx="2676836" cy="368549"/>
          </a:xfrm>
          <a:solidFill>
            <a:srgbClr val="005B82"/>
          </a:solidFill>
        </p:grpSpPr>
        <p:sp>
          <p:nvSpPr>
            <p:cNvPr id="10" name="Abgerundetes Rechteck 9"/>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11"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b="1" dirty="0"/>
                <a:t>15</a:t>
              </a:r>
              <a:r>
                <a:rPr lang="de-DE" b="1" kern="1200" dirty="0"/>
                <a:t>. Alert </a:t>
              </a:r>
              <a:r>
                <a:rPr lang="de-DE" b="1" kern="1200" dirty="0" err="1"/>
                <a:t>Fire</a:t>
              </a:r>
              <a:r>
                <a:rPr lang="de-DE" b="1" kern="1200" dirty="0"/>
                <a:t> Department</a:t>
              </a:r>
            </a:p>
          </p:txBody>
        </p:sp>
      </p:grpSp>
      <p:sp>
        <p:nvSpPr>
          <p:cNvPr id="2" name="Textfeld 1"/>
          <p:cNvSpPr txBox="1"/>
          <p:nvPr/>
        </p:nvSpPr>
        <p:spPr>
          <a:xfrm>
            <a:off x="4729403" y="4188462"/>
            <a:ext cx="3409908" cy="1200329"/>
          </a:xfrm>
          <a:prstGeom prst="rect">
            <a:avLst/>
          </a:prstGeom>
          <a:noFill/>
        </p:spPr>
        <p:txBody>
          <a:bodyPr wrap="none" rtlCol="0">
            <a:spAutoFit/>
          </a:bodyPr>
          <a:lstStyle/>
          <a:p>
            <a:r>
              <a:rPr lang="de-DE" dirty="0" err="1"/>
              <a:t>You</a:t>
            </a:r>
            <a:r>
              <a:rPr lang="de-DE" dirty="0"/>
              <a:t> </a:t>
            </a:r>
            <a:r>
              <a:rPr lang="de-DE" dirty="0" err="1"/>
              <a:t>shoud</a:t>
            </a:r>
            <a:r>
              <a:rPr lang="de-DE" dirty="0"/>
              <a:t> </a:t>
            </a:r>
            <a:r>
              <a:rPr lang="de-DE" dirty="0" err="1"/>
              <a:t>know</a:t>
            </a:r>
            <a:r>
              <a:rPr lang="de-DE" dirty="0"/>
              <a:t>:</a:t>
            </a:r>
          </a:p>
          <a:p>
            <a:pPr marL="285750" indent="-285750">
              <a:buFontTx/>
              <a:buChar char="-"/>
            </a:pPr>
            <a:r>
              <a:rPr lang="de-DE" dirty="0"/>
              <a:t>Location </a:t>
            </a:r>
            <a:r>
              <a:rPr lang="de-DE" dirty="0" err="1"/>
              <a:t>of</a:t>
            </a:r>
            <a:r>
              <a:rPr lang="de-DE" dirty="0"/>
              <a:t> </a:t>
            </a:r>
            <a:r>
              <a:rPr lang="de-DE" dirty="0" err="1"/>
              <a:t>escape</a:t>
            </a:r>
            <a:r>
              <a:rPr lang="de-DE" dirty="0"/>
              <a:t> </a:t>
            </a:r>
            <a:r>
              <a:rPr lang="de-DE" dirty="0" err="1"/>
              <a:t>plans</a:t>
            </a:r>
            <a:endParaRPr lang="de-DE" dirty="0"/>
          </a:p>
          <a:p>
            <a:pPr marL="285750" indent="-285750">
              <a:buFontTx/>
              <a:buChar char="-"/>
            </a:pPr>
            <a:r>
              <a:rPr lang="de-DE" dirty="0"/>
              <a:t>Location </a:t>
            </a:r>
            <a:r>
              <a:rPr lang="de-DE" dirty="0" err="1"/>
              <a:t>of</a:t>
            </a:r>
            <a:r>
              <a:rPr lang="de-DE" dirty="0"/>
              <a:t> </a:t>
            </a:r>
            <a:r>
              <a:rPr lang="de-DE" dirty="0" err="1"/>
              <a:t>fire</a:t>
            </a:r>
            <a:r>
              <a:rPr lang="de-DE" dirty="0"/>
              <a:t> alert</a:t>
            </a:r>
          </a:p>
          <a:p>
            <a:pPr marL="285750" indent="-285750">
              <a:buFontTx/>
              <a:buChar char="-"/>
            </a:pPr>
            <a:r>
              <a:rPr lang="de-DE" dirty="0"/>
              <a:t>Location </a:t>
            </a:r>
            <a:r>
              <a:rPr lang="de-DE" dirty="0" err="1"/>
              <a:t>of</a:t>
            </a:r>
            <a:r>
              <a:rPr lang="de-DE" dirty="0"/>
              <a:t> </a:t>
            </a:r>
            <a:r>
              <a:rPr lang="de-DE" dirty="0" err="1"/>
              <a:t>fire</a:t>
            </a:r>
            <a:r>
              <a:rPr lang="de-DE" dirty="0"/>
              <a:t> </a:t>
            </a:r>
            <a:r>
              <a:rPr lang="de-DE" dirty="0" err="1"/>
              <a:t>extinguishers</a:t>
            </a:r>
            <a:endParaRPr lang="de-DE" dirty="0"/>
          </a:p>
        </p:txBody>
      </p:sp>
    </p:spTree>
    <p:extLst>
      <p:ext uri="{BB962C8B-B14F-4D97-AF65-F5344CB8AC3E}">
        <p14:creationId xmlns:p14="http://schemas.microsoft.com/office/powerpoint/2010/main" val="1994006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a:spLocks noGrp="1"/>
          </p:cNvSpPr>
          <p:nvPr>
            <p:ph idx="1"/>
          </p:nvPr>
        </p:nvSpPr>
        <p:spPr>
          <a:xfrm>
            <a:off x="537733" y="836712"/>
            <a:ext cx="8229600" cy="792088"/>
          </a:xfrm>
        </p:spPr>
        <p:txBody>
          <a:bodyPr/>
          <a:lstStyle/>
          <a:p>
            <a:r>
              <a:rPr lang="de-DE" dirty="0"/>
              <a:t>In </a:t>
            </a:r>
            <a:r>
              <a:rPr lang="de-DE" dirty="0" err="1"/>
              <a:t>case</a:t>
            </a:r>
            <a:r>
              <a:rPr lang="de-DE" dirty="0"/>
              <a:t> </a:t>
            </a:r>
            <a:r>
              <a:rPr lang="de-DE" dirty="0" err="1"/>
              <a:t>of</a:t>
            </a:r>
            <a:r>
              <a:rPr lang="de-DE" dirty="0"/>
              <a:t> </a:t>
            </a:r>
            <a:r>
              <a:rPr lang="de-DE" dirty="0" err="1"/>
              <a:t>fire</a:t>
            </a:r>
            <a:r>
              <a:rPr lang="de-DE" dirty="0"/>
              <a:t> alert </a:t>
            </a:r>
            <a:r>
              <a:rPr lang="de-DE" dirty="0" err="1"/>
              <a:t>or</a:t>
            </a:r>
            <a:r>
              <a:rPr lang="de-DE" dirty="0"/>
              <a:t> </a:t>
            </a:r>
            <a:r>
              <a:rPr lang="de-DE" dirty="0" err="1"/>
              <a:t>toxic</a:t>
            </a:r>
            <a:r>
              <a:rPr lang="de-DE" dirty="0"/>
              <a:t> gas alert </a:t>
            </a:r>
            <a:r>
              <a:rPr lang="de-DE" dirty="0" err="1"/>
              <a:t>leave</a:t>
            </a:r>
            <a:r>
              <a:rPr lang="de-DE" dirty="0"/>
              <a:t> </a:t>
            </a:r>
            <a:r>
              <a:rPr lang="de-DE" dirty="0" err="1"/>
              <a:t>the</a:t>
            </a:r>
            <a:r>
              <a:rPr lang="de-DE" dirty="0"/>
              <a:t> </a:t>
            </a:r>
            <a:r>
              <a:rPr lang="de-DE" dirty="0" err="1"/>
              <a:t>building</a:t>
            </a:r>
            <a:r>
              <a:rPr lang="de-DE" dirty="0"/>
              <a:t> </a:t>
            </a:r>
            <a:r>
              <a:rPr lang="de-DE" dirty="0" err="1"/>
              <a:t>immediatly</a:t>
            </a:r>
            <a:r>
              <a:rPr lang="de-DE" dirty="0"/>
              <a:t> </a:t>
            </a:r>
            <a:r>
              <a:rPr lang="de-DE" dirty="0" err="1"/>
              <a:t>and</a:t>
            </a:r>
            <a:r>
              <a:rPr lang="de-DE" dirty="0"/>
              <a:t> </a:t>
            </a:r>
            <a:r>
              <a:rPr lang="de-DE" dirty="0" err="1"/>
              <a:t>go</a:t>
            </a:r>
            <a:r>
              <a:rPr lang="de-DE" dirty="0"/>
              <a:t> </a:t>
            </a:r>
            <a:r>
              <a:rPr lang="de-DE" dirty="0" err="1"/>
              <a:t>to</a:t>
            </a:r>
            <a:r>
              <a:rPr lang="de-DE" dirty="0"/>
              <a:t> </a:t>
            </a:r>
            <a:r>
              <a:rPr lang="de-DE" dirty="0" err="1"/>
              <a:t>the</a:t>
            </a:r>
            <a:r>
              <a:rPr lang="de-DE" dirty="0"/>
              <a:t> </a:t>
            </a:r>
            <a:r>
              <a:rPr lang="de-DE" dirty="0" err="1"/>
              <a:t>meeting</a:t>
            </a:r>
            <a:r>
              <a:rPr lang="de-DE" dirty="0"/>
              <a:t> </a:t>
            </a:r>
            <a:r>
              <a:rPr lang="de-DE" dirty="0" err="1"/>
              <a:t>point</a:t>
            </a:r>
            <a:r>
              <a:rPr lang="de-DE" dirty="0"/>
              <a:t>:</a:t>
            </a:r>
          </a:p>
          <a:p>
            <a:endParaRPr lang="de-DE" dirty="0"/>
          </a:p>
          <a:p>
            <a:endParaRPr lang="de-DE" dirty="0"/>
          </a:p>
        </p:txBody>
      </p:sp>
      <p:sp>
        <p:nvSpPr>
          <p:cNvPr id="6" name="Textfeld 5"/>
          <p:cNvSpPr txBox="1"/>
          <p:nvPr/>
        </p:nvSpPr>
        <p:spPr>
          <a:xfrm>
            <a:off x="865831" y="1556792"/>
            <a:ext cx="7344816" cy="523220"/>
          </a:xfrm>
          <a:prstGeom prst="rect">
            <a:avLst/>
          </a:prstGeom>
          <a:solidFill>
            <a:srgbClr val="FFFF99"/>
          </a:solidFill>
        </p:spPr>
        <p:txBody>
          <a:bodyPr wrap="square" rtlCol="0">
            <a:spAutoFit/>
          </a:bodyPr>
          <a:lstStyle/>
          <a:p>
            <a:r>
              <a:rPr lang="de-DE" sz="2800" b="1" dirty="0"/>
              <a:t>Foyer </a:t>
            </a:r>
            <a:r>
              <a:rPr lang="de-DE" sz="2800" b="1" dirty="0" err="1"/>
              <a:t>of</a:t>
            </a:r>
            <a:r>
              <a:rPr lang="de-DE" sz="2800" b="1" dirty="0"/>
              <a:t> </a:t>
            </a:r>
            <a:r>
              <a:rPr lang="de-DE" sz="2800" b="1" dirty="0" err="1"/>
              <a:t>the</a:t>
            </a:r>
            <a:r>
              <a:rPr lang="de-DE" sz="2800" b="1" dirty="0"/>
              <a:t> Central Library, </a:t>
            </a:r>
            <a:r>
              <a:rPr lang="de-DE" sz="2800" b="1" dirty="0" err="1"/>
              <a:t>Bdlg</a:t>
            </a:r>
            <a:r>
              <a:rPr lang="de-DE" sz="2800" b="1" dirty="0"/>
              <a:t>. 04.7</a:t>
            </a:r>
          </a:p>
        </p:txBody>
      </p:sp>
      <p:grpSp>
        <p:nvGrpSpPr>
          <p:cNvPr id="8" name="Gruppieren 7"/>
          <p:cNvGrpSpPr/>
          <p:nvPr/>
        </p:nvGrpSpPr>
        <p:grpSpPr>
          <a:xfrm>
            <a:off x="539552" y="338676"/>
            <a:ext cx="4230239" cy="368549"/>
            <a:chOff x="0" y="4930"/>
            <a:chExt cx="2676836" cy="368549"/>
          </a:xfrm>
          <a:solidFill>
            <a:srgbClr val="005B82"/>
          </a:solidFill>
        </p:grpSpPr>
        <p:sp>
          <p:nvSpPr>
            <p:cNvPr id="9" name="Abgerundetes Rechteck 8"/>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10"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b="1" dirty="0"/>
                <a:t>16</a:t>
              </a:r>
              <a:r>
                <a:rPr lang="de-DE" b="1" kern="1200" dirty="0"/>
                <a:t>. </a:t>
              </a:r>
              <a:r>
                <a:rPr lang="de-DE" b="1" dirty="0"/>
                <a:t>Meeting Point</a:t>
              </a:r>
              <a:endParaRPr lang="de-DE" b="1" kern="1200" dirty="0"/>
            </a:p>
          </p:txBody>
        </p: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852936"/>
            <a:ext cx="5632079" cy="3177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Gerade Verbindung mit Pfeil 6"/>
          <p:cNvCxnSpPr/>
          <p:nvPr/>
        </p:nvCxnSpPr>
        <p:spPr>
          <a:xfrm flipH="1" flipV="1">
            <a:off x="5148064" y="4365104"/>
            <a:ext cx="864096" cy="5760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H="1">
            <a:off x="3635896" y="4077072"/>
            <a:ext cx="122413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V="1">
            <a:off x="3635896" y="3573016"/>
            <a:ext cx="0"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3635896" y="3573016"/>
            <a:ext cx="21602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a:xfrm>
            <a:off x="852267" y="2252577"/>
            <a:ext cx="7917488" cy="369332"/>
          </a:xfrm>
          <a:prstGeom prst="rect">
            <a:avLst/>
          </a:prstGeom>
          <a:noFill/>
        </p:spPr>
        <p:txBody>
          <a:bodyPr wrap="none" rtlCol="0">
            <a:spAutoFit/>
          </a:bodyPr>
          <a:lstStyle/>
          <a:p>
            <a:r>
              <a:rPr lang="de-DE" dirty="0" err="1"/>
              <a:t>Wait</a:t>
            </a:r>
            <a:r>
              <a:rPr lang="de-DE" dirty="0"/>
              <a:t> </a:t>
            </a:r>
            <a:r>
              <a:rPr lang="de-DE" dirty="0" err="1"/>
              <a:t>inside</a:t>
            </a:r>
            <a:r>
              <a:rPr lang="de-DE" dirty="0"/>
              <a:t> </a:t>
            </a:r>
            <a:r>
              <a:rPr lang="de-DE" dirty="0" err="1"/>
              <a:t>the</a:t>
            </a:r>
            <a:r>
              <a:rPr lang="de-DE" dirty="0"/>
              <a:t> Central </a:t>
            </a:r>
            <a:r>
              <a:rPr lang="de-DE" dirty="0" err="1"/>
              <a:t>library</a:t>
            </a:r>
            <a:r>
              <a:rPr lang="de-DE" dirty="0"/>
              <a:t>. </a:t>
            </a:r>
            <a:r>
              <a:rPr lang="de-DE" dirty="0" err="1"/>
              <a:t>Only</a:t>
            </a:r>
            <a:r>
              <a:rPr lang="de-DE" dirty="0"/>
              <a:t> </a:t>
            </a:r>
            <a:r>
              <a:rPr lang="de-DE" dirty="0" err="1"/>
              <a:t>there</a:t>
            </a:r>
            <a:r>
              <a:rPr lang="de-DE" dirty="0"/>
              <a:t> </a:t>
            </a:r>
            <a:r>
              <a:rPr lang="de-DE" dirty="0" err="1"/>
              <a:t>you</a:t>
            </a:r>
            <a:r>
              <a:rPr lang="de-DE" dirty="0"/>
              <a:t> </a:t>
            </a:r>
            <a:r>
              <a:rPr lang="de-DE" dirty="0" err="1"/>
              <a:t>hear</a:t>
            </a:r>
            <a:r>
              <a:rPr lang="de-DE" dirty="0"/>
              <a:t> </a:t>
            </a:r>
            <a:r>
              <a:rPr lang="de-DE" dirty="0" err="1"/>
              <a:t>the</a:t>
            </a:r>
            <a:r>
              <a:rPr lang="de-DE" dirty="0"/>
              <a:t> </a:t>
            </a:r>
            <a:r>
              <a:rPr lang="de-DE" dirty="0" err="1"/>
              <a:t>next</a:t>
            </a:r>
            <a:r>
              <a:rPr lang="de-DE" dirty="0"/>
              <a:t> </a:t>
            </a:r>
            <a:r>
              <a:rPr lang="de-DE" dirty="0" err="1"/>
              <a:t>announcements</a:t>
            </a:r>
            <a:r>
              <a:rPr lang="de-DE" dirty="0"/>
              <a:t>.</a:t>
            </a:r>
          </a:p>
        </p:txBody>
      </p:sp>
    </p:spTree>
    <p:extLst>
      <p:ext uri="{BB962C8B-B14F-4D97-AF65-F5344CB8AC3E}">
        <p14:creationId xmlns:p14="http://schemas.microsoft.com/office/powerpoint/2010/main" val="452759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636589" y="2924944"/>
            <a:ext cx="3385729" cy="923330"/>
          </a:xfrm>
          <a:prstGeom prst="rect">
            <a:avLst/>
          </a:prstGeom>
          <a:solidFill>
            <a:srgbClr val="FF0000"/>
          </a:solidFill>
        </p:spPr>
        <p:txBody>
          <a:bodyPr wrap="square" rtlCol="0">
            <a:spAutoFit/>
          </a:bodyPr>
          <a:lstStyle/>
          <a:p>
            <a:r>
              <a:rPr lang="de-DE" b="1" dirty="0" err="1">
                <a:solidFill>
                  <a:schemeClr val="bg1"/>
                </a:solidFill>
              </a:rPr>
              <a:t>Before</a:t>
            </a:r>
            <a:r>
              <a:rPr lang="de-DE" b="1" dirty="0">
                <a:solidFill>
                  <a:schemeClr val="bg1"/>
                </a:solidFill>
              </a:rPr>
              <a:t> </a:t>
            </a:r>
            <a:r>
              <a:rPr lang="de-DE" b="1" dirty="0" err="1">
                <a:solidFill>
                  <a:schemeClr val="bg1"/>
                </a:solidFill>
              </a:rPr>
              <a:t>entering</a:t>
            </a:r>
            <a:r>
              <a:rPr lang="de-DE" b="1" dirty="0">
                <a:solidFill>
                  <a:schemeClr val="bg1"/>
                </a:solidFill>
              </a:rPr>
              <a:t> </a:t>
            </a:r>
            <a:r>
              <a:rPr lang="de-DE" b="1" dirty="0" err="1">
                <a:solidFill>
                  <a:schemeClr val="bg1"/>
                </a:solidFill>
              </a:rPr>
              <a:t>the</a:t>
            </a:r>
            <a:r>
              <a:rPr lang="de-DE" b="1" dirty="0">
                <a:solidFill>
                  <a:schemeClr val="bg1"/>
                </a:solidFill>
              </a:rPr>
              <a:t> </a:t>
            </a:r>
            <a:r>
              <a:rPr lang="de-DE" b="1" dirty="0" err="1">
                <a:solidFill>
                  <a:schemeClr val="bg1"/>
                </a:solidFill>
              </a:rPr>
              <a:t>wet</a:t>
            </a:r>
            <a:r>
              <a:rPr lang="de-DE" b="1" dirty="0">
                <a:solidFill>
                  <a:schemeClr val="bg1"/>
                </a:solidFill>
              </a:rPr>
              <a:t> </a:t>
            </a:r>
            <a:r>
              <a:rPr lang="de-DE" b="1" dirty="0" err="1">
                <a:solidFill>
                  <a:schemeClr val="bg1"/>
                </a:solidFill>
              </a:rPr>
              <a:t>bench</a:t>
            </a:r>
            <a:r>
              <a:rPr lang="de-DE" b="1" dirty="0">
                <a:solidFill>
                  <a:schemeClr val="bg1"/>
                </a:solidFill>
              </a:rPr>
              <a:t> </a:t>
            </a:r>
            <a:r>
              <a:rPr lang="de-DE" b="1" dirty="0" err="1">
                <a:solidFill>
                  <a:schemeClr val="bg1"/>
                </a:solidFill>
              </a:rPr>
              <a:t>area</a:t>
            </a:r>
            <a:r>
              <a:rPr lang="de-DE" b="1" dirty="0">
                <a:solidFill>
                  <a:schemeClr val="bg1"/>
                </a:solidFill>
              </a:rPr>
              <a:t> check </a:t>
            </a:r>
            <a:r>
              <a:rPr lang="de-DE" b="1" dirty="0" err="1">
                <a:solidFill>
                  <a:schemeClr val="bg1"/>
                </a:solidFill>
              </a:rPr>
              <a:t>the</a:t>
            </a:r>
            <a:r>
              <a:rPr lang="de-DE" b="1" dirty="0">
                <a:solidFill>
                  <a:schemeClr val="bg1"/>
                </a:solidFill>
              </a:rPr>
              <a:t> </a:t>
            </a:r>
            <a:r>
              <a:rPr lang="de-DE" b="1" dirty="0" err="1">
                <a:solidFill>
                  <a:schemeClr val="bg1"/>
                </a:solidFill>
              </a:rPr>
              <a:t>signal</a:t>
            </a:r>
            <a:r>
              <a:rPr lang="de-DE" b="1" dirty="0">
                <a:solidFill>
                  <a:schemeClr val="bg1"/>
                </a:solidFill>
              </a:rPr>
              <a:t> in front</a:t>
            </a:r>
          </a:p>
        </p:txBody>
      </p:sp>
      <p:sp>
        <p:nvSpPr>
          <p:cNvPr id="5" name="Textfeld 4"/>
          <p:cNvSpPr txBox="1"/>
          <p:nvPr/>
        </p:nvSpPr>
        <p:spPr>
          <a:xfrm>
            <a:off x="251520" y="4225776"/>
            <a:ext cx="4284475" cy="1077218"/>
          </a:xfrm>
          <a:prstGeom prst="rect">
            <a:avLst/>
          </a:prstGeom>
          <a:noFill/>
        </p:spPr>
        <p:txBody>
          <a:bodyPr wrap="square" rtlCol="0">
            <a:spAutoFit/>
          </a:bodyPr>
          <a:lstStyle/>
          <a:p>
            <a:pPr marL="342900" indent="-342900">
              <a:buAutoNum type="arabicPeriod"/>
            </a:pPr>
            <a:r>
              <a:rPr lang="en-US" sz="1600" b="1" dirty="0"/>
              <a:t>Green light</a:t>
            </a:r>
            <a:r>
              <a:rPr lang="en-US" sz="1600" dirty="0"/>
              <a:t> =  OK! Everything is alright</a:t>
            </a:r>
          </a:p>
          <a:p>
            <a:endParaRPr lang="de-DE" sz="1600" dirty="0"/>
          </a:p>
          <a:p>
            <a:r>
              <a:rPr lang="en-US" sz="1600" b="1" dirty="0"/>
              <a:t>2. Orange light / Red Light = W</a:t>
            </a:r>
            <a:r>
              <a:rPr lang="en-US" sz="1600" dirty="0"/>
              <a:t>aste air off.</a:t>
            </a:r>
          </a:p>
          <a:p>
            <a:pPr marL="269875" lvl="1"/>
            <a:r>
              <a:rPr lang="en-US" sz="1600" b="1" dirty="0"/>
              <a:t>Do not enter the wet bench area!</a:t>
            </a:r>
          </a:p>
        </p:txBody>
      </p:sp>
      <p:grpSp>
        <p:nvGrpSpPr>
          <p:cNvPr id="6" name="Gruppieren 5"/>
          <p:cNvGrpSpPr/>
          <p:nvPr/>
        </p:nvGrpSpPr>
        <p:grpSpPr>
          <a:xfrm>
            <a:off x="539552" y="338676"/>
            <a:ext cx="4230239" cy="368549"/>
            <a:chOff x="0" y="4930"/>
            <a:chExt cx="2676836" cy="368549"/>
          </a:xfrm>
          <a:solidFill>
            <a:srgbClr val="005B82"/>
          </a:solidFill>
        </p:grpSpPr>
        <p:sp>
          <p:nvSpPr>
            <p:cNvPr id="7" name="Abgerundetes Rechteck 6"/>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8"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b="1" dirty="0"/>
                <a:t>17</a:t>
              </a:r>
              <a:r>
                <a:rPr lang="de-DE" b="1" kern="1200" dirty="0"/>
                <a:t>. </a:t>
              </a:r>
              <a:r>
                <a:rPr lang="de-DE" b="1" kern="1200" dirty="0" err="1"/>
                <a:t>Cleanroom</a:t>
              </a:r>
              <a:r>
                <a:rPr lang="de-DE" b="1" kern="1200" dirty="0"/>
                <a:t> </a:t>
              </a:r>
              <a:r>
                <a:rPr lang="de-DE" b="1" dirty="0" err="1"/>
                <a:t>A</a:t>
              </a:r>
              <a:r>
                <a:rPr lang="de-DE" b="1" kern="1200" dirty="0" err="1"/>
                <a:t>lerts</a:t>
              </a:r>
              <a:endParaRPr lang="de-DE" b="1" kern="1200" dirty="0"/>
            </a:p>
          </p:txBody>
        </p:sp>
      </p:gr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291" y="1484784"/>
            <a:ext cx="1476163" cy="1362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5425" y="1484784"/>
            <a:ext cx="996415" cy="1362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484784"/>
            <a:ext cx="890479" cy="1362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el 2"/>
          <p:cNvSpPr>
            <a:spLocks noGrp="1"/>
          </p:cNvSpPr>
          <p:nvPr>
            <p:ph type="title"/>
          </p:nvPr>
        </p:nvSpPr>
        <p:spPr>
          <a:xfrm>
            <a:off x="719138" y="609600"/>
            <a:ext cx="3564830" cy="1143000"/>
          </a:xfrm>
        </p:spPr>
        <p:txBody>
          <a:bodyPr/>
          <a:lstStyle/>
          <a:p>
            <a:r>
              <a:rPr lang="de-DE" sz="1800" dirty="0"/>
              <a:t>In front </a:t>
            </a:r>
            <a:r>
              <a:rPr lang="de-DE" sz="1800" dirty="0" err="1"/>
              <a:t>of</a:t>
            </a:r>
            <a:r>
              <a:rPr lang="de-DE" sz="1800" dirty="0"/>
              <a:t> </a:t>
            </a:r>
            <a:r>
              <a:rPr lang="de-DE" sz="1800" dirty="0" err="1"/>
              <a:t>the</a:t>
            </a:r>
            <a:r>
              <a:rPr lang="de-DE" sz="1800" dirty="0"/>
              <a:t> </a:t>
            </a:r>
            <a:r>
              <a:rPr lang="de-DE" sz="1800" dirty="0" err="1"/>
              <a:t>wet</a:t>
            </a:r>
            <a:r>
              <a:rPr lang="de-DE" sz="1800" dirty="0"/>
              <a:t> </a:t>
            </a:r>
            <a:r>
              <a:rPr lang="de-DE" sz="1800" dirty="0" err="1"/>
              <a:t>bench</a:t>
            </a:r>
            <a:r>
              <a:rPr lang="de-DE" sz="1800" dirty="0"/>
              <a:t> </a:t>
            </a:r>
            <a:r>
              <a:rPr lang="de-DE" sz="1800" dirty="0" err="1"/>
              <a:t>area</a:t>
            </a:r>
            <a:endParaRPr lang="de-DE" sz="1800" dirty="0"/>
          </a:p>
        </p:txBody>
      </p:sp>
      <p:sp>
        <p:nvSpPr>
          <p:cNvPr id="9" name="AutoShape 2" descr="Image result for Emoji hände"/>
          <p:cNvSpPr>
            <a:spLocks noChangeAspect="1" noChangeArrowheads="1"/>
          </p:cNvSpPr>
          <p:nvPr/>
        </p:nvSpPr>
        <p:spPr bwMode="auto">
          <a:xfrm>
            <a:off x="155575" y="-441325"/>
            <a:ext cx="933450" cy="933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088" y="1412776"/>
            <a:ext cx="3312368" cy="2207726"/>
          </a:xfrm>
          <a:prstGeom prst="rect">
            <a:avLst/>
          </a:prstGeom>
        </p:spPr>
      </p:pic>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3850" y="1412776"/>
            <a:ext cx="2217818" cy="252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el 2"/>
          <p:cNvSpPr txBox="1">
            <a:spLocks/>
          </p:cNvSpPr>
          <p:nvPr/>
        </p:nvSpPr>
        <p:spPr bwMode="auto">
          <a:xfrm>
            <a:off x="4932040" y="629816"/>
            <a:ext cx="35648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05B82"/>
                </a:solidFill>
                <a:latin typeface="+mj-lt"/>
                <a:ea typeface="+mj-ea"/>
                <a:cs typeface="+mj-cs"/>
              </a:defRPr>
            </a:lvl1pPr>
            <a:lvl2pPr algn="l" rtl="0" eaLnBrk="0" fontAlgn="base" hangingPunct="0">
              <a:spcBef>
                <a:spcPct val="0"/>
              </a:spcBef>
              <a:spcAft>
                <a:spcPct val="0"/>
              </a:spcAft>
              <a:defRPr sz="2600" b="1">
                <a:solidFill>
                  <a:srgbClr val="005B82"/>
                </a:solidFill>
                <a:latin typeface="Arial" charset="0"/>
              </a:defRPr>
            </a:lvl2pPr>
            <a:lvl3pPr algn="l" rtl="0" eaLnBrk="0" fontAlgn="base" hangingPunct="0">
              <a:spcBef>
                <a:spcPct val="0"/>
              </a:spcBef>
              <a:spcAft>
                <a:spcPct val="0"/>
              </a:spcAft>
              <a:defRPr sz="2600" b="1">
                <a:solidFill>
                  <a:srgbClr val="005B82"/>
                </a:solidFill>
                <a:latin typeface="Arial" charset="0"/>
              </a:defRPr>
            </a:lvl3pPr>
            <a:lvl4pPr algn="l" rtl="0" eaLnBrk="0" fontAlgn="base" hangingPunct="0">
              <a:spcBef>
                <a:spcPct val="0"/>
              </a:spcBef>
              <a:spcAft>
                <a:spcPct val="0"/>
              </a:spcAft>
              <a:defRPr sz="2600" b="1">
                <a:solidFill>
                  <a:srgbClr val="005B82"/>
                </a:solidFill>
                <a:latin typeface="Arial" charset="0"/>
              </a:defRPr>
            </a:lvl4pPr>
            <a:lvl5pPr algn="l" rtl="0" eaLnBrk="0" fontAlgn="base" hangingPunct="0">
              <a:spcBef>
                <a:spcPct val="0"/>
              </a:spcBef>
              <a:spcAft>
                <a:spcPct val="0"/>
              </a:spcAft>
              <a:defRPr sz="2600" b="1">
                <a:solidFill>
                  <a:srgbClr val="005B82"/>
                </a:solidFill>
                <a:latin typeface="Arial" charset="0"/>
              </a:defRPr>
            </a:lvl5pPr>
            <a:lvl6pPr marL="457059" algn="l" rtl="0" fontAlgn="base">
              <a:spcBef>
                <a:spcPct val="0"/>
              </a:spcBef>
              <a:spcAft>
                <a:spcPct val="0"/>
              </a:spcAft>
              <a:defRPr sz="2600" b="1">
                <a:solidFill>
                  <a:srgbClr val="005B82"/>
                </a:solidFill>
                <a:latin typeface="Arial" charset="0"/>
              </a:defRPr>
            </a:lvl6pPr>
            <a:lvl7pPr marL="914118" algn="l" rtl="0" fontAlgn="base">
              <a:spcBef>
                <a:spcPct val="0"/>
              </a:spcBef>
              <a:spcAft>
                <a:spcPct val="0"/>
              </a:spcAft>
              <a:defRPr sz="2600" b="1">
                <a:solidFill>
                  <a:srgbClr val="005B82"/>
                </a:solidFill>
                <a:latin typeface="Arial" charset="0"/>
              </a:defRPr>
            </a:lvl7pPr>
            <a:lvl8pPr marL="1371180" algn="l" rtl="0" fontAlgn="base">
              <a:spcBef>
                <a:spcPct val="0"/>
              </a:spcBef>
              <a:spcAft>
                <a:spcPct val="0"/>
              </a:spcAft>
              <a:defRPr sz="2600" b="1">
                <a:solidFill>
                  <a:srgbClr val="005B82"/>
                </a:solidFill>
                <a:latin typeface="Arial" charset="0"/>
              </a:defRPr>
            </a:lvl8pPr>
            <a:lvl9pPr marL="1828239" algn="l" rtl="0" fontAlgn="base">
              <a:spcBef>
                <a:spcPct val="0"/>
              </a:spcBef>
              <a:spcAft>
                <a:spcPct val="0"/>
              </a:spcAft>
              <a:defRPr sz="2600" b="1">
                <a:solidFill>
                  <a:srgbClr val="005B82"/>
                </a:solidFill>
                <a:latin typeface="Arial" charset="0"/>
              </a:defRPr>
            </a:lvl9pPr>
          </a:lstStyle>
          <a:p>
            <a:r>
              <a:rPr lang="de-DE" sz="1800" kern="0" dirty="0"/>
              <a:t>Inside </a:t>
            </a:r>
            <a:r>
              <a:rPr lang="de-DE" sz="1800" kern="0" dirty="0" err="1"/>
              <a:t>of</a:t>
            </a:r>
            <a:r>
              <a:rPr lang="de-DE" sz="1800" kern="0" dirty="0"/>
              <a:t> </a:t>
            </a:r>
            <a:r>
              <a:rPr lang="de-DE" sz="1800" kern="0" dirty="0" err="1"/>
              <a:t>the</a:t>
            </a:r>
            <a:r>
              <a:rPr lang="de-DE" sz="1800" kern="0" dirty="0"/>
              <a:t> </a:t>
            </a:r>
            <a:r>
              <a:rPr lang="de-DE" sz="1800" kern="0" dirty="0" err="1"/>
              <a:t>wet</a:t>
            </a:r>
            <a:r>
              <a:rPr lang="de-DE" sz="1800" kern="0" dirty="0"/>
              <a:t> </a:t>
            </a:r>
            <a:r>
              <a:rPr lang="de-DE" sz="1800" kern="0" dirty="0" err="1"/>
              <a:t>bench</a:t>
            </a:r>
            <a:r>
              <a:rPr lang="de-DE" sz="1800" kern="0" dirty="0"/>
              <a:t> </a:t>
            </a:r>
            <a:r>
              <a:rPr lang="de-DE" sz="1800" kern="0" dirty="0" err="1"/>
              <a:t>area</a:t>
            </a:r>
            <a:endParaRPr lang="de-DE" sz="1800" kern="0" dirty="0"/>
          </a:p>
        </p:txBody>
      </p:sp>
      <p:cxnSp>
        <p:nvCxnSpPr>
          <p:cNvPr id="11" name="Gerade Verbindung mit Pfeil 10"/>
          <p:cNvCxnSpPr/>
          <p:nvPr/>
        </p:nvCxnSpPr>
        <p:spPr>
          <a:xfrm flipV="1">
            <a:off x="4932040" y="1700808"/>
            <a:ext cx="720080" cy="81583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H="1">
            <a:off x="7452320" y="1772816"/>
            <a:ext cx="720080" cy="14401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4644008" y="4227181"/>
            <a:ext cx="4176464" cy="2308324"/>
          </a:xfrm>
          <a:prstGeom prst="rect">
            <a:avLst/>
          </a:prstGeom>
          <a:noFill/>
        </p:spPr>
        <p:txBody>
          <a:bodyPr wrap="square" rtlCol="0">
            <a:spAutoFit/>
          </a:bodyPr>
          <a:lstStyle/>
          <a:p>
            <a:pPr marL="342900" indent="-342900">
              <a:buFont typeface="Wingdings" panose="05000000000000000000" pitchFamily="2" charset="2"/>
              <a:buChar char="Ø"/>
            </a:pPr>
            <a:r>
              <a:rPr lang="de-DE" sz="1600" b="1" dirty="0" err="1"/>
              <a:t>Exhaust</a:t>
            </a:r>
            <a:r>
              <a:rPr lang="de-DE" sz="1600" b="1" dirty="0"/>
              <a:t> / </a:t>
            </a:r>
            <a:r>
              <a:rPr lang="de-DE" sz="1600" b="1" dirty="0" err="1"/>
              <a:t>waste</a:t>
            </a:r>
            <a:r>
              <a:rPr lang="de-DE" sz="1600" b="1" dirty="0"/>
              <a:t> Air off (0%) </a:t>
            </a:r>
            <a:r>
              <a:rPr lang="de-DE" sz="1600" dirty="0"/>
              <a:t>= </a:t>
            </a:r>
          </a:p>
          <a:p>
            <a:pPr lvl="1"/>
            <a:r>
              <a:rPr lang="de-DE" sz="1600" dirty="0" err="1"/>
              <a:t>Red</a:t>
            </a:r>
            <a:r>
              <a:rPr lang="de-DE" sz="1600" dirty="0"/>
              <a:t> </a:t>
            </a:r>
            <a:r>
              <a:rPr lang="de-DE" sz="1600" dirty="0" err="1"/>
              <a:t>blinking</a:t>
            </a:r>
            <a:r>
              <a:rPr lang="de-DE" sz="1600" dirty="0"/>
              <a:t> light + </a:t>
            </a:r>
            <a:r>
              <a:rPr lang="de-DE" sz="1600" dirty="0" err="1"/>
              <a:t>Siren</a:t>
            </a:r>
            <a:endParaRPr lang="de-DE" sz="1600" dirty="0"/>
          </a:p>
          <a:p>
            <a:pPr marL="742809" lvl="1" indent="-285750">
              <a:buFont typeface="Arial" panose="020B0604020202020204" pitchFamily="34" charset="0"/>
              <a:buChar char="•"/>
            </a:pPr>
            <a:r>
              <a:rPr lang="de-DE" sz="1600" dirty="0"/>
              <a:t>Secure </a:t>
            </a:r>
            <a:r>
              <a:rPr lang="de-DE" sz="1600" dirty="0" err="1"/>
              <a:t>your</a:t>
            </a:r>
            <a:r>
              <a:rPr lang="de-DE" sz="1600" dirty="0"/>
              <a:t> </a:t>
            </a:r>
            <a:r>
              <a:rPr lang="de-DE" sz="1600" dirty="0" err="1"/>
              <a:t>work</a:t>
            </a:r>
            <a:r>
              <a:rPr lang="de-DE" sz="1600" dirty="0"/>
              <a:t> </a:t>
            </a:r>
            <a:r>
              <a:rPr lang="de-DE" sz="1600" dirty="0" err="1"/>
              <a:t>space</a:t>
            </a:r>
            <a:endParaRPr lang="de-DE" sz="1600" dirty="0"/>
          </a:p>
          <a:p>
            <a:pPr marL="742809" lvl="1" indent="-285750">
              <a:buFont typeface="Arial" panose="020B0604020202020204" pitchFamily="34" charset="0"/>
              <a:buChar char="•"/>
            </a:pPr>
            <a:r>
              <a:rPr lang="en-US" sz="1600" dirty="0"/>
              <a:t>Immediately leave the wet bench area</a:t>
            </a:r>
          </a:p>
          <a:p>
            <a:pPr marL="742809" lvl="1" indent="-285750">
              <a:buFont typeface="Arial" panose="020B0604020202020204" pitchFamily="34" charset="0"/>
              <a:buChar char="•"/>
            </a:pPr>
            <a:r>
              <a:rPr lang="en-US" sz="1600" dirty="0"/>
              <a:t>Undress the bunny suit and leave the cleanroom</a:t>
            </a:r>
          </a:p>
          <a:p>
            <a:pPr marL="742809" lvl="1" indent="-285750">
              <a:buFont typeface="Arial" panose="020B0604020202020204" pitchFamily="34" charset="0"/>
              <a:buChar char="•"/>
            </a:pPr>
            <a:r>
              <a:rPr lang="en-US" sz="1600" dirty="0"/>
              <a:t>Meet in front of clean room</a:t>
            </a:r>
            <a:endParaRPr lang="de-DE" sz="1600" dirty="0"/>
          </a:p>
          <a:p>
            <a:endParaRPr lang="de-DE" sz="1600" dirty="0"/>
          </a:p>
        </p:txBody>
      </p:sp>
      <p:cxnSp>
        <p:nvCxnSpPr>
          <p:cNvPr id="18" name="Gerade Verbindung 17"/>
          <p:cNvCxnSpPr/>
          <p:nvPr/>
        </p:nvCxnSpPr>
        <p:spPr>
          <a:xfrm>
            <a:off x="4478700" y="908720"/>
            <a:ext cx="72008" cy="5688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071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Gas Alert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56765"/>
            <a:ext cx="253365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elle 3"/>
          <p:cNvGraphicFramePr>
            <a:graphicFrameLocks noGrp="1"/>
          </p:cNvGraphicFramePr>
          <p:nvPr>
            <p:extLst>
              <p:ext uri="{D42A27DB-BD31-4B8C-83A1-F6EECF244321}">
                <p14:modId xmlns:p14="http://schemas.microsoft.com/office/powerpoint/2010/main" val="1999920756"/>
              </p:ext>
            </p:extLst>
          </p:nvPr>
        </p:nvGraphicFramePr>
        <p:xfrm>
          <a:off x="3419872" y="836712"/>
          <a:ext cx="5472608" cy="5341595"/>
        </p:xfrm>
        <a:graphic>
          <a:graphicData uri="http://schemas.openxmlformats.org/drawingml/2006/table">
            <a:tbl>
              <a:tblPr firstRow="1" bandRow="1">
                <a:tableStyleId>{5C22544A-7EE6-4342-B048-85BDC9FD1C3A}</a:tableStyleId>
              </a:tblPr>
              <a:tblGrid>
                <a:gridCol w="1824203">
                  <a:extLst>
                    <a:ext uri="{9D8B030D-6E8A-4147-A177-3AD203B41FA5}">
                      <a16:colId xmlns:a16="http://schemas.microsoft.com/office/drawing/2014/main" val="20000"/>
                    </a:ext>
                  </a:extLst>
                </a:gridCol>
                <a:gridCol w="1543556">
                  <a:extLst>
                    <a:ext uri="{9D8B030D-6E8A-4147-A177-3AD203B41FA5}">
                      <a16:colId xmlns:a16="http://schemas.microsoft.com/office/drawing/2014/main" val="20001"/>
                    </a:ext>
                  </a:extLst>
                </a:gridCol>
                <a:gridCol w="2104849">
                  <a:extLst>
                    <a:ext uri="{9D8B030D-6E8A-4147-A177-3AD203B41FA5}">
                      <a16:colId xmlns:a16="http://schemas.microsoft.com/office/drawing/2014/main" val="20002"/>
                    </a:ext>
                  </a:extLst>
                </a:gridCol>
              </a:tblGrid>
              <a:tr h="525755">
                <a:tc>
                  <a:txBody>
                    <a:bodyPr/>
                    <a:lstStyle/>
                    <a:p>
                      <a:pPr algn="ctr"/>
                      <a:r>
                        <a:rPr lang="de-DE" dirty="0"/>
                        <a:t>Signal</a:t>
                      </a:r>
                    </a:p>
                  </a:txBody>
                  <a:tcPr>
                    <a:solidFill>
                      <a:srgbClr val="FF0000"/>
                    </a:solidFill>
                  </a:tcPr>
                </a:tc>
                <a:tc>
                  <a:txBody>
                    <a:bodyPr/>
                    <a:lstStyle/>
                    <a:p>
                      <a:pPr algn="ctr"/>
                      <a:r>
                        <a:rPr lang="de-DE" dirty="0" err="1"/>
                        <a:t>Meaning</a:t>
                      </a:r>
                      <a:endParaRPr lang="de-DE" dirty="0"/>
                    </a:p>
                  </a:txBody>
                  <a:tcPr>
                    <a:solidFill>
                      <a:srgbClr val="FF0000"/>
                    </a:solidFill>
                  </a:tcPr>
                </a:tc>
                <a:tc>
                  <a:txBody>
                    <a:bodyPr/>
                    <a:lstStyle/>
                    <a:p>
                      <a:pPr algn="ctr"/>
                      <a:r>
                        <a:rPr lang="de-DE" dirty="0"/>
                        <a:t>Action</a:t>
                      </a:r>
                    </a:p>
                  </a:txBody>
                  <a:tcPr>
                    <a:solidFill>
                      <a:srgbClr val="FF0000"/>
                    </a:solidFill>
                  </a:tcPr>
                </a:tc>
                <a:extLst>
                  <a:ext uri="{0D108BD9-81ED-4DB2-BD59-A6C34878D82A}">
                    <a16:rowId xmlns:a16="http://schemas.microsoft.com/office/drawing/2014/main" val="10000"/>
                  </a:ext>
                </a:extLst>
              </a:tr>
              <a:tr h="1944216">
                <a:tc>
                  <a:txBody>
                    <a:bodyPr/>
                    <a:lstStyle/>
                    <a:p>
                      <a:endParaRPr lang="de-DE" sz="1600" dirty="0"/>
                    </a:p>
                    <a:p>
                      <a:r>
                        <a:rPr lang="de-DE" sz="1600" dirty="0" err="1"/>
                        <a:t>Blinking</a:t>
                      </a:r>
                      <a:r>
                        <a:rPr lang="de-DE" sz="1600" dirty="0"/>
                        <a:t> </a:t>
                      </a:r>
                      <a:r>
                        <a:rPr lang="de-DE" sz="1600" dirty="0" err="1"/>
                        <a:t>yellow</a:t>
                      </a:r>
                      <a:r>
                        <a:rPr lang="de-DE" sz="1600" dirty="0"/>
                        <a:t> / orange</a:t>
                      </a:r>
                    </a:p>
                  </a:txBody>
                  <a:tcPr/>
                </a:tc>
                <a:tc>
                  <a:txBody>
                    <a:bodyPr/>
                    <a:lstStyle/>
                    <a:p>
                      <a:r>
                        <a:rPr lang="en-US" sz="1600" b="0" i="0" u="none" strike="noStrike" kern="1200" baseline="0" dirty="0">
                          <a:solidFill>
                            <a:schemeClr val="dk1"/>
                          </a:solidFill>
                          <a:latin typeface="+mn-lt"/>
                          <a:ea typeface="+mn-ea"/>
                          <a:cs typeface="+mn-cs"/>
                        </a:rPr>
                        <a:t>Alarm 1: This means that there is gas detected, but at 10% maximum tolerated work space level. </a:t>
                      </a:r>
                      <a:endParaRPr lang="en-US" sz="1800" b="0" i="0" u="none" strike="noStrike" kern="1200" baseline="0" dirty="0">
                        <a:solidFill>
                          <a:schemeClr val="dk1"/>
                        </a:solidFill>
                        <a:latin typeface="+mn-lt"/>
                        <a:ea typeface="+mn-ea"/>
                        <a:cs typeface="+mn-cs"/>
                      </a:endParaRPr>
                    </a:p>
                  </a:txBody>
                  <a:tcPr/>
                </a:tc>
                <a:tc>
                  <a:txBody>
                    <a:bodyPr/>
                    <a:lstStyle/>
                    <a:p>
                      <a:r>
                        <a:rPr lang="en-US" sz="1600" b="1" i="0" u="none" strike="noStrike" kern="1200" baseline="0" dirty="0">
                          <a:solidFill>
                            <a:schemeClr val="dk1"/>
                          </a:solidFill>
                          <a:latin typeface="+mn-lt"/>
                          <a:ea typeface="+mn-ea"/>
                          <a:cs typeface="+mn-cs"/>
                        </a:rPr>
                        <a:t>Orderly evacuation:</a:t>
                      </a:r>
                    </a:p>
                    <a:p>
                      <a:r>
                        <a:rPr lang="en-US" sz="1600" b="0" i="0" u="none" strike="noStrike" kern="1200" baseline="0" dirty="0">
                          <a:solidFill>
                            <a:schemeClr val="dk1"/>
                          </a:solidFill>
                          <a:latin typeface="+mn-lt"/>
                          <a:ea typeface="+mn-ea"/>
                          <a:cs typeface="+mn-cs"/>
                        </a:rPr>
                        <a:t>Contact staff, secure your samples, clean up your workspace and leave clean room the normal way </a:t>
                      </a:r>
                      <a:r>
                        <a:rPr lang="en-US" sz="1800" b="0" i="0" u="none" strike="noStrike" kern="1200" baseline="0" dirty="0">
                          <a:solidFill>
                            <a:schemeClr val="dk1"/>
                          </a:solidFill>
                          <a:latin typeface="+mn-lt"/>
                          <a:ea typeface="+mn-ea"/>
                          <a:cs typeface="+mn-cs"/>
                        </a:rPr>
                        <a:t>	</a:t>
                      </a:r>
                      <a:endParaRPr lang="de-DE" dirty="0"/>
                    </a:p>
                  </a:txBody>
                  <a:tcPr/>
                </a:tc>
                <a:extLst>
                  <a:ext uri="{0D108BD9-81ED-4DB2-BD59-A6C34878D82A}">
                    <a16:rowId xmlns:a16="http://schemas.microsoft.com/office/drawing/2014/main" val="10001"/>
                  </a:ext>
                </a:extLst>
              </a:tr>
              <a:tr h="1352801">
                <a:tc>
                  <a:txBody>
                    <a:bodyPr/>
                    <a:lstStyle/>
                    <a:p>
                      <a:r>
                        <a:rPr lang="de-DE" sz="1600" dirty="0" err="1"/>
                        <a:t>Blinking</a:t>
                      </a:r>
                      <a:r>
                        <a:rPr lang="de-DE" sz="1600" baseline="0" dirty="0"/>
                        <a:t> </a:t>
                      </a:r>
                      <a:r>
                        <a:rPr lang="de-DE" sz="1600" baseline="0" dirty="0" err="1"/>
                        <a:t>red</a:t>
                      </a:r>
                      <a:r>
                        <a:rPr lang="de-DE" sz="1600" baseline="0" dirty="0"/>
                        <a:t> </a:t>
                      </a:r>
                      <a:r>
                        <a:rPr lang="de-DE" sz="1600" baseline="0" dirty="0" err="1"/>
                        <a:t>and</a:t>
                      </a:r>
                      <a:r>
                        <a:rPr lang="de-DE" sz="1600" baseline="0" dirty="0"/>
                        <a:t> orange</a:t>
                      </a:r>
                    </a:p>
                    <a:p>
                      <a:r>
                        <a:rPr lang="de-DE" sz="1600" baseline="0" dirty="0"/>
                        <a:t>+ </a:t>
                      </a:r>
                    </a:p>
                    <a:p>
                      <a:r>
                        <a:rPr lang="de-DE" sz="1600" baseline="0" dirty="0" err="1"/>
                        <a:t>siren</a:t>
                      </a:r>
                      <a:endParaRPr lang="de-DE" sz="1600" dirty="0"/>
                    </a:p>
                  </a:txBody>
                  <a:tcPr/>
                </a:tc>
                <a:tc>
                  <a:txBody>
                    <a:bodyPr/>
                    <a:lstStyle/>
                    <a:p>
                      <a:r>
                        <a:rPr lang="de-DE" sz="1600" b="0" i="0" u="none" strike="noStrike" kern="1200" baseline="0" dirty="0">
                          <a:solidFill>
                            <a:schemeClr val="dk1"/>
                          </a:solidFill>
                          <a:latin typeface="+mn-lt"/>
                          <a:ea typeface="+mn-ea"/>
                          <a:cs typeface="+mn-cs"/>
                        </a:rPr>
                        <a:t>Alarm 2: </a:t>
                      </a:r>
                    </a:p>
                    <a:p>
                      <a:r>
                        <a:rPr lang="de-DE" sz="1600" b="0" i="0" u="none" strike="noStrike" kern="1200" baseline="0" dirty="0" err="1">
                          <a:solidFill>
                            <a:schemeClr val="dk1"/>
                          </a:solidFill>
                          <a:latin typeface="+mn-lt"/>
                          <a:ea typeface="+mn-ea"/>
                          <a:cs typeface="+mn-cs"/>
                        </a:rPr>
                        <a:t>Toxic</a:t>
                      </a:r>
                      <a:r>
                        <a:rPr lang="de-DE" sz="1600" b="0" i="0" u="none" strike="noStrike" kern="1200" baseline="0" dirty="0">
                          <a:solidFill>
                            <a:schemeClr val="dk1"/>
                          </a:solidFill>
                          <a:latin typeface="+mn-lt"/>
                          <a:ea typeface="+mn-ea"/>
                          <a:cs typeface="+mn-cs"/>
                        </a:rPr>
                        <a:t> gas </a:t>
                      </a:r>
                      <a:r>
                        <a:rPr lang="de-DE" sz="1600" b="0" i="0" u="none" strike="noStrike" kern="1200" baseline="0" dirty="0" err="1">
                          <a:solidFill>
                            <a:schemeClr val="dk1"/>
                          </a:solidFill>
                          <a:latin typeface="+mn-lt"/>
                          <a:ea typeface="+mn-ea"/>
                          <a:cs typeface="+mn-cs"/>
                        </a:rPr>
                        <a:t>detected</a:t>
                      </a:r>
                      <a:r>
                        <a:rPr lang="de-DE" sz="1600" b="0" i="0" u="none" strike="noStrike" kern="1200" baseline="0" dirty="0">
                          <a:solidFill>
                            <a:schemeClr val="dk1"/>
                          </a:solidFill>
                          <a:latin typeface="+mn-lt"/>
                          <a:ea typeface="+mn-ea"/>
                          <a:cs typeface="+mn-cs"/>
                        </a:rPr>
                        <a:t> 	</a:t>
                      </a:r>
                    </a:p>
                    <a:p>
                      <a:endParaRPr lang="de-DE" dirty="0"/>
                    </a:p>
                  </a:txBody>
                  <a:tcPr/>
                </a:tc>
                <a:tc>
                  <a:txBody>
                    <a:bodyPr/>
                    <a:lstStyle/>
                    <a:p>
                      <a:r>
                        <a:rPr lang="en-US" sz="1600" b="1" i="0" u="none" strike="noStrike" kern="1200" baseline="0" dirty="0">
                          <a:solidFill>
                            <a:schemeClr val="dk1"/>
                          </a:solidFill>
                          <a:latin typeface="+mn-lt"/>
                          <a:ea typeface="+mn-ea"/>
                          <a:cs typeface="+mn-cs"/>
                        </a:rPr>
                        <a:t>Immediate evacuation: LEAVE THE HNF AT ONCE! </a:t>
                      </a:r>
                      <a:r>
                        <a:rPr lang="en-US" sz="1600" b="0" i="0" u="none" strike="noStrike" kern="1200" baseline="0" dirty="0">
                          <a:solidFill>
                            <a:schemeClr val="dk1"/>
                          </a:solidFill>
                          <a:latin typeface="+mn-lt"/>
                          <a:ea typeface="+mn-ea"/>
                          <a:cs typeface="+mn-cs"/>
                        </a:rPr>
                        <a:t>Put the chemicals in the back. But do not bother about samples, do not bother about overall, </a:t>
                      </a:r>
                      <a:r>
                        <a:rPr lang="en-US" sz="1600" b="1" i="0" u="none" strike="noStrike" kern="1200" baseline="0" dirty="0">
                          <a:solidFill>
                            <a:schemeClr val="dk1"/>
                          </a:solidFill>
                          <a:latin typeface="+mn-lt"/>
                          <a:ea typeface="+mn-ea"/>
                          <a:cs typeface="+mn-cs"/>
                        </a:rPr>
                        <a:t>leave the building and gather at the meeting point! </a:t>
                      </a:r>
                      <a:endParaRPr lang="en-US" sz="18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10002"/>
                  </a:ext>
                </a:extLst>
              </a:tr>
            </a:tbl>
          </a:graphicData>
        </a:graphic>
      </p:graphicFrame>
      <p:grpSp>
        <p:nvGrpSpPr>
          <p:cNvPr id="5" name="Gruppieren 4"/>
          <p:cNvGrpSpPr/>
          <p:nvPr/>
        </p:nvGrpSpPr>
        <p:grpSpPr>
          <a:xfrm>
            <a:off x="539552" y="338676"/>
            <a:ext cx="4230239" cy="368549"/>
            <a:chOff x="0" y="4930"/>
            <a:chExt cx="2676836" cy="368549"/>
          </a:xfrm>
          <a:solidFill>
            <a:srgbClr val="005B82"/>
          </a:solidFill>
        </p:grpSpPr>
        <p:sp>
          <p:nvSpPr>
            <p:cNvPr id="6" name="Abgerundetes Rechteck 5"/>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7"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b="1" dirty="0"/>
                <a:t>17</a:t>
              </a:r>
              <a:r>
                <a:rPr lang="de-DE" b="1" kern="1200" dirty="0"/>
                <a:t>. </a:t>
              </a:r>
              <a:r>
                <a:rPr lang="de-DE" b="1" kern="1200" dirty="0" err="1"/>
                <a:t>Cleanroom</a:t>
              </a:r>
              <a:r>
                <a:rPr lang="de-DE" b="1" kern="1200" dirty="0"/>
                <a:t> </a:t>
              </a:r>
              <a:r>
                <a:rPr lang="de-DE" b="1" dirty="0" err="1"/>
                <a:t>A</a:t>
              </a:r>
              <a:r>
                <a:rPr lang="de-DE" b="1" kern="1200" dirty="0" err="1"/>
                <a:t>lerts</a:t>
              </a:r>
              <a:endParaRPr lang="de-DE" b="1" kern="1200" dirty="0"/>
            </a:p>
          </p:txBody>
        </p:sp>
      </p:grpSp>
    </p:spTree>
    <p:extLst>
      <p:ext uri="{BB962C8B-B14F-4D97-AF65-F5344CB8AC3E}">
        <p14:creationId xmlns:p14="http://schemas.microsoft.com/office/powerpoint/2010/main" val="1685836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p:cNvSpPr>
            <a:spLocks noGrp="1"/>
          </p:cNvSpPr>
          <p:nvPr>
            <p:ph idx="1"/>
          </p:nvPr>
        </p:nvSpPr>
        <p:spPr>
          <a:xfrm>
            <a:off x="467544" y="1124744"/>
            <a:ext cx="8229600" cy="5256584"/>
          </a:xfrm>
        </p:spPr>
        <p:txBody>
          <a:bodyPr>
            <a:normAutofit fontScale="85000" lnSpcReduction="20000"/>
          </a:bodyPr>
          <a:lstStyle/>
          <a:p>
            <a:pPr>
              <a:buFont typeface="Wingdings" panose="05000000000000000000" pitchFamily="2" charset="2"/>
              <a:buChar char="Ø"/>
            </a:pPr>
            <a:r>
              <a:rPr lang="de-DE" b="1" dirty="0" err="1"/>
              <a:t>Fire</a:t>
            </a:r>
            <a:r>
              <a:rPr lang="de-DE" b="1" dirty="0"/>
              <a:t> Alert </a:t>
            </a:r>
            <a:r>
              <a:rPr lang="de-DE" dirty="0"/>
              <a:t>= </a:t>
            </a:r>
            <a:r>
              <a:rPr lang="de-DE" dirty="0" err="1"/>
              <a:t>Siren</a:t>
            </a:r>
            <a:r>
              <a:rPr lang="de-DE" dirty="0"/>
              <a:t> + </a:t>
            </a:r>
            <a:r>
              <a:rPr lang="de-DE" dirty="0" err="1"/>
              <a:t>blinking</a:t>
            </a:r>
            <a:r>
              <a:rPr lang="de-DE" dirty="0"/>
              <a:t> </a:t>
            </a:r>
            <a:r>
              <a:rPr lang="de-DE" dirty="0" err="1"/>
              <a:t>red</a:t>
            </a:r>
            <a:r>
              <a:rPr lang="de-DE" dirty="0"/>
              <a:t> light in </a:t>
            </a:r>
            <a:r>
              <a:rPr lang="de-DE" dirty="0" err="1"/>
              <a:t>the</a:t>
            </a:r>
            <a:r>
              <a:rPr lang="de-DE" dirty="0"/>
              <a:t> </a:t>
            </a:r>
            <a:r>
              <a:rPr lang="de-DE" dirty="0" err="1"/>
              <a:t>whole</a:t>
            </a:r>
            <a:r>
              <a:rPr lang="de-DE" dirty="0"/>
              <a:t> </a:t>
            </a:r>
            <a:r>
              <a:rPr lang="de-DE" dirty="0" err="1"/>
              <a:t>building</a:t>
            </a:r>
            <a:endParaRPr lang="de-DE" dirty="0"/>
          </a:p>
          <a:p>
            <a:pPr marL="651510" lvl="1" indent="-285750">
              <a:buFont typeface="Arial" panose="020B0604020202020204" pitchFamily="34" charset="0"/>
              <a:buChar char="•"/>
            </a:pPr>
            <a:r>
              <a:rPr lang="de-DE" dirty="0"/>
              <a:t>Secure </a:t>
            </a:r>
            <a:r>
              <a:rPr lang="de-DE" dirty="0" err="1"/>
              <a:t>your</a:t>
            </a:r>
            <a:r>
              <a:rPr lang="de-DE" dirty="0"/>
              <a:t> </a:t>
            </a:r>
            <a:r>
              <a:rPr lang="de-DE" dirty="0" err="1"/>
              <a:t>work</a:t>
            </a:r>
            <a:r>
              <a:rPr lang="de-DE" dirty="0"/>
              <a:t> </a:t>
            </a:r>
            <a:r>
              <a:rPr lang="de-DE" dirty="0" err="1"/>
              <a:t>space</a:t>
            </a:r>
            <a:endParaRPr lang="de-DE" dirty="0"/>
          </a:p>
          <a:p>
            <a:pPr marL="651510" lvl="1" indent="-285750">
              <a:buFont typeface="Arial" panose="020B0604020202020204" pitchFamily="34" charset="0"/>
              <a:buChar char="•"/>
            </a:pPr>
            <a:r>
              <a:rPr lang="en-US" dirty="0"/>
              <a:t>Immediately leave the building</a:t>
            </a:r>
          </a:p>
          <a:p>
            <a:pPr marL="651510" lvl="1" indent="-285750">
              <a:buFont typeface="Arial" panose="020B0604020202020204" pitchFamily="34" charset="0"/>
              <a:buChar char="•"/>
            </a:pPr>
            <a:r>
              <a:rPr lang="en-US" dirty="0"/>
              <a:t>Do NOT remove your bunny suit (if you are in the clean room)</a:t>
            </a:r>
          </a:p>
          <a:p>
            <a:pPr marL="651510" lvl="1" indent="-285750">
              <a:buFont typeface="Arial" panose="020B0604020202020204" pitchFamily="34" charset="0"/>
              <a:buChar char="•"/>
            </a:pPr>
            <a:r>
              <a:rPr lang="en-US" dirty="0"/>
              <a:t>meet at the meeting point</a:t>
            </a:r>
          </a:p>
          <a:p>
            <a:pPr marL="651510" lvl="1" indent="-285750">
              <a:buFont typeface="Arial" panose="020B0604020202020204" pitchFamily="34" charset="0"/>
              <a:buChar char="•"/>
            </a:pPr>
            <a:endParaRPr lang="de-DE" dirty="0"/>
          </a:p>
          <a:p>
            <a:pPr>
              <a:buFont typeface="Wingdings" panose="05000000000000000000" pitchFamily="2" charset="2"/>
              <a:buChar char="Ø"/>
            </a:pPr>
            <a:r>
              <a:rPr lang="de-DE" b="1" dirty="0" err="1"/>
              <a:t>Toxic</a:t>
            </a:r>
            <a:r>
              <a:rPr lang="de-DE" b="1" dirty="0"/>
              <a:t> Gas Alert </a:t>
            </a:r>
            <a:r>
              <a:rPr lang="de-DE" dirty="0"/>
              <a:t>(</a:t>
            </a:r>
            <a:r>
              <a:rPr lang="de-DE" dirty="0" err="1"/>
              <a:t>section</a:t>
            </a:r>
            <a:r>
              <a:rPr lang="de-DE" dirty="0"/>
              <a:t> alert </a:t>
            </a:r>
            <a:r>
              <a:rPr lang="de-DE" dirty="0" err="1"/>
              <a:t>for</a:t>
            </a:r>
            <a:r>
              <a:rPr lang="de-DE" dirty="0"/>
              <a:t> </a:t>
            </a:r>
            <a:r>
              <a:rPr lang="de-DE" dirty="0" err="1"/>
              <a:t>each</a:t>
            </a:r>
            <a:r>
              <a:rPr lang="de-DE" dirty="0"/>
              <a:t> </a:t>
            </a:r>
            <a:r>
              <a:rPr lang="de-DE" dirty="0" err="1"/>
              <a:t>floor</a:t>
            </a:r>
            <a:r>
              <a:rPr lang="de-DE" b="1" dirty="0"/>
              <a:t>) </a:t>
            </a:r>
            <a:r>
              <a:rPr lang="de-DE" dirty="0"/>
              <a:t>= </a:t>
            </a:r>
            <a:r>
              <a:rPr lang="de-DE" dirty="0" err="1"/>
              <a:t>Red</a:t>
            </a:r>
            <a:r>
              <a:rPr lang="de-DE" dirty="0"/>
              <a:t> </a:t>
            </a:r>
            <a:r>
              <a:rPr lang="de-DE" dirty="0" err="1"/>
              <a:t>and</a:t>
            </a:r>
            <a:r>
              <a:rPr lang="de-DE" dirty="0"/>
              <a:t> orange </a:t>
            </a:r>
            <a:r>
              <a:rPr lang="de-DE" dirty="0" err="1"/>
              <a:t>blinking</a:t>
            </a:r>
            <a:r>
              <a:rPr lang="de-DE" dirty="0"/>
              <a:t> </a:t>
            </a:r>
            <a:r>
              <a:rPr lang="de-DE" dirty="0" err="1"/>
              <a:t>lights</a:t>
            </a:r>
            <a:r>
              <a:rPr lang="de-DE" dirty="0"/>
              <a:t>  + </a:t>
            </a:r>
            <a:r>
              <a:rPr lang="de-DE" dirty="0" err="1"/>
              <a:t>Siren</a:t>
            </a:r>
            <a:endParaRPr lang="de-DE" dirty="0"/>
          </a:p>
          <a:p>
            <a:pPr lvl="1"/>
            <a:r>
              <a:rPr lang="de-DE" dirty="0"/>
              <a:t>Secure </a:t>
            </a:r>
            <a:r>
              <a:rPr lang="de-DE" dirty="0" err="1"/>
              <a:t>your</a:t>
            </a:r>
            <a:r>
              <a:rPr lang="de-DE" dirty="0"/>
              <a:t> </a:t>
            </a:r>
            <a:r>
              <a:rPr lang="de-DE" dirty="0" err="1"/>
              <a:t>work</a:t>
            </a:r>
            <a:r>
              <a:rPr lang="de-DE" dirty="0"/>
              <a:t> </a:t>
            </a:r>
            <a:r>
              <a:rPr lang="de-DE" dirty="0" err="1"/>
              <a:t>space</a:t>
            </a:r>
            <a:endParaRPr lang="de-DE" dirty="0"/>
          </a:p>
          <a:p>
            <a:pPr lvl="1"/>
            <a:r>
              <a:rPr lang="en-US" dirty="0"/>
              <a:t>Immediately leave the floor</a:t>
            </a:r>
          </a:p>
          <a:p>
            <a:pPr lvl="1"/>
            <a:r>
              <a:rPr lang="en-US" dirty="0"/>
              <a:t>Do NOT remove your bunny suit (if you are in the clean room)</a:t>
            </a:r>
          </a:p>
          <a:p>
            <a:pPr lvl="1"/>
            <a:r>
              <a:rPr lang="en-US" dirty="0"/>
              <a:t>meet at the meeting point</a:t>
            </a:r>
          </a:p>
          <a:p>
            <a:pPr marL="457060" lvl="1" indent="0">
              <a:buNone/>
            </a:pPr>
            <a:endParaRPr lang="de-DE" sz="1800" dirty="0"/>
          </a:p>
          <a:p>
            <a:pPr marL="342900" indent="-342900">
              <a:buFont typeface="Wingdings" panose="05000000000000000000" pitchFamily="2" charset="2"/>
              <a:buChar char="Ø"/>
            </a:pPr>
            <a:r>
              <a:rPr lang="de-DE" b="1" dirty="0" err="1"/>
              <a:t>Exhaust</a:t>
            </a:r>
            <a:r>
              <a:rPr lang="de-DE" b="1" dirty="0"/>
              <a:t> Air off </a:t>
            </a:r>
            <a:r>
              <a:rPr lang="de-DE" dirty="0"/>
              <a:t>(</a:t>
            </a:r>
            <a:r>
              <a:rPr lang="de-DE" dirty="0" err="1"/>
              <a:t>Wet</a:t>
            </a:r>
            <a:r>
              <a:rPr lang="de-DE" dirty="0"/>
              <a:t> </a:t>
            </a:r>
            <a:r>
              <a:rPr lang="de-DE" dirty="0" err="1"/>
              <a:t>bench</a:t>
            </a:r>
            <a:r>
              <a:rPr lang="de-DE" dirty="0"/>
              <a:t> </a:t>
            </a:r>
            <a:r>
              <a:rPr lang="de-DE" dirty="0" err="1"/>
              <a:t>area</a:t>
            </a:r>
            <a:r>
              <a:rPr lang="de-DE" dirty="0"/>
              <a:t>) = </a:t>
            </a:r>
            <a:r>
              <a:rPr lang="de-DE" dirty="0" err="1"/>
              <a:t>Red</a:t>
            </a:r>
            <a:r>
              <a:rPr lang="de-DE" dirty="0"/>
              <a:t> </a:t>
            </a:r>
            <a:r>
              <a:rPr lang="de-DE" dirty="0" err="1"/>
              <a:t>blinking</a:t>
            </a:r>
            <a:r>
              <a:rPr lang="de-DE" dirty="0"/>
              <a:t> light + </a:t>
            </a:r>
            <a:r>
              <a:rPr lang="de-DE" dirty="0" err="1"/>
              <a:t>Siren</a:t>
            </a:r>
            <a:endParaRPr lang="de-DE" dirty="0"/>
          </a:p>
          <a:p>
            <a:pPr lvl="1"/>
            <a:r>
              <a:rPr lang="de-DE" dirty="0"/>
              <a:t>Secure </a:t>
            </a:r>
            <a:r>
              <a:rPr lang="de-DE" dirty="0" err="1"/>
              <a:t>your</a:t>
            </a:r>
            <a:r>
              <a:rPr lang="de-DE" dirty="0"/>
              <a:t> </a:t>
            </a:r>
            <a:r>
              <a:rPr lang="de-DE" dirty="0" err="1"/>
              <a:t>work</a:t>
            </a:r>
            <a:r>
              <a:rPr lang="de-DE" dirty="0"/>
              <a:t> </a:t>
            </a:r>
            <a:r>
              <a:rPr lang="de-DE" dirty="0" err="1"/>
              <a:t>space</a:t>
            </a:r>
            <a:endParaRPr lang="de-DE" dirty="0"/>
          </a:p>
          <a:p>
            <a:pPr lvl="1"/>
            <a:r>
              <a:rPr lang="en-US" dirty="0"/>
              <a:t>Immediately leave the wet bench area</a:t>
            </a:r>
          </a:p>
          <a:p>
            <a:pPr lvl="1"/>
            <a:r>
              <a:rPr lang="en-US" dirty="0"/>
              <a:t>Undress the bunny suit and leave the clean room the normal way</a:t>
            </a:r>
          </a:p>
          <a:p>
            <a:pPr lvl="1"/>
            <a:r>
              <a:rPr lang="en-US" dirty="0"/>
              <a:t>meet in front of the HNF</a:t>
            </a:r>
            <a:endParaRPr lang="de-DE" dirty="0"/>
          </a:p>
        </p:txBody>
      </p:sp>
      <p:grpSp>
        <p:nvGrpSpPr>
          <p:cNvPr id="4" name="Gruppieren 3"/>
          <p:cNvGrpSpPr/>
          <p:nvPr/>
        </p:nvGrpSpPr>
        <p:grpSpPr>
          <a:xfrm>
            <a:off x="539553" y="309845"/>
            <a:ext cx="4032448" cy="368549"/>
            <a:chOff x="0" y="4930"/>
            <a:chExt cx="2676836" cy="368549"/>
          </a:xfrm>
          <a:solidFill>
            <a:srgbClr val="005B82"/>
          </a:solidFill>
        </p:grpSpPr>
        <p:sp>
          <p:nvSpPr>
            <p:cNvPr id="5" name="Abgerundetes Rechteck 4"/>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8"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b="1" dirty="0"/>
                <a:t>18</a:t>
              </a:r>
              <a:r>
                <a:rPr lang="de-DE" b="1" kern="1200" dirty="0"/>
                <a:t>. Main </a:t>
              </a:r>
              <a:r>
                <a:rPr lang="de-DE" b="1" kern="1200" dirty="0" err="1"/>
                <a:t>Alerts</a:t>
              </a:r>
              <a:r>
                <a:rPr lang="de-DE" b="1" kern="1200" dirty="0"/>
                <a:t> Summary</a:t>
              </a:r>
            </a:p>
          </p:txBody>
        </p:sp>
      </p:grpSp>
    </p:spTree>
    <p:extLst>
      <p:ext uri="{BB962C8B-B14F-4D97-AF65-F5344CB8AC3E}">
        <p14:creationId xmlns:p14="http://schemas.microsoft.com/office/powerpoint/2010/main" val="3180086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feld 5"/>
          <p:cNvSpPr txBox="1">
            <a:spLocks noChangeArrowheads="1"/>
          </p:cNvSpPr>
          <p:nvPr/>
        </p:nvSpPr>
        <p:spPr bwMode="auto">
          <a:xfrm>
            <a:off x="701675" y="1504950"/>
            <a:ext cx="7124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b="1"/>
              <a:t>EM fields / RF</a:t>
            </a:r>
          </a:p>
        </p:txBody>
      </p:sp>
      <p:sp>
        <p:nvSpPr>
          <p:cNvPr id="12293" name="Rectangle 11"/>
          <p:cNvSpPr>
            <a:spLocks noChangeArrowheads="1"/>
          </p:cNvSpPr>
          <p:nvPr/>
        </p:nvSpPr>
        <p:spPr bwMode="auto">
          <a:xfrm>
            <a:off x="1881188" y="3094038"/>
            <a:ext cx="49371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12294" name="Rectangle 12"/>
          <p:cNvSpPr>
            <a:spLocks noChangeArrowheads="1"/>
          </p:cNvSpPr>
          <p:nvPr/>
        </p:nvSpPr>
        <p:spPr bwMode="auto">
          <a:xfrm>
            <a:off x="1881188" y="3094038"/>
            <a:ext cx="49371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12296" name="Rectangle 18"/>
          <p:cNvSpPr>
            <a:spLocks noChangeArrowheads="1"/>
          </p:cNvSpPr>
          <p:nvPr/>
        </p:nvSpPr>
        <p:spPr bwMode="auto">
          <a:xfrm>
            <a:off x="5545138" y="628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pic>
        <p:nvPicPr>
          <p:cNvPr id="12297" name="Picture 17" descr="p0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163" y="2978150"/>
            <a:ext cx="189388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Textfeld 8"/>
          <p:cNvSpPr txBox="1">
            <a:spLocks noChangeArrowheads="1"/>
          </p:cNvSpPr>
          <p:nvPr/>
        </p:nvSpPr>
        <p:spPr bwMode="auto">
          <a:xfrm>
            <a:off x="701675" y="5116513"/>
            <a:ext cx="21971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t>Reactive Ion Etcher</a:t>
            </a:r>
          </a:p>
          <a:p>
            <a:pPr eaLnBrk="1" hangingPunct="1"/>
            <a:r>
              <a:rPr lang="de-DE"/>
              <a:t>PECVD</a:t>
            </a:r>
          </a:p>
          <a:p>
            <a:pPr eaLnBrk="1" hangingPunct="1"/>
            <a:r>
              <a:rPr lang="de-DE"/>
              <a:t>…</a:t>
            </a:r>
          </a:p>
        </p:txBody>
      </p:sp>
      <p:sp>
        <p:nvSpPr>
          <p:cNvPr id="12299" name="Textfeld 8"/>
          <p:cNvSpPr txBox="1">
            <a:spLocks noChangeArrowheads="1"/>
          </p:cNvSpPr>
          <p:nvPr/>
        </p:nvSpPr>
        <p:spPr bwMode="auto">
          <a:xfrm>
            <a:off x="701675" y="1989138"/>
            <a:ext cx="208268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dirty="0"/>
              <a:t>In </a:t>
            </a:r>
            <a:r>
              <a:rPr lang="de-DE" dirty="0" err="1"/>
              <a:t>case</a:t>
            </a:r>
            <a:r>
              <a:rPr lang="de-DE" dirty="0"/>
              <a:t> </a:t>
            </a:r>
            <a:r>
              <a:rPr lang="de-DE" dirty="0" err="1"/>
              <a:t>of</a:t>
            </a:r>
            <a:endParaRPr lang="de-DE" dirty="0"/>
          </a:p>
          <a:p>
            <a:pPr eaLnBrk="1" hangingPunct="1"/>
            <a:r>
              <a:rPr lang="de-DE" dirty="0" err="1"/>
              <a:t>cardiac</a:t>
            </a:r>
            <a:r>
              <a:rPr lang="de-DE" dirty="0"/>
              <a:t> </a:t>
            </a:r>
            <a:r>
              <a:rPr lang="de-DE" dirty="0" err="1"/>
              <a:t>stimulator</a:t>
            </a:r>
            <a:r>
              <a:rPr lang="de-DE" dirty="0"/>
              <a:t>:</a:t>
            </a:r>
          </a:p>
          <a:p>
            <a:pPr eaLnBrk="1" hangingPunct="1"/>
            <a:r>
              <a:rPr lang="de-DE" dirty="0"/>
              <a:t>Talk </a:t>
            </a:r>
            <a:r>
              <a:rPr lang="de-DE" dirty="0" err="1"/>
              <a:t>to</a:t>
            </a:r>
            <a:r>
              <a:rPr lang="de-DE" dirty="0"/>
              <a:t> </a:t>
            </a:r>
            <a:r>
              <a:rPr lang="de-DE" dirty="0" err="1"/>
              <a:t>us</a:t>
            </a:r>
            <a:r>
              <a:rPr lang="de-DE" dirty="0"/>
              <a:t>!</a:t>
            </a:r>
          </a:p>
        </p:txBody>
      </p:sp>
      <p:grpSp>
        <p:nvGrpSpPr>
          <p:cNvPr id="11" name="Gruppieren 10"/>
          <p:cNvGrpSpPr/>
          <p:nvPr/>
        </p:nvGrpSpPr>
        <p:grpSpPr>
          <a:xfrm>
            <a:off x="539552" y="309845"/>
            <a:ext cx="4536504" cy="368549"/>
            <a:chOff x="0" y="4930"/>
            <a:chExt cx="2676836" cy="368549"/>
          </a:xfrm>
          <a:solidFill>
            <a:srgbClr val="005B82"/>
          </a:solidFill>
        </p:grpSpPr>
        <p:sp>
          <p:nvSpPr>
            <p:cNvPr id="12" name="Abgerundetes Rechteck 11"/>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13"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b="1" dirty="0"/>
                <a:t>19</a:t>
              </a:r>
              <a:r>
                <a:rPr lang="de-DE" b="1" kern="1200" dirty="0"/>
                <a:t>. </a:t>
              </a:r>
              <a:r>
                <a:rPr lang="de-DE" b="1" kern="1200" dirty="0" err="1"/>
                <a:t>Sources</a:t>
              </a:r>
              <a:r>
                <a:rPr lang="de-DE" b="1" kern="1200" dirty="0"/>
                <a:t> </a:t>
              </a:r>
              <a:r>
                <a:rPr lang="de-DE" b="1" kern="1200" dirty="0" err="1"/>
                <a:t>of</a:t>
              </a:r>
              <a:r>
                <a:rPr lang="de-DE" b="1" kern="1200" dirty="0"/>
                <a:t> </a:t>
              </a:r>
              <a:r>
                <a:rPr lang="de-DE" b="1" kern="1200" dirty="0" err="1"/>
                <a:t>Danger</a:t>
              </a:r>
              <a:r>
                <a:rPr lang="de-DE" b="1" kern="1200" dirty="0"/>
                <a:t> in Clean </a:t>
              </a:r>
              <a:r>
                <a:rPr lang="de-DE" b="1" kern="1200" dirty="0" err="1"/>
                <a:t>Room</a:t>
              </a:r>
              <a:endParaRPr lang="de-DE" b="1" kern="1200" dirty="0"/>
            </a:p>
          </p:txBody>
        </p:sp>
      </p:gr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8775" y="1504950"/>
            <a:ext cx="5417641" cy="4320000"/>
          </a:xfrm>
          <a:prstGeom prst="rect">
            <a:avLst/>
          </a:prstGeom>
        </p:spPr>
      </p:pic>
    </p:spTree>
    <p:extLst>
      <p:ext uri="{BB962C8B-B14F-4D97-AF65-F5344CB8AC3E}">
        <p14:creationId xmlns:p14="http://schemas.microsoft.com/office/powerpoint/2010/main" val="3350885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1881188" y="3094038"/>
            <a:ext cx="49371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15364" name="Rectangle 4"/>
          <p:cNvSpPr>
            <a:spLocks noChangeArrowheads="1"/>
          </p:cNvSpPr>
          <p:nvPr/>
        </p:nvSpPr>
        <p:spPr bwMode="auto">
          <a:xfrm>
            <a:off x="1881188" y="3094038"/>
            <a:ext cx="49371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15365" name="Text Box 5"/>
          <p:cNvSpPr txBox="1">
            <a:spLocks noChangeArrowheads="1"/>
          </p:cNvSpPr>
          <p:nvPr/>
        </p:nvSpPr>
        <p:spPr bwMode="auto">
          <a:xfrm>
            <a:off x="602879" y="843647"/>
            <a:ext cx="6773416" cy="646331"/>
          </a:xfrm>
          <a:prstGeom prst="rect">
            <a:avLst/>
          </a:prstGeom>
          <a:solidFill>
            <a:srgbClr val="FF0000"/>
          </a:solid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b="1" dirty="0">
                <a:solidFill>
                  <a:schemeClr val="bg1"/>
                </a:solidFill>
              </a:rPr>
              <a:t>Follow </a:t>
            </a:r>
            <a:r>
              <a:rPr lang="de-DE" b="1" dirty="0" err="1">
                <a:solidFill>
                  <a:schemeClr val="bg1"/>
                </a:solidFill>
              </a:rPr>
              <a:t>the</a:t>
            </a:r>
            <a:r>
              <a:rPr lang="de-DE" b="1" dirty="0">
                <a:solidFill>
                  <a:schemeClr val="bg1"/>
                </a:solidFill>
              </a:rPr>
              <a:t> </a:t>
            </a:r>
            <a:r>
              <a:rPr lang="de-DE" b="1" dirty="0" err="1">
                <a:solidFill>
                  <a:schemeClr val="bg1"/>
                </a:solidFill>
              </a:rPr>
              <a:t>operating</a:t>
            </a:r>
            <a:r>
              <a:rPr lang="de-DE" b="1" dirty="0">
                <a:solidFill>
                  <a:schemeClr val="bg1"/>
                </a:solidFill>
              </a:rPr>
              <a:t> </a:t>
            </a:r>
            <a:r>
              <a:rPr lang="de-DE" b="1" dirty="0" err="1">
                <a:solidFill>
                  <a:schemeClr val="bg1"/>
                </a:solidFill>
              </a:rPr>
              <a:t>instructions</a:t>
            </a:r>
            <a:r>
              <a:rPr lang="de-DE" b="1" dirty="0">
                <a:solidFill>
                  <a:schemeClr val="bg1"/>
                </a:solidFill>
              </a:rPr>
              <a:t> (“Betriebsanweisung”)</a:t>
            </a:r>
          </a:p>
          <a:p>
            <a:pPr eaLnBrk="1" hangingPunct="1"/>
            <a:r>
              <a:rPr lang="de-DE" b="1" dirty="0" err="1">
                <a:solidFill>
                  <a:schemeClr val="bg1"/>
                </a:solidFill>
              </a:rPr>
              <a:t>and</a:t>
            </a:r>
            <a:r>
              <a:rPr lang="de-DE" b="1" dirty="0">
                <a:solidFill>
                  <a:schemeClr val="bg1"/>
                </a:solidFill>
              </a:rPr>
              <a:t> </a:t>
            </a:r>
            <a:r>
              <a:rPr lang="de-DE" b="1" u="sng" dirty="0">
                <a:solidFill>
                  <a:schemeClr val="bg1"/>
                </a:solidFill>
              </a:rPr>
              <a:t>m</a:t>
            </a:r>
            <a:r>
              <a:rPr lang="de-DE" b="1" dirty="0">
                <a:solidFill>
                  <a:schemeClr val="bg1"/>
                </a:solidFill>
              </a:rPr>
              <a:t>aterial </a:t>
            </a:r>
            <a:r>
              <a:rPr lang="de-DE" b="1" u="sng" dirty="0" err="1">
                <a:solidFill>
                  <a:schemeClr val="bg1"/>
                </a:solidFill>
              </a:rPr>
              <a:t>s</a:t>
            </a:r>
            <a:r>
              <a:rPr lang="de-DE" b="1" dirty="0" err="1">
                <a:solidFill>
                  <a:schemeClr val="bg1"/>
                </a:solidFill>
              </a:rPr>
              <a:t>afety</a:t>
            </a:r>
            <a:r>
              <a:rPr lang="de-DE" b="1" dirty="0">
                <a:solidFill>
                  <a:schemeClr val="bg1"/>
                </a:solidFill>
              </a:rPr>
              <a:t> </a:t>
            </a:r>
            <a:r>
              <a:rPr lang="de-DE" b="1" u="sng" dirty="0" err="1">
                <a:solidFill>
                  <a:schemeClr val="bg1"/>
                </a:solidFill>
              </a:rPr>
              <a:t>d</a:t>
            </a:r>
            <a:r>
              <a:rPr lang="de-DE" b="1" dirty="0" err="1">
                <a:solidFill>
                  <a:schemeClr val="bg1"/>
                </a:solidFill>
              </a:rPr>
              <a:t>ata</a:t>
            </a:r>
            <a:r>
              <a:rPr lang="de-DE" b="1" dirty="0">
                <a:solidFill>
                  <a:schemeClr val="bg1"/>
                </a:solidFill>
              </a:rPr>
              <a:t> </a:t>
            </a:r>
            <a:r>
              <a:rPr lang="de-DE" b="1" u="sng" dirty="0" err="1">
                <a:solidFill>
                  <a:schemeClr val="bg1"/>
                </a:solidFill>
              </a:rPr>
              <a:t>s</a:t>
            </a:r>
            <a:r>
              <a:rPr lang="de-DE" b="1" dirty="0" err="1">
                <a:solidFill>
                  <a:schemeClr val="bg1"/>
                </a:solidFill>
              </a:rPr>
              <a:t>heets</a:t>
            </a:r>
            <a:r>
              <a:rPr lang="de-DE" b="1" dirty="0">
                <a:solidFill>
                  <a:schemeClr val="bg1"/>
                </a:solidFill>
              </a:rPr>
              <a:t> (MSDS)</a:t>
            </a:r>
          </a:p>
        </p:txBody>
      </p:sp>
      <p:pic>
        <p:nvPicPr>
          <p:cNvPr id="15367" name="Picture 9" descr="HF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063" y="1898650"/>
            <a:ext cx="2933700" cy="41481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36" t="437" b="-437"/>
          <a:stretch/>
        </p:blipFill>
        <p:spPr>
          <a:xfrm>
            <a:off x="6543245" y="2378827"/>
            <a:ext cx="2421243" cy="1902147"/>
          </a:xfrm>
          <a:prstGeom prst="rect">
            <a:avLst/>
          </a:prstGeom>
        </p:spPr>
      </p:pic>
      <p:grpSp>
        <p:nvGrpSpPr>
          <p:cNvPr id="5" name="Gruppieren 4"/>
          <p:cNvGrpSpPr/>
          <p:nvPr/>
        </p:nvGrpSpPr>
        <p:grpSpPr>
          <a:xfrm>
            <a:off x="3989587" y="4280974"/>
            <a:ext cx="3737400" cy="2401764"/>
            <a:chOff x="1403648" y="1872729"/>
            <a:chExt cx="5974692" cy="3955246"/>
          </a:xfrm>
        </p:grpSpPr>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1872729"/>
              <a:ext cx="5974692" cy="3955246"/>
            </a:xfrm>
            <a:prstGeom prst="rect">
              <a:avLst/>
            </a:prstGeom>
          </p:spPr>
        </p:pic>
        <p:sp>
          <p:nvSpPr>
            <p:cNvPr id="4" name="Ellipse 3"/>
            <p:cNvSpPr/>
            <p:nvPr/>
          </p:nvSpPr>
          <p:spPr>
            <a:xfrm>
              <a:off x="2771799" y="2492896"/>
              <a:ext cx="869141" cy="11521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5575067" y="2564904"/>
              <a:ext cx="869141" cy="11521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l="12570" r="23416"/>
          <a:stretch/>
        </p:blipFill>
        <p:spPr>
          <a:xfrm>
            <a:off x="4017240" y="1668726"/>
            <a:ext cx="2526005" cy="2612248"/>
          </a:xfrm>
          <a:prstGeom prst="rect">
            <a:avLst/>
          </a:prstGeom>
        </p:spPr>
      </p:pic>
      <p:grpSp>
        <p:nvGrpSpPr>
          <p:cNvPr id="14" name="Gruppieren 13"/>
          <p:cNvGrpSpPr/>
          <p:nvPr/>
        </p:nvGrpSpPr>
        <p:grpSpPr>
          <a:xfrm>
            <a:off x="539552" y="309845"/>
            <a:ext cx="4305866" cy="368549"/>
            <a:chOff x="0" y="4930"/>
            <a:chExt cx="2676836" cy="368549"/>
          </a:xfrm>
          <a:solidFill>
            <a:srgbClr val="005B82"/>
          </a:solidFill>
        </p:grpSpPr>
        <p:sp>
          <p:nvSpPr>
            <p:cNvPr id="15" name="Abgerundetes Rechteck 14"/>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16"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b="1" dirty="0"/>
                <a:t>19</a:t>
              </a:r>
              <a:r>
                <a:rPr lang="de-DE" b="1" kern="1200" dirty="0"/>
                <a:t>. </a:t>
              </a:r>
              <a:r>
                <a:rPr lang="de-DE" b="1" kern="1200" dirty="0" err="1"/>
                <a:t>Sources</a:t>
              </a:r>
              <a:r>
                <a:rPr lang="de-DE" b="1" kern="1200" dirty="0"/>
                <a:t> </a:t>
              </a:r>
              <a:r>
                <a:rPr lang="de-DE" b="1" kern="1200" dirty="0" err="1"/>
                <a:t>of</a:t>
              </a:r>
              <a:r>
                <a:rPr lang="de-DE" b="1" kern="1200" dirty="0"/>
                <a:t> </a:t>
              </a:r>
              <a:r>
                <a:rPr lang="de-DE" b="1" kern="1200" dirty="0" err="1"/>
                <a:t>Danger</a:t>
              </a:r>
              <a:r>
                <a:rPr lang="de-DE" b="1" kern="1200" dirty="0"/>
                <a:t> in </a:t>
              </a:r>
              <a:r>
                <a:rPr lang="de-DE" b="1" dirty="0"/>
                <a:t>C</a:t>
              </a:r>
              <a:r>
                <a:rPr lang="de-DE" b="1" kern="1200" dirty="0"/>
                <a:t>lean </a:t>
              </a:r>
              <a:r>
                <a:rPr lang="de-DE" b="1" kern="1200" dirty="0" err="1"/>
                <a:t>Room</a:t>
              </a:r>
              <a:endParaRPr lang="de-DE" b="1" kern="1200" dirty="0"/>
            </a:p>
          </p:txBody>
        </p:sp>
      </p:grpSp>
    </p:spTree>
    <p:extLst>
      <p:ext uri="{BB962C8B-B14F-4D97-AF65-F5344CB8AC3E}">
        <p14:creationId xmlns:p14="http://schemas.microsoft.com/office/powerpoint/2010/main" val="807121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4787900" y="1557338"/>
          <a:ext cx="2324100" cy="3371850"/>
        </p:xfrm>
        <a:graphic>
          <a:graphicData uri="http://schemas.openxmlformats.org/presentationml/2006/ole">
            <mc:AlternateContent xmlns:mc="http://schemas.openxmlformats.org/markup-compatibility/2006">
              <mc:Choice xmlns:v="urn:schemas-microsoft-com:vml" Requires="v">
                <p:oleObj name="Clip" r:id="rId2" imgW="3848100" imgH="5478463" progId="MS_ClipArt_Gallery.2">
                  <p:embed/>
                </p:oleObj>
              </mc:Choice>
              <mc:Fallback>
                <p:oleObj name="Clip" r:id="rId2" imgW="3848100" imgH="5478463" progId="MS_ClipArt_Gallery.2">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557338"/>
                        <a:ext cx="2324100"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Text Box 4"/>
          <p:cNvSpPr txBox="1">
            <a:spLocks noChangeArrowheads="1"/>
          </p:cNvSpPr>
          <p:nvPr/>
        </p:nvSpPr>
        <p:spPr bwMode="auto">
          <a:xfrm>
            <a:off x="762000" y="2205038"/>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GB" sz="2800" b="1" noProof="0" dirty="0">
              <a:solidFill>
                <a:srgbClr val="FF3300"/>
              </a:solidFill>
              <a:latin typeface="Times New Roman" pitchFamily="18" charset="0"/>
            </a:endParaRPr>
          </a:p>
        </p:txBody>
      </p:sp>
      <p:sp>
        <p:nvSpPr>
          <p:cNvPr id="6" name="WordArt 6"/>
          <p:cNvSpPr>
            <a:spLocks noChangeArrowheads="1" noChangeShapeType="1" noTextEdit="1"/>
          </p:cNvSpPr>
          <p:nvPr/>
        </p:nvSpPr>
        <p:spPr bwMode="auto">
          <a:xfrm>
            <a:off x="4067175" y="5013325"/>
            <a:ext cx="4465265" cy="514350"/>
          </a:xfrm>
          <a:prstGeom prst="rect">
            <a:avLst/>
          </a:prstGeom>
        </p:spPr>
        <p:txBody>
          <a:bodyPr wrap="none" fromWordArt="1">
            <a:prstTxWarp prst="textCanDown">
              <a:avLst>
                <a:gd name="adj" fmla="val 33333"/>
              </a:avLst>
            </a:prstTxWarp>
          </a:bodyPr>
          <a:lstStyle/>
          <a:p>
            <a:pPr algn="ctr"/>
            <a:r>
              <a:rPr lang="en-GB" sz="2400" kern="10" noProof="0" dirty="0">
                <a:ln w="9525">
                  <a:solidFill>
                    <a:srgbClr val="FF0000"/>
                  </a:solidFill>
                  <a:round/>
                  <a:headEnd/>
                  <a:tailEnd/>
                </a:ln>
                <a:solidFill>
                  <a:srgbClr val="FF0000"/>
                </a:solidFill>
                <a:latin typeface="Arial"/>
                <a:cs typeface="Arial"/>
              </a:rPr>
              <a:t>  „I did not know.....“</a:t>
            </a:r>
          </a:p>
        </p:txBody>
      </p:sp>
      <p:sp>
        <p:nvSpPr>
          <p:cNvPr id="7" name="Text Box 8"/>
          <p:cNvSpPr txBox="1">
            <a:spLocks noChangeArrowheads="1"/>
          </p:cNvSpPr>
          <p:nvPr/>
        </p:nvSpPr>
        <p:spPr bwMode="auto">
          <a:xfrm>
            <a:off x="1187450" y="1557338"/>
            <a:ext cx="290015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sz="2200" noProof="0" dirty="0"/>
              <a:t>It is no excuse to say:</a:t>
            </a:r>
          </a:p>
        </p:txBody>
      </p:sp>
    </p:spTree>
    <p:extLst>
      <p:ext uri="{BB962C8B-B14F-4D97-AF65-F5344CB8AC3E}">
        <p14:creationId xmlns:p14="http://schemas.microsoft.com/office/powerpoint/2010/main" val="416931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bwMode="auto">
          <a:xfrm>
            <a:off x="685800" y="980727"/>
            <a:ext cx="7772400" cy="71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05B82"/>
                </a:solidFill>
                <a:latin typeface="+mj-lt"/>
                <a:ea typeface="+mj-ea"/>
                <a:cs typeface="+mj-cs"/>
              </a:defRPr>
            </a:lvl1pPr>
            <a:lvl2pPr algn="l" rtl="0" eaLnBrk="0" fontAlgn="base" hangingPunct="0">
              <a:spcBef>
                <a:spcPct val="0"/>
              </a:spcBef>
              <a:spcAft>
                <a:spcPct val="0"/>
              </a:spcAft>
              <a:defRPr sz="2600" b="1">
                <a:solidFill>
                  <a:srgbClr val="005B82"/>
                </a:solidFill>
                <a:latin typeface="Arial" charset="0"/>
              </a:defRPr>
            </a:lvl2pPr>
            <a:lvl3pPr algn="l" rtl="0" eaLnBrk="0" fontAlgn="base" hangingPunct="0">
              <a:spcBef>
                <a:spcPct val="0"/>
              </a:spcBef>
              <a:spcAft>
                <a:spcPct val="0"/>
              </a:spcAft>
              <a:defRPr sz="2600" b="1">
                <a:solidFill>
                  <a:srgbClr val="005B82"/>
                </a:solidFill>
                <a:latin typeface="Arial" charset="0"/>
              </a:defRPr>
            </a:lvl3pPr>
            <a:lvl4pPr algn="l" rtl="0" eaLnBrk="0" fontAlgn="base" hangingPunct="0">
              <a:spcBef>
                <a:spcPct val="0"/>
              </a:spcBef>
              <a:spcAft>
                <a:spcPct val="0"/>
              </a:spcAft>
              <a:defRPr sz="2600" b="1">
                <a:solidFill>
                  <a:srgbClr val="005B82"/>
                </a:solidFill>
                <a:latin typeface="Arial" charset="0"/>
              </a:defRPr>
            </a:lvl4pPr>
            <a:lvl5pPr algn="l" rtl="0" eaLnBrk="0" fontAlgn="base" hangingPunct="0">
              <a:spcBef>
                <a:spcPct val="0"/>
              </a:spcBef>
              <a:spcAft>
                <a:spcPct val="0"/>
              </a:spcAft>
              <a:defRPr sz="2600" b="1">
                <a:solidFill>
                  <a:srgbClr val="005B82"/>
                </a:solidFill>
                <a:latin typeface="Arial" charset="0"/>
              </a:defRPr>
            </a:lvl5pPr>
            <a:lvl6pPr marL="457200" algn="l" rtl="0" fontAlgn="base">
              <a:spcBef>
                <a:spcPct val="0"/>
              </a:spcBef>
              <a:spcAft>
                <a:spcPct val="0"/>
              </a:spcAft>
              <a:defRPr sz="2600" b="1">
                <a:solidFill>
                  <a:srgbClr val="005B82"/>
                </a:solidFill>
                <a:latin typeface="Arial" charset="0"/>
              </a:defRPr>
            </a:lvl6pPr>
            <a:lvl7pPr marL="914400" algn="l" rtl="0" fontAlgn="base">
              <a:spcBef>
                <a:spcPct val="0"/>
              </a:spcBef>
              <a:spcAft>
                <a:spcPct val="0"/>
              </a:spcAft>
              <a:defRPr sz="2600" b="1">
                <a:solidFill>
                  <a:srgbClr val="005B82"/>
                </a:solidFill>
                <a:latin typeface="Arial" charset="0"/>
              </a:defRPr>
            </a:lvl7pPr>
            <a:lvl8pPr marL="1371600" algn="l" rtl="0" fontAlgn="base">
              <a:spcBef>
                <a:spcPct val="0"/>
              </a:spcBef>
              <a:spcAft>
                <a:spcPct val="0"/>
              </a:spcAft>
              <a:defRPr sz="2600" b="1">
                <a:solidFill>
                  <a:srgbClr val="005B82"/>
                </a:solidFill>
                <a:latin typeface="Arial" charset="0"/>
              </a:defRPr>
            </a:lvl8pPr>
            <a:lvl9pPr marL="1828800" algn="l" rtl="0" fontAlgn="base">
              <a:spcBef>
                <a:spcPct val="0"/>
              </a:spcBef>
              <a:spcAft>
                <a:spcPct val="0"/>
              </a:spcAft>
              <a:defRPr sz="2600" b="1">
                <a:solidFill>
                  <a:srgbClr val="005B82"/>
                </a:solidFill>
                <a:latin typeface="Arial" charset="0"/>
              </a:defRPr>
            </a:lvl9pPr>
          </a:lstStyle>
          <a:p>
            <a:r>
              <a:rPr lang="en-US" kern="0" dirty="0"/>
              <a:t>Example: Spectroscopic </a:t>
            </a:r>
            <a:r>
              <a:rPr lang="en-US" kern="0" dirty="0" err="1"/>
              <a:t>Ellipsometer</a:t>
            </a:r>
            <a:r>
              <a:rPr lang="en-US" kern="0" dirty="0"/>
              <a:t> SE800</a:t>
            </a:r>
          </a:p>
        </p:txBody>
      </p:sp>
      <p:sp>
        <p:nvSpPr>
          <p:cNvPr id="3" name="Rectangle 14"/>
          <p:cNvSpPr>
            <a:spLocks noChangeArrowheads="1"/>
          </p:cNvSpPr>
          <p:nvPr/>
        </p:nvSpPr>
        <p:spPr bwMode="auto">
          <a:xfrm>
            <a:off x="1881188" y="3094038"/>
            <a:ext cx="493712" cy="0"/>
          </a:xfrm>
          <a:prstGeom prst="rect">
            <a:avLst/>
          </a:prstGeom>
          <a:noFill/>
          <a:ln w="9525">
            <a:noFill/>
            <a:miter lim="800000"/>
            <a:headEnd/>
            <a:tailEnd/>
          </a:ln>
        </p:spPr>
        <p:txBody>
          <a:bodyPr wrap="none">
            <a:spAutoFit/>
          </a:bodyPr>
          <a:lstStyle/>
          <a:p>
            <a:endParaRPr lang="en-US"/>
          </a:p>
        </p:txBody>
      </p:sp>
      <p:sp>
        <p:nvSpPr>
          <p:cNvPr id="4" name="Rectangle 16"/>
          <p:cNvSpPr>
            <a:spLocks noChangeArrowheads="1"/>
          </p:cNvSpPr>
          <p:nvPr/>
        </p:nvSpPr>
        <p:spPr bwMode="auto">
          <a:xfrm>
            <a:off x="1881188" y="3094038"/>
            <a:ext cx="493712" cy="0"/>
          </a:xfrm>
          <a:prstGeom prst="rect">
            <a:avLst/>
          </a:prstGeom>
          <a:noFill/>
          <a:ln w="9525">
            <a:noFill/>
            <a:miter lim="800000"/>
            <a:headEnd/>
            <a:tailEnd/>
          </a:ln>
        </p:spPr>
        <p:txBody>
          <a:bodyPr wrap="none">
            <a:spAutoFit/>
          </a:bodyPr>
          <a:lstStyle/>
          <a:p>
            <a:endParaRPr lang="en-US"/>
          </a:p>
        </p:txBody>
      </p:sp>
      <p:sp>
        <p:nvSpPr>
          <p:cNvPr id="5" name="Textfeld 6"/>
          <p:cNvSpPr txBox="1">
            <a:spLocks noChangeArrowheads="1"/>
          </p:cNvSpPr>
          <p:nvPr/>
        </p:nvSpPr>
        <p:spPr bwMode="auto">
          <a:xfrm>
            <a:off x="323528" y="1916832"/>
            <a:ext cx="3316934" cy="2308324"/>
          </a:xfrm>
          <a:prstGeom prst="rect">
            <a:avLst/>
          </a:prstGeom>
          <a:noFill/>
          <a:ln w="9525">
            <a:noFill/>
            <a:miter lim="800000"/>
            <a:headEnd/>
            <a:tailEnd/>
          </a:ln>
        </p:spPr>
        <p:txBody>
          <a:bodyPr wrap="none">
            <a:spAutoFit/>
          </a:bodyPr>
          <a:lstStyle/>
          <a:p>
            <a:r>
              <a:rPr lang="en-US" b="1" dirty="0"/>
              <a:t>Hazards: </a:t>
            </a:r>
          </a:p>
          <a:p>
            <a:pPr marL="180975" indent="-180975">
              <a:buFont typeface="Arial" pitchFamily="34" charset="0"/>
              <a:buChar char="•"/>
            </a:pPr>
            <a:r>
              <a:rPr lang="en-US" dirty="0"/>
              <a:t>short wavelength light</a:t>
            </a:r>
          </a:p>
          <a:p>
            <a:pPr marL="180975" indent="-180975">
              <a:buFont typeface="Arial" pitchFamily="34" charset="0"/>
              <a:buChar char="•"/>
            </a:pPr>
            <a:r>
              <a:rPr lang="en-US" dirty="0"/>
              <a:t>movable parts</a:t>
            </a:r>
          </a:p>
          <a:p>
            <a:pPr marL="180975" indent="-180975">
              <a:buFont typeface="Arial" pitchFamily="34" charset="0"/>
              <a:buChar char="•"/>
            </a:pPr>
            <a:r>
              <a:rPr lang="en-US" dirty="0"/>
              <a:t>In case of lamp rupture: </a:t>
            </a:r>
            <a:br>
              <a:rPr lang="en-US" dirty="0"/>
            </a:br>
            <a:r>
              <a:rPr lang="en-US" dirty="0"/>
              <a:t>switch off main power,</a:t>
            </a:r>
            <a:br>
              <a:rPr lang="en-US" dirty="0"/>
            </a:br>
            <a:r>
              <a:rPr lang="en-US" dirty="0"/>
              <a:t>leave analysis room and</a:t>
            </a:r>
            <a:br>
              <a:rPr lang="en-US" dirty="0"/>
            </a:br>
            <a:r>
              <a:rPr lang="en-US" dirty="0"/>
              <a:t>contact staff</a:t>
            </a:r>
          </a:p>
          <a:p>
            <a:pPr marL="180975" indent="-180975">
              <a:buFont typeface="Arial" pitchFamily="34" charset="0"/>
              <a:buChar char="•"/>
            </a:pPr>
            <a:r>
              <a:rPr lang="en-US" dirty="0"/>
              <a:t>Follow “</a:t>
            </a:r>
            <a:r>
              <a:rPr lang="en-US" dirty="0" err="1"/>
              <a:t>Betriebsanweisung</a:t>
            </a:r>
            <a:r>
              <a:rPr lang="en-US" dirty="0"/>
              <a:t>”</a:t>
            </a:r>
          </a:p>
        </p:txBody>
      </p:sp>
      <p:pic>
        <p:nvPicPr>
          <p:cNvPr id="6" name="Picture 3"/>
          <p:cNvPicPr>
            <a:picLocks noChangeAspect="1" noChangeArrowheads="1"/>
          </p:cNvPicPr>
          <p:nvPr/>
        </p:nvPicPr>
        <p:blipFill>
          <a:blip r:embed="rId2" cstate="print"/>
          <a:srcRect/>
          <a:stretch>
            <a:fillRect/>
          </a:stretch>
        </p:blipFill>
        <p:spPr bwMode="auto">
          <a:xfrm>
            <a:off x="4211960" y="1844824"/>
            <a:ext cx="2880320" cy="2424573"/>
          </a:xfrm>
          <a:prstGeom prst="rect">
            <a:avLst/>
          </a:prstGeom>
          <a:noFill/>
          <a:ln w="9525">
            <a:noFill/>
            <a:miter lim="800000"/>
            <a:headEnd/>
            <a:tailEnd/>
          </a:ln>
        </p:spPr>
      </p:pic>
      <p:pic>
        <p:nvPicPr>
          <p:cNvPr id="9" name="Picture 5"/>
          <p:cNvPicPr>
            <a:picLocks noChangeAspect="1" noChangeArrowheads="1"/>
          </p:cNvPicPr>
          <p:nvPr/>
        </p:nvPicPr>
        <p:blipFill>
          <a:blip r:embed="rId3" cstate="print"/>
          <a:srcRect/>
          <a:stretch>
            <a:fillRect/>
          </a:stretch>
        </p:blipFill>
        <p:spPr bwMode="auto">
          <a:xfrm>
            <a:off x="5616116" y="3573016"/>
            <a:ext cx="2952328" cy="2850523"/>
          </a:xfrm>
          <a:prstGeom prst="rect">
            <a:avLst/>
          </a:prstGeom>
          <a:noFill/>
          <a:ln w="9525">
            <a:noFill/>
            <a:miter lim="800000"/>
            <a:headEnd/>
            <a:tailEnd/>
          </a:ln>
        </p:spPr>
      </p:pic>
      <p:sp>
        <p:nvSpPr>
          <p:cNvPr id="10" name="Textfeld 6"/>
          <p:cNvSpPr txBox="1">
            <a:spLocks noChangeArrowheads="1"/>
          </p:cNvSpPr>
          <p:nvPr/>
        </p:nvSpPr>
        <p:spPr bwMode="auto">
          <a:xfrm>
            <a:off x="323528" y="5518973"/>
            <a:ext cx="2307042" cy="646331"/>
          </a:xfrm>
          <a:prstGeom prst="rect">
            <a:avLst/>
          </a:prstGeom>
          <a:noFill/>
          <a:ln w="9525">
            <a:noFill/>
            <a:miter lim="800000"/>
            <a:headEnd/>
            <a:tailEnd/>
          </a:ln>
        </p:spPr>
        <p:txBody>
          <a:bodyPr wrap="none">
            <a:spAutoFit/>
          </a:bodyPr>
          <a:lstStyle/>
          <a:p>
            <a:r>
              <a:rPr lang="en-US" b="1" dirty="0"/>
              <a:t>Else: </a:t>
            </a:r>
          </a:p>
          <a:p>
            <a:r>
              <a:rPr lang="en-US" dirty="0"/>
              <a:t>Repair costs ~4000€</a:t>
            </a:r>
          </a:p>
        </p:txBody>
      </p:sp>
      <p:grpSp>
        <p:nvGrpSpPr>
          <p:cNvPr id="11" name="Gruppieren 10"/>
          <p:cNvGrpSpPr/>
          <p:nvPr/>
        </p:nvGrpSpPr>
        <p:grpSpPr>
          <a:xfrm>
            <a:off x="539552" y="309845"/>
            <a:ext cx="4392488" cy="368549"/>
            <a:chOff x="0" y="4930"/>
            <a:chExt cx="2676836" cy="368549"/>
          </a:xfrm>
          <a:solidFill>
            <a:srgbClr val="005B82"/>
          </a:solidFill>
        </p:grpSpPr>
        <p:sp>
          <p:nvSpPr>
            <p:cNvPr id="12" name="Abgerundetes Rechteck 11"/>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13"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b="1" dirty="0"/>
                <a:t>19</a:t>
              </a:r>
              <a:r>
                <a:rPr lang="de-DE" b="1" kern="1200" dirty="0"/>
                <a:t>. </a:t>
              </a:r>
              <a:r>
                <a:rPr lang="de-DE" b="1" kern="1200" dirty="0" err="1"/>
                <a:t>Sources</a:t>
              </a:r>
              <a:r>
                <a:rPr lang="de-DE" b="1" kern="1200" dirty="0"/>
                <a:t> </a:t>
              </a:r>
              <a:r>
                <a:rPr lang="de-DE" b="1" kern="1200" dirty="0" err="1"/>
                <a:t>of</a:t>
              </a:r>
              <a:r>
                <a:rPr lang="de-DE" b="1" kern="1200" dirty="0"/>
                <a:t> </a:t>
              </a:r>
              <a:r>
                <a:rPr lang="de-DE" b="1" kern="1200" dirty="0" err="1"/>
                <a:t>Danger</a:t>
              </a:r>
              <a:r>
                <a:rPr lang="de-DE" b="1" kern="1200" dirty="0"/>
                <a:t> in Clean </a:t>
              </a:r>
              <a:r>
                <a:rPr lang="de-DE" b="1" kern="1200" dirty="0" err="1"/>
                <a:t>Room</a:t>
              </a:r>
              <a:endParaRPr lang="de-DE" b="1" kern="1200" dirty="0"/>
            </a:p>
          </p:txBody>
        </p:sp>
      </p:grpSp>
      <p:sp>
        <p:nvSpPr>
          <p:cNvPr id="14" name="Textfeld 6"/>
          <p:cNvSpPr txBox="1">
            <a:spLocks noChangeArrowheads="1"/>
          </p:cNvSpPr>
          <p:nvPr/>
        </p:nvSpPr>
        <p:spPr bwMode="auto">
          <a:xfrm>
            <a:off x="395536" y="4316079"/>
            <a:ext cx="3816424" cy="1200329"/>
          </a:xfrm>
          <a:prstGeom prst="rect">
            <a:avLst/>
          </a:prstGeom>
          <a:noFill/>
          <a:ln w="9525">
            <a:noFill/>
            <a:miter lim="800000"/>
            <a:headEnd/>
            <a:tailEnd/>
          </a:ln>
        </p:spPr>
        <p:txBody>
          <a:bodyPr wrap="square">
            <a:spAutoFit/>
          </a:bodyPr>
          <a:lstStyle/>
          <a:p>
            <a:r>
              <a:rPr lang="en-US" b="1" dirty="0"/>
              <a:t>Attention: </a:t>
            </a:r>
          </a:p>
          <a:p>
            <a:r>
              <a:rPr lang="en-US" dirty="0"/>
              <a:t>After sample adjustment, microscope has to be put to middle position (“sample height”)</a:t>
            </a:r>
          </a:p>
        </p:txBody>
      </p:sp>
    </p:spTree>
    <p:extLst>
      <p:ext uri="{BB962C8B-B14F-4D97-AF65-F5344CB8AC3E}">
        <p14:creationId xmlns:p14="http://schemas.microsoft.com/office/powerpoint/2010/main" val="170744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bwMode="auto">
          <a:xfrm>
            <a:off x="685800" y="549275"/>
            <a:ext cx="806266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eaLnBrk="0" hangingPunct="0"/>
            <a:r>
              <a:rPr kumimoji="0" lang="de-DE" sz="2600" b="1" i="0" u="none" strike="noStrike" kern="0" cap="none" spc="0" normalizeH="0" baseline="0" noProof="0" dirty="0" err="1">
                <a:ln>
                  <a:noFill/>
                </a:ln>
                <a:solidFill>
                  <a:srgbClr val="005B82"/>
                </a:solidFill>
                <a:effectLst/>
                <a:uLnTx/>
                <a:uFillTx/>
                <a:latin typeface="+mj-lt"/>
                <a:ea typeface="+mj-ea"/>
                <a:cs typeface="+mj-cs"/>
              </a:rPr>
              <a:t>Example</a:t>
            </a:r>
            <a:r>
              <a:rPr kumimoji="0" lang="de-DE" sz="2600" b="1" i="0" u="none" strike="noStrike" kern="0" cap="none" spc="0" normalizeH="0" baseline="0" noProof="0" dirty="0">
                <a:ln>
                  <a:noFill/>
                </a:ln>
                <a:solidFill>
                  <a:srgbClr val="005B82"/>
                </a:solidFill>
                <a:effectLst/>
                <a:uLnTx/>
                <a:uFillTx/>
                <a:latin typeface="+mj-lt"/>
                <a:ea typeface="+mj-ea"/>
                <a:cs typeface="+mj-cs"/>
              </a:rPr>
              <a:t>: </a:t>
            </a:r>
            <a:r>
              <a:rPr kumimoji="0" lang="de-DE" sz="2600" b="1" i="0" u="none" strike="noStrike" kern="0" cap="none" spc="0" normalizeH="0" baseline="0" noProof="0" dirty="0" err="1">
                <a:ln>
                  <a:noFill/>
                </a:ln>
                <a:solidFill>
                  <a:srgbClr val="005B82"/>
                </a:solidFill>
                <a:effectLst/>
                <a:uLnTx/>
                <a:uFillTx/>
                <a:latin typeface="+mj-lt"/>
                <a:ea typeface="+mj-ea"/>
                <a:cs typeface="+mj-cs"/>
              </a:rPr>
              <a:t>Mask</a:t>
            </a:r>
            <a:r>
              <a:rPr kumimoji="0" lang="de-DE" sz="2600" b="1" i="0" u="none" strike="noStrike" kern="0" cap="none" spc="0" normalizeH="0" baseline="0" noProof="0" dirty="0">
                <a:ln>
                  <a:noFill/>
                </a:ln>
                <a:solidFill>
                  <a:srgbClr val="005B82"/>
                </a:solidFill>
                <a:effectLst/>
                <a:uLnTx/>
                <a:uFillTx/>
                <a:latin typeface="+mj-lt"/>
                <a:ea typeface="+mj-ea"/>
                <a:cs typeface="+mj-cs"/>
              </a:rPr>
              <a:t> </a:t>
            </a:r>
            <a:r>
              <a:rPr kumimoji="0" lang="de-DE" sz="2600" b="1" i="0" u="none" strike="noStrike" kern="0" cap="none" spc="0" normalizeH="0" baseline="0" noProof="0" dirty="0" err="1">
                <a:ln>
                  <a:noFill/>
                </a:ln>
                <a:solidFill>
                  <a:srgbClr val="005B82"/>
                </a:solidFill>
                <a:effectLst/>
                <a:uLnTx/>
                <a:uFillTx/>
                <a:latin typeface="+mj-lt"/>
                <a:ea typeface="+mj-ea"/>
                <a:cs typeface="+mj-cs"/>
              </a:rPr>
              <a:t>Aligner</a:t>
            </a:r>
            <a:r>
              <a:rPr kumimoji="0" lang="de-DE" sz="2600" b="1" i="0" u="none" strike="noStrike" kern="0" cap="none" spc="0" normalizeH="0" baseline="0" noProof="0" dirty="0">
                <a:ln>
                  <a:noFill/>
                </a:ln>
                <a:solidFill>
                  <a:srgbClr val="005B82"/>
                </a:solidFill>
                <a:effectLst/>
                <a:uLnTx/>
                <a:uFillTx/>
                <a:latin typeface="+mj-lt"/>
                <a:ea typeface="+mj-ea"/>
                <a:cs typeface="+mj-cs"/>
              </a:rPr>
              <a:t> I-IV – (SUSS</a:t>
            </a:r>
            <a:r>
              <a:rPr kumimoji="0" lang="de-DE" sz="2600" b="1" i="0" u="none" strike="noStrike" kern="0" cap="none" spc="0" normalizeH="0" noProof="0" dirty="0">
                <a:ln>
                  <a:noFill/>
                </a:ln>
                <a:solidFill>
                  <a:srgbClr val="005B82"/>
                </a:solidFill>
                <a:effectLst/>
                <a:uLnTx/>
                <a:uFillTx/>
                <a:latin typeface="+mj-lt"/>
                <a:ea typeface="+mj-ea"/>
                <a:cs typeface="+mj-cs"/>
              </a:rPr>
              <a:t> MA6 &amp; </a:t>
            </a:r>
            <a:r>
              <a:rPr kumimoji="0" lang="de-DE" sz="2600" b="1" i="0" u="none" strike="noStrike" kern="0" cap="none" spc="0" normalizeH="0" baseline="0" noProof="0" dirty="0">
                <a:ln>
                  <a:noFill/>
                </a:ln>
                <a:solidFill>
                  <a:srgbClr val="005B82"/>
                </a:solidFill>
                <a:effectLst/>
                <a:uLnTx/>
                <a:uFillTx/>
                <a:latin typeface="+mj-lt"/>
                <a:ea typeface="+mj-ea"/>
                <a:cs typeface="+mj-cs"/>
              </a:rPr>
              <a:t>SUSS MA8gen3)</a:t>
            </a:r>
          </a:p>
        </p:txBody>
      </p:sp>
      <p:pic>
        <p:nvPicPr>
          <p:cNvPr id="3" name="Picture 2"/>
          <p:cNvPicPr>
            <a:picLocks noChangeAspect="1" noChangeArrowheads="1"/>
          </p:cNvPicPr>
          <p:nvPr/>
        </p:nvPicPr>
        <p:blipFill>
          <a:blip r:embed="rId2" cstate="print"/>
          <a:srcRect/>
          <a:stretch>
            <a:fillRect/>
          </a:stretch>
        </p:blipFill>
        <p:spPr bwMode="auto">
          <a:xfrm>
            <a:off x="6156176" y="1700808"/>
            <a:ext cx="2638063" cy="2160240"/>
          </a:xfrm>
          <a:prstGeom prst="rect">
            <a:avLst/>
          </a:prstGeom>
          <a:noFill/>
          <a:ln w="9525">
            <a:noFill/>
            <a:miter lim="800000"/>
            <a:headEnd/>
            <a:tailEnd/>
          </a:ln>
        </p:spPr>
      </p:pic>
      <p:graphicFrame>
        <p:nvGraphicFramePr>
          <p:cNvPr id="6" name="Tabelle 5"/>
          <p:cNvGraphicFramePr>
            <a:graphicFrameLocks noGrp="1"/>
          </p:cNvGraphicFramePr>
          <p:nvPr>
            <p:extLst>
              <p:ext uri="{D42A27DB-BD31-4B8C-83A1-F6EECF244321}">
                <p14:modId xmlns:p14="http://schemas.microsoft.com/office/powerpoint/2010/main" val="2386283008"/>
              </p:ext>
            </p:extLst>
          </p:nvPr>
        </p:nvGraphicFramePr>
        <p:xfrm>
          <a:off x="611560" y="1692275"/>
          <a:ext cx="5424264" cy="5044440"/>
        </p:xfrm>
        <a:graphic>
          <a:graphicData uri="http://schemas.openxmlformats.org/drawingml/2006/table">
            <a:tbl>
              <a:tblPr firstRow="1" bandRow="1">
                <a:tableStyleId>{5C22544A-7EE6-4342-B048-85BDC9FD1C3A}</a:tableStyleId>
              </a:tblPr>
              <a:tblGrid>
                <a:gridCol w="2712132">
                  <a:extLst>
                    <a:ext uri="{9D8B030D-6E8A-4147-A177-3AD203B41FA5}">
                      <a16:colId xmlns:a16="http://schemas.microsoft.com/office/drawing/2014/main" val="20000"/>
                    </a:ext>
                  </a:extLst>
                </a:gridCol>
                <a:gridCol w="2712132">
                  <a:extLst>
                    <a:ext uri="{9D8B030D-6E8A-4147-A177-3AD203B41FA5}">
                      <a16:colId xmlns:a16="http://schemas.microsoft.com/office/drawing/2014/main" val="20001"/>
                    </a:ext>
                  </a:extLst>
                </a:gridCol>
              </a:tblGrid>
              <a:tr h="370840">
                <a:tc>
                  <a:txBody>
                    <a:bodyPr/>
                    <a:lstStyle/>
                    <a:p>
                      <a:r>
                        <a:rPr lang="de-DE" dirty="0" err="1"/>
                        <a:t>Hazard</a:t>
                      </a:r>
                      <a:r>
                        <a:rPr lang="de-DE" dirty="0"/>
                        <a:t>:</a:t>
                      </a:r>
                    </a:p>
                  </a:txBody>
                  <a:tcPr/>
                </a:tc>
                <a:tc>
                  <a:txBody>
                    <a:bodyPr/>
                    <a:lstStyle/>
                    <a:p>
                      <a:r>
                        <a:rPr lang="de-DE"/>
                        <a:t>Prevention:</a:t>
                      </a:r>
                    </a:p>
                  </a:txBody>
                  <a:tcPr/>
                </a:tc>
                <a:extLst>
                  <a:ext uri="{0D108BD9-81ED-4DB2-BD59-A6C34878D82A}">
                    <a16:rowId xmlns:a16="http://schemas.microsoft.com/office/drawing/2014/main" val="10000"/>
                  </a:ext>
                </a:extLst>
              </a:tr>
              <a:tr h="370840">
                <a:tc>
                  <a:txBody>
                    <a:bodyPr/>
                    <a:lstStyle/>
                    <a:p>
                      <a:r>
                        <a:rPr lang="de-DE"/>
                        <a:t>short wavelength light</a:t>
                      </a:r>
                    </a:p>
                  </a:txBody>
                  <a:tcPr/>
                </a:tc>
                <a:tc>
                  <a:txBody>
                    <a:bodyPr/>
                    <a:lstStyle/>
                    <a:p>
                      <a:endParaRPr lang="de-DE"/>
                    </a:p>
                  </a:txBody>
                  <a:tcPr/>
                </a:tc>
                <a:extLst>
                  <a:ext uri="{0D108BD9-81ED-4DB2-BD59-A6C34878D82A}">
                    <a16:rowId xmlns:a16="http://schemas.microsoft.com/office/drawing/2014/main" val="10001"/>
                  </a:ext>
                </a:extLst>
              </a:tr>
              <a:tr h="370840">
                <a:tc>
                  <a:txBody>
                    <a:bodyPr/>
                    <a:lstStyle/>
                    <a:p>
                      <a:r>
                        <a:rPr lang="de-DE"/>
                        <a:t>ozone</a:t>
                      </a:r>
                    </a:p>
                  </a:txBody>
                  <a:tcPr/>
                </a:tc>
                <a:tc>
                  <a:txBody>
                    <a:bodyPr/>
                    <a:lstStyle/>
                    <a:p>
                      <a:endParaRPr lang="de-DE"/>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t>Hg-lamp rupture</a:t>
                      </a:r>
                    </a:p>
                    <a:p>
                      <a:endParaRPr lang="de-DE"/>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switch off main power, </a:t>
                      </a:r>
                      <a:br>
                        <a:rPr lang="en-US"/>
                      </a:br>
                      <a:r>
                        <a:rPr lang="en-US"/>
                        <a:t>evacuate lithography room, call “77” (point to Hg!) and contact staff</a:t>
                      </a:r>
                      <a:endParaRPr lang="de-DE"/>
                    </a:p>
                  </a:txBody>
                  <a:tcPr/>
                </a:tc>
                <a:extLst>
                  <a:ext uri="{0D108BD9-81ED-4DB2-BD59-A6C34878D82A}">
                    <a16:rowId xmlns:a16="http://schemas.microsoft.com/office/drawing/2014/main" val="10003"/>
                  </a:ext>
                </a:extLst>
              </a:tr>
              <a:tr h="370840">
                <a:tc>
                  <a:txBody>
                    <a:bodyPr/>
                    <a:lstStyle/>
                    <a:p>
                      <a:r>
                        <a:rPr lang="de-DE"/>
                        <a:t>movable parts:</a:t>
                      </a:r>
                    </a:p>
                    <a:p>
                      <a:pPr marL="285750" indent="-285750">
                        <a:buFont typeface="Symbol" panose="05050102010706020507" pitchFamily="18" charset="2"/>
                        <a:buChar char="-"/>
                      </a:pPr>
                      <a:r>
                        <a:rPr lang="de-DE"/>
                        <a:t>microscope</a:t>
                      </a:r>
                      <a:br>
                        <a:rPr lang="de-DE"/>
                      </a:br>
                      <a:endParaRPr lang="de-DE"/>
                    </a:p>
                    <a:p>
                      <a:pPr marL="285750" indent="-285750">
                        <a:buFont typeface="Symbol" panose="05050102010706020507" pitchFamily="18" charset="2"/>
                        <a:buChar char="-"/>
                      </a:pPr>
                      <a:r>
                        <a:rPr lang="de-DE"/>
                        <a:t>table (MA 1 &amp; 2)</a:t>
                      </a:r>
                    </a:p>
                    <a:p>
                      <a:pPr marL="285750" indent="-285750">
                        <a:buFont typeface="Symbol" panose="05050102010706020507" pitchFamily="18" charset="2"/>
                        <a:buChar char="-"/>
                      </a:pPr>
                      <a:r>
                        <a:rPr lang="de-DE"/>
                        <a:t>lighthouse (MA 3 &amp; 4)</a:t>
                      </a:r>
                    </a:p>
                  </a:txBody>
                  <a:tcPr/>
                </a:tc>
                <a:tc>
                  <a:txBody>
                    <a:bodyPr/>
                    <a:lstStyle/>
                    <a:p>
                      <a:endParaRPr lang="de-DE" dirty="0"/>
                    </a:p>
                    <a:p>
                      <a:pPr marL="285750" indent="-285750">
                        <a:buFont typeface="Symbol" panose="05050102010706020507" pitchFamily="18" charset="2"/>
                        <a:buChar char="-"/>
                      </a:pPr>
                      <a:r>
                        <a:rPr lang="en-US" dirty="0"/>
                        <a:t>beep announces movement</a:t>
                      </a:r>
                    </a:p>
                    <a:p>
                      <a:pPr marL="285750" indent="-285750">
                        <a:buFont typeface="Symbol" panose="05050102010706020507" pitchFamily="18" charset="2"/>
                        <a:buChar char="-"/>
                      </a:pPr>
                      <a:r>
                        <a:rPr lang="en-US" dirty="0"/>
                        <a:t>be careful </a:t>
                      </a:r>
                      <a:r>
                        <a:rPr lang="en-US" dirty="0">
                          <a:sym typeface="Wingdings" panose="05000000000000000000" pitchFamily="2" charset="2"/>
                        </a:rPr>
                        <a:t></a:t>
                      </a:r>
                      <a:br>
                        <a:rPr lang="en-US" dirty="0"/>
                      </a:br>
                      <a:endParaRPr lang="de-DE" dirty="0"/>
                    </a:p>
                  </a:txBody>
                  <a:tcPr/>
                </a:tc>
                <a:extLst>
                  <a:ext uri="{0D108BD9-81ED-4DB2-BD59-A6C34878D82A}">
                    <a16:rowId xmlns:a16="http://schemas.microsoft.com/office/drawing/2014/main" val="10004"/>
                  </a:ext>
                </a:extLst>
              </a:tr>
              <a:tr h="370840">
                <a:tc>
                  <a:txBody>
                    <a:bodyPr/>
                    <a:lstStyle/>
                    <a:p>
                      <a:r>
                        <a:rPr lang="de-DE"/>
                        <a:t>hot surfaces</a:t>
                      </a:r>
                    </a:p>
                  </a:txBody>
                  <a:tcPr/>
                </a:tc>
                <a:tc>
                  <a:txBody>
                    <a:bodyPr/>
                    <a:lstStyle/>
                    <a:p>
                      <a:r>
                        <a:rPr lang="de-DE" dirty="0" err="1"/>
                        <a:t>don‘t</a:t>
                      </a:r>
                      <a:r>
                        <a:rPr lang="de-DE" dirty="0"/>
                        <a:t> </a:t>
                      </a:r>
                      <a:r>
                        <a:rPr lang="de-DE" dirty="0" err="1"/>
                        <a:t>touch</a:t>
                      </a:r>
                      <a:r>
                        <a:rPr lang="de-DE" baseline="0" dirty="0"/>
                        <a:t> </a:t>
                      </a:r>
                      <a:r>
                        <a:rPr lang="de-DE" baseline="0" dirty="0" err="1"/>
                        <a:t>the</a:t>
                      </a:r>
                      <a:r>
                        <a:rPr lang="de-DE" baseline="0" dirty="0"/>
                        <a:t> </a:t>
                      </a:r>
                      <a:r>
                        <a:rPr lang="de-DE" baseline="0" dirty="0" err="1"/>
                        <a:t>lamp</a:t>
                      </a:r>
                      <a:r>
                        <a:rPr lang="de-DE" baseline="0" dirty="0"/>
                        <a:t> </a:t>
                      </a:r>
                      <a:r>
                        <a:rPr lang="de-DE" baseline="0" dirty="0" err="1"/>
                        <a:t>housing</a:t>
                      </a:r>
                      <a:endParaRPr lang="de-DE" dirty="0"/>
                    </a:p>
                  </a:txBody>
                  <a:tcPr/>
                </a:tc>
                <a:extLst>
                  <a:ext uri="{0D108BD9-81ED-4DB2-BD59-A6C34878D82A}">
                    <a16:rowId xmlns:a16="http://schemas.microsoft.com/office/drawing/2014/main" val="10005"/>
                  </a:ext>
                </a:extLst>
              </a:tr>
              <a:tr h="370840">
                <a:tc>
                  <a:txBody>
                    <a:bodyPr/>
                    <a:lstStyle/>
                    <a:p>
                      <a:endParaRPr lang="de-DE"/>
                    </a:p>
                  </a:txBody>
                  <a:tcPr/>
                </a:tc>
                <a:tc>
                  <a:txBody>
                    <a:bodyPr/>
                    <a:lstStyle/>
                    <a:p>
                      <a:pPr marL="0" indent="0">
                        <a:buFontTx/>
                        <a:buNone/>
                      </a:pPr>
                      <a:r>
                        <a:rPr lang="de-DE" dirty="0"/>
                        <a:t>follow </a:t>
                      </a:r>
                      <a:r>
                        <a:rPr lang="en-US" dirty="0"/>
                        <a:t>“</a:t>
                      </a:r>
                      <a:r>
                        <a:rPr lang="en-US" dirty="0" err="1"/>
                        <a:t>Betriebsanweisung</a:t>
                      </a:r>
                      <a:r>
                        <a:rPr lang="en-US" dirty="0"/>
                        <a:t>”</a:t>
                      </a:r>
                    </a:p>
                  </a:txBody>
                  <a:tcPr/>
                </a:tc>
                <a:extLst>
                  <a:ext uri="{0D108BD9-81ED-4DB2-BD59-A6C34878D82A}">
                    <a16:rowId xmlns:a16="http://schemas.microsoft.com/office/drawing/2014/main" val="10006"/>
                  </a:ext>
                </a:extLst>
              </a:tr>
            </a:tbl>
          </a:graphicData>
        </a:graphic>
      </p:graphicFrame>
      <p:grpSp>
        <p:nvGrpSpPr>
          <p:cNvPr id="7" name="Gruppieren 6"/>
          <p:cNvGrpSpPr/>
          <p:nvPr/>
        </p:nvGrpSpPr>
        <p:grpSpPr>
          <a:xfrm>
            <a:off x="539552" y="309845"/>
            <a:ext cx="4392488" cy="368549"/>
            <a:chOff x="0" y="4930"/>
            <a:chExt cx="2676836" cy="368549"/>
          </a:xfrm>
          <a:solidFill>
            <a:srgbClr val="005B82"/>
          </a:solidFill>
        </p:grpSpPr>
        <p:sp>
          <p:nvSpPr>
            <p:cNvPr id="8" name="Abgerundetes Rechteck 7"/>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9"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b="1" dirty="0"/>
                <a:t>19</a:t>
              </a:r>
              <a:r>
                <a:rPr lang="de-DE" b="1" kern="1200" dirty="0"/>
                <a:t>. </a:t>
              </a:r>
              <a:r>
                <a:rPr lang="de-DE" b="1" kern="1200" dirty="0" err="1"/>
                <a:t>Sources</a:t>
              </a:r>
              <a:r>
                <a:rPr lang="de-DE" b="1" kern="1200" dirty="0"/>
                <a:t> </a:t>
              </a:r>
              <a:r>
                <a:rPr lang="de-DE" b="1" kern="1200" dirty="0" err="1"/>
                <a:t>of</a:t>
              </a:r>
              <a:r>
                <a:rPr lang="de-DE" b="1" kern="1200" dirty="0"/>
                <a:t> </a:t>
              </a:r>
              <a:r>
                <a:rPr lang="de-DE" b="1" kern="1200" dirty="0" err="1"/>
                <a:t>Danger</a:t>
              </a:r>
              <a:r>
                <a:rPr lang="de-DE" b="1" kern="1200" dirty="0"/>
                <a:t> in Clean </a:t>
              </a:r>
              <a:r>
                <a:rPr lang="de-DE" b="1" kern="1200" dirty="0" err="1"/>
                <a:t>Room</a:t>
              </a:r>
              <a:endParaRPr lang="de-DE" b="1" kern="1200" dirty="0"/>
            </a:p>
          </p:txBody>
        </p:sp>
      </p:grpSp>
    </p:spTree>
    <p:extLst>
      <p:ext uri="{BB962C8B-B14F-4D97-AF65-F5344CB8AC3E}">
        <p14:creationId xmlns:p14="http://schemas.microsoft.com/office/powerpoint/2010/main" val="41910772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1348586798"/>
              </p:ext>
            </p:extLst>
          </p:nvPr>
        </p:nvGraphicFramePr>
        <p:xfrm>
          <a:off x="683568" y="1268760"/>
          <a:ext cx="7704856" cy="4814214"/>
        </p:xfrm>
        <a:graphic>
          <a:graphicData uri="http://schemas.openxmlformats.org/drawingml/2006/table">
            <a:tbl>
              <a:tblPr firstRow="1" bandRow="1">
                <a:tableStyleId>{5C22544A-7EE6-4342-B048-85BDC9FD1C3A}</a:tableStyleId>
              </a:tblPr>
              <a:tblGrid>
                <a:gridCol w="1550330">
                  <a:extLst>
                    <a:ext uri="{9D8B030D-6E8A-4147-A177-3AD203B41FA5}">
                      <a16:colId xmlns:a16="http://schemas.microsoft.com/office/drawing/2014/main" val="20000"/>
                    </a:ext>
                  </a:extLst>
                </a:gridCol>
                <a:gridCol w="1476504">
                  <a:extLst>
                    <a:ext uri="{9D8B030D-6E8A-4147-A177-3AD203B41FA5}">
                      <a16:colId xmlns:a16="http://schemas.microsoft.com/office/drawing/2014/main" val="20001"/>
                    </a:ext>
                  </a:extLst>
                </a:gridCol>
                <a:gridCol w="2140931">
                  <a:extLst>
                    <a:ext uri="{9D8B030D-6E8A-4147-A177-3AD203B41FA5}">
                      <a16:colId xmlns:a16="http://schemas.microsoft.com/office/drawing/2014/main" val="20002"/>
                    </a:ext>
                  </a:extLst>
                </a:gridCol>
                <a:gridCol w="2537091">
                  <a:extLst>
                    <a:ext uri="{9D8B030D-6E8A-4147-A177-3AD203B41FA5}">
                      <a16:colId xmlns:a16="http://schemas.microsoft.com/office/drawing/2014/main" val="20003"/>
                    </a:ext>
                  </a:extLst>
                </a:gridCol>
              </a:tblGrid>
              <a:tr h="486054">
                <a:tc>
                  <a:txBody>
                    <a:bodyPr/>
                    <a:lstStyle/>
                    <a:p>
                      <a:r>
                        <a:rPr lang="de-DE" dirty="0" err="1"/>
                        <a:t>Pictogram</a:t>
                      </a:r>
                      <a:endParaRPr lang="de-DE" dirty="0"/>
                    </a:p>
                  </a:txBody>
                  <a:tcPr/>
                </a:tc>
                <a:tc>
                  <a:txBody>
                    <a:bodyPr/>
                    <a:lstStyle/>
                    <a:p>
                      <a:r>
                        <a:rPr lang="de-DE" dirty="0"/>
                        <a:t>Symbol</a:t>
                      </a:r>
                    </a:p>
                  </a:txBody>
                  <a:tcPr/>
                </a:tc>
                <a:tc>
                  <a:txBody>
                    <a:bodyPr/>
                    <a:lstStyle/>
                    <a:p>
                      <a:r>
                        <a:rPr lang="de-DE" dirty="0" err="1"/>
                        <a:t>Effect</a:t>
                      </a:r>
                      <a:endParaRPr lang="de-DE" dirty="0"/>
                    </a:p>
                  </a:txBody>
                  <a:tcPr/>
                </a:tc>
                <a:tc>
                  <a:txBody>
                    <a:bodyPr/>
                    <a:lstStyle/>
                    <a:p>
                      <a:r>
                        <a:rPr lang="de-DE" dirty="0" err="1"/>
                        <a:t>Safety</a:t>
                      </a:r>
                      <a:endParaRPr lang="de-DE" dirty="0"/>
                    </a:p>
                  </a:txBody>
                  <a:tcPr/>
                </a:tc>
                <a:extLst>
                  <a:ext uri="{0D108BD9-81ED-4DB2-BD59-A6C34878D82A}">
                    <a16:rowId xmlns:a16="http://schemas.microsoft.com/office/drawing/2014/main" val="10000"/>
                  </a:ext>
                </a:extLst>
              </a:tr>
              <a:tr h="486054">
                <a:tc>
                  <a:txBody>
                    <a:bodyPr/>
                    <a:lstStyle/>
                    <a:p>
                      <a:endParaRPr lang="de-DE" dirty="0"/>
                    </a:p>
                  </a:txBody>
                  <a:tcPr/>
                </a:tc>
                <a:tc>
                  <a:txBody>
                    <a:bodyPr/>
                    <a:lstStyle/>
                    <a:p>
                      <a:r>
                        <a:rPr lang="de-DE" sz="1400" b="1" kern="1200" dirty="0" err="1">
                          <a:solidFill>
                            <a:schemeClr val="dk1"/>
                          </a:solidFill>
                          <a:latin typeface="+mn-lt"/>
                          <a:ea typeface="+mn-ea"/>
                          <a:cs typeface="+mn-cs"/>
                        </a:rPr>
                        <a:t>Exploding</a:t>
                      </a:r>
                      <a:endParaRPr lang="de-DE" sz="1400" b="1" kern="1200" dirty="0">
                        <a:solidFill>
                          <a:schemeClr val="dk1"/>
                        </a:solidFill>
                        <a:latin typeface="+mn-lt"/>
                        <a:ea typeface="+mn-ea"/>
                        <a:cs typeface="+mn-cs"/>
                      </a:endParaRPr>
                    </a:p>
                    <a:p>
                      <a:r>
                        <a:rPr lang="de-DE" sz="1400" b="1" kern="1200" dirty="0">
                          <a:solidFill>
                            <a:schemeClr val="dk1"/>
                          </a:solidFill>
                          <a:latin typeface="+mn-lt"/>
                          <a:ea typeface="+mn-ea"/>
                          <a:cs typeface="+mn-cs"/>
                        </a:rPr>
                        <a:t>Bomb</a:t>
                      </a:r>
                      <a:r>
                        <a:rPr lang="de-DE" sz="1400" dirty="0"/>
                        <a:t>  </a:t>
                      </a:r>
                      <a:br>
                        <a:rPr lang="de-DE" sz="1400" dirty="0"/>
                      </a:br>
                      <a:r>
                        <a:rPr lang="de-DE" sz="1400" kern="1200" dirty="0">
                          <a:solidFill>
                            <a:schemeClr val="dk1"/>
                          </a:solidFill>
                          <a:latin typeface="+mn-lt"/>
                          <a:ea typeface="+mn-ea"/>
                          <a:cs typeface="+mn-cs"/>
                        </a:rPr>
                        <a:t> </a:t>
                      </a:r>
                      <a:r>
                        <a:rPr lang="de-DE" sz="1400" dirty="0"/>
                        <a:t>  </a:t>
                      </a:r>
                      <a:br>
                        <a:rPr lang="de-DE" sz="1400" dirty="0"/>
                      </a:br>
                      <a:r>
                        <a:rPr lang="de-DE" sz="1400" kern="1200" dirty="0">
                          <a:solidFill>
                            <a:schemeClr val="dk1"/>
                          </a:solidFill>
                          <a:latin typeface="+mn-lt"/>
                          <a:ea typeface="+mn-ea"/>
                          <a:cs typeface="+mn-cs"/>
                        </a:rPr>
                        <a:t>GHS01</a:t>
                      </a:r>
                      <a:endParaRPr lang="de-DE" sz="1400" dirty="0"/>
                    </a:p>
                  </a:txBody>
                  <a:tcPr/>
                </a:tc>
                <a:tc>
                  <a:txBody>
                    <a:bodyPr/>
                    <a:lstStyle/>
                    <a:p>
                      <a:r>
                        <a:rPr lang="de-DE" sz="1400" kern="1200" dirty="0">
                          <a:solidFill>
                            <a:schemeClr val="dk1"/>
                          </a:solidFill>
                          <a:latin typeface="+mn-lt"/>
                          <a:ea typeface="+mn-ea"/>
                          <a:cs typeface="+mn-cs"/>
                        </a:rPr>
                        <a:t>Explosion </a:t>
                      </a:r>
                      <a:r>
                        <a:rPr lang="de-DE" sz="1400" kern="1200" dirty="0" err="1">
                          <a:solidFill>
                            <a:schemeClr val="dk1"/>
                          </a:solidFill>
                          <a:latin typeface="+mn-lt"/>
                          <a:ea typeface="+mn-ea"/>
                          <a:cs typeface="+mn-cs"/>
                        </a:rPr>
                        <a:t>triggered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by</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fire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impact</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friction</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heat</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hazard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by</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fire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atmospheric</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pressure</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splinters</a:t>
                      </a:r>
                      <a:r>
                        <a:rPr lang="de-DE" sz="1400" kern="1200" dirty="0">
                          <a:solidFill>
                            <a:schemeClr val="dk1"/>
                          </a:solidFill>
                          <a:latin typeface="+mn-lt"/>
                          <a:ea typeface="+mn-ea"/>
                          <a:cs typeface="+mn-cs"/>
                        </a:rPr>
                        <a:t>.</a:t>
                      </a:r>
                    </a:p>
                    <a:p>
                      <a:endParaRPr lang="de-DE" sz="1400" dirty="0"/>
                    </a:p>
                  </a:txBody>
                  <a:tcPr/>
                </a:tc>
                <a:tc>
                  <a:txBody>
                    <a:bodyPr/>
                    <a:lstStyle/>
                    <a:p>
                      <a:r>
                        <a:rPr lang="de-DE" sz="1400" kern="1200" dirty="0">
                          <a:solidFill>
                            <a:schemeClr val="dk1"/>
                          </a:solidFill>
                          <a:latin typeface="+mn-lt"/>
                          <a:ea typeface="+mn-ea"/>
                          <a:cs typeface="+mn-cs"/>
                        </a:rPr>
                        <a:t>Do not </a:t>
                      </a:r>
                      <a:r>
                        <a:rPr lang="de-DE" sz="1400" kern="1200" dirty="0" err="1">
                          <a:solidFill>
                            <a:schemeClr val="dk1"/>
                          </a:solidFill>
                          <a:latin typeface="+mn-lt"/>
                          <a:ea typeface="+mn-ea"/>
                          <a:cs typeface="+mn-cs"/>
                        </a:rPr>
                        <a:t>rub</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or</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jolt</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avoid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fire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sparks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and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any</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heat</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build-up</a:t>
                      </a:r>
                      <a:r>
                        <a:rPr lang="de-DE" sz="1400" kern="1200" baseline="0" dirty="0">
                          <a:solidFill>
                            <a:schemeClr val="dk1"/>
                          </a:solidFill>
                          <a:latin typeface="+mn-lt"/>
                          <a:ea typeface="+mn-ea"/>
                          <a:cs typeface="+mn-cs"/>
                        </a:rPr>
                        <a:t>.</a:t>
                      </a:r>
                      <a:endParaRPr lang="de-DE" sz="1400" dirty="0"/>
                    </a:p>
                  </a:txBody>
                  <a:tcPr/>
                </a:tc>
                <a:extLst>
                  <a:ext uri="{0D108BD9-81ED-4DB2-BD59-A6C34878D82A}">
                    <a16:rowId xmlns:a16="http://schemas.microsoft.com/office/drawing/2014/main" val="10001"/>
                  </a:ext>
                </a:extLst>
              </a:tr>
              <a:tr h="486054">
                <a:tc>
                  <a:txBody>
                    <a:bodyPr/>
                    <a:lstStyle/>
                    <a:p>
                      <a:endParaRPr lang="de-DE" dirty="0"/>
                    </a:p>
                  </a:txBody>
                  <a:tcPr/>
                </a:tc>
                <a:tc>
                  <a:txBody>
                    <a:bodyPr/>
                    <a:lstStyle/>
                    <a:p>
                      <a:pPr marL="0" marR="0" indent="0" algn="l" defTabSz="914118"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latin typeface="+mn-lt"/>
                          <a:ea typeface="+mn-ea"/>
                          <a:cs typeface="+mn-cs"/>
                        </a:rPr>
                        <a:t>Flame </a:t>
                      </a:r>
                      <a:r>
                        <a:rPr lang="de-DE" sz="1400" dirty="0"/>
                        <a:t>  </a:t>
                      </a:r>
                      <a:br>
                        <a:rPr lang="de-DE" sz="1400" dirty="0"/>
                      </a:br>
                      <a:r>
                        <a:rPr lang="de-DE" sz="1400" b="1" kern="1200" dirty="0">
                          <a:solidFill>
                            <a:schemeClr val="dk1"/>
                          </a:solidFill>
                          <a:latin typeface="+mn-lt"/>
                          <a:ea typeface="+mn-ea"/>
                          <a:cs typeface="+mn-cs"/>
                        </a:rPr>
                        <a:t>              </a:t>
                      </a:r>
                      <a:r>
                        <a:rPr lang="de-DE" sz="1400" kern="1200" dirty="0">
                          <a:solidFill>
                            <a:schemeClr val="dk1"/>
                          </a:solidFill>
                          <a:latin typeface="+mn-lt"/>
                          <a:ea typeface="+mn-ea"/>
                          <a:cs typeface="+mn-cs"/>
                        </a:rPr>
                        <a:t> </a:t>
                      </a:r>
                      <a:r>
                        <a:rPr lang="de-DE" sz="1400" dirty="0"/>
                        <a:t>  </a:t>
                      </a:r>
                      <a:br>
                        <a:rPr lang="de-DE" sz="1400" dirty="0"/>
                      </a:br>
                      <a:r>
                        <a:rPr lang="de-DE" sz="1400" kern="1200" dirty="0">
                          <a:solidFill>
                            <a:schemeClr val="dk1"/>
                          </a:solidFill>
                          <a:latin typeface="+mn-lt"/>
                          <a:ea typeface="+mn-ea"/>
                          <a:cs typeface="+mn-cs"/>
                        </a:rPr>
                        <a:t>GHS02</a:t>
                      </a:r>
                      <a:endParaRPr lang="de-DE" sz="1400" dirty="0"/>
                    </a:p>
                    <a:p>
                      <a:endParaRPr lang="de-DE" sz="1400" dirty="0"/>
                    </a:p>
                  </a:txBody>
                  <a:tcPr/>
                </a:tc>
                <a:tc>
                  <a:txBody>
                    <a:bodyPr/>
                    <a:lstStyle/>
                    <a:p>
                      <a:r>
                        <a:rPr lang="de-DE" sz="1400" kern="1200" dirty="0" err="1">
                          <a:solidFill>
                            <a:schemeClr val="dk1"/>
                          </a:solidFill>
                          <a:latin typeface="+mn-lt"/>
                          <a:ea typeface="+mn-ea"/>
                          <a:cs typeface="+mn-cs"/>
                        </a:rPr>
                        <a:t>Substances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are</a:t>
                      </a:r>
                      <a:r>
                        <a:rPr lang="de-DE" sz="1400" kern="1200" dirty="0">
                          <a:solidFill>
                            <a:schemeClr val="dk1"/>
                          </a:solidFill>
                          <a:latin typeface="+mn-lt"/>
                          <a:ea typeface="+mn-ea"/>
                          <a:cs typeface="+mn-cs"/>
                        </a:rPr>
                        <a:t> inflammable; </a:t>
                      </a:r>
                      <a:r>
                        <a:rPr lang="de-DE" sz="1400" kern="1200" dirty="0" err="1">
                          <a:solidFill>
                            <a:schemeClr val="dk1"/>
                          </a:solidFill>
                          <a:latin typeface="+mn-lt"/>
                          <a:ea typeface="+mn-ea"/>
                          <a:cs typeface="+mn-cs"/>
                        </a:rPr>
                        <a:t>liquids</a:t>
                      </a:r>
                      <a:r>
                        <a:rPr lang="de-DE" sz="1400" kern="1200" dirty="0">
                          <a:solidFill>
                            <a:schemeClr val="dk1"/>
                          </a:solidFill>
                          <a:latin typeface="+mn-lt"/>
                          <a:ea typeface="+mn-ea"/>
                          <a:cs typeface="+mn-cs"/>
                        </a:rPr>
                        <a:t> form explosive </a:t>
                      </a:r>
                      <a:r>
                        <a:rPr lang="de-DE" sz="1400" kern="1200" dirty="0" err="1">
                          <a:solidFill>
                            <a:schemeClr val="dk1"/>
                          </a:solidFill>
                          <a:latin typeface="+mn-lt"/>
                          <a:ea typeface="+mn-ea"/>
                          <a:cs typeface="+mn-cs"/>
                        </a:rPr>
                        <a:t>mixtures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with</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air</a:t>
                      </a:r>
                      <a:r>
                        <a:rPr lang="de-DE" sz="1400" kern="1200" dirty="0">
                          <a:solidFill>
                            <a:schemeClr val="dk1"/>
                          </a:solidFill>
                          <a:latin typeface="+mn-lt"/>
                          <a:ea typeface="+mn-ea"/>
                          <a:cs typeface="+mn-cs"/>
                        </a:rPr>
                        <a:t>; form inflammable </a:t>
                      </a:r>
                      <a:r>
                        <a:rPr lang="de-DE" sz="1400" kern="1200" dirty="0" err="1">
                          <a:solidFill>
                            <a:schemeClr val="dk1"/>
                          </a:solidFill>
                          <a:latin typeface="+mn-lt"/>
                          <a:ea typeface="+mn-ea"/>
                          <a:cs typeface="+mn-cs"/>
                        </a:rPr>
                        <a:t>gases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with</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water</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or</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are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self-igniting</a:t>
                      </a:r>
                      <a:r>
                        <a:rPr lang="de-DE" sz="1400" kern="1200" dirty="0">
                          <a:solidFill>
                            <a:schemeClr val="dk1"/>
                          </a:solidFill>
                          <a:latin typeface="+mn-lt"/>
                          <a:ea typeface="+mn-ea"/>
                          <a:cs typeface="+mn-cs"/>
                        </a:rPr>
                        <a:t>.</a:t>
                      </a:r>
                    </a:p>
                    <a:p>
                      <a:endParaRPr lang="de-DE" sz="1400" dirty="0"/>
                    </a:p>
                  </a:txBody>
                  <a:tcPr/>
                </a:tc>
                <a:tc>
                  <a:txBody>
                    <a:bodyPr/>
                    <a:lstStyle/>
                    <a:p>
                      <a:r>
                        <a:rPr lang="de-DE" sz="1400" kern="1200" dirty="0">
                          <a:solidFill>
                            <a:schemeClr val="dk1"/>
                          </a:solidFill>
                          <a:latin typeface="+mn-lt"/>
                          <a:ea typeface="+mn-ea"/>
                          <a:cs typeface="+mn-cs"/>
                        </a:rPr>
                        <a:t>Keep </a:t>
                      </a:r>
                      <a:r>
                        <a:rPr lang="de-DE" sz="1400" kern="1200" dirty="0" err="1">
                          <a:solidFill>
                            <a:schemeClr val="dk1"/>
                          </a:solidFill>
                          <a:latin typeface="+mn-lt"/>
                          <a:ea typeface="+mn-ea"/>
                          <a:cs typeface="+mn-cs"/>
                        </a:rPr>
                        <a:t>away</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from</a:t>
                      </a:r>
                      <a:r>
                        <a:rPr lang="de-DE" sz="1400" kern="1200" dirty="0">
                          <a:solidFill>
                            <a:schemeClr val="dk1"/>
                          </a:solidFill>
                          <a:latin typeface="+mn-lt"/>
                          <a:ea typeface="+mn-ea"/>
                          <a:cs typeface="+mn-cs"/>
                        </a:rPr>
                        <a:t> open </a:t>
                      </a:r>
                      <a:r>
                        <a:rPr lang="de-DE" sz="1400" kern="1200" dirty="0" err="1">
                          <a:solidFill>
                            <a:schemeClr val="dk1"/>
                          </a:solidFill>
                          <a:latin typeface="+mn-lt"/>
                          <a:ea typeface="+mn-ea"/>
                          <a:cs typeface="+mn-cs"/>
                        </a:rPr>
                        <a:t>fire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and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sources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of</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heat</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close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containers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tightly</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keep</a:t>
                      </a:r>
                      <a:r>
                        <a:rPr lang="de-DE" sz="1400" kern="1200" dirty="0">
                          <a:solidFill>
                            <a:schemeClr val="dk1"/>
                          </a:solidFill>
                          <a:latin typeface="+mn-lt"/>
                          <a:ea typeface="+mn-ea"/>
                          <a:cs typeface="+mn-cs"/>
                        </a:rPr>
                        <a:t> in a </a:t>
                      </a:r>
                      <a:r>
                        <a:rPr lang="de-DE" sz="1400" kern="1200" dirty="0" err="1">
                          <a:solidFill>
                            <a:schemeClr val="dk1"/>
                          </a:solidFill>
                          <a:latin typeface="+mn-lt"/>
                          <a:ea typeface="+mn-ea"/>
                          <a:cs typeface="+mn-cs"/>
                        </a:rPr>
                        <a:t>place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safe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from</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fire</a:t>
                      </a:r>
                      <a:r>
                        <a:rPr lang="de-DE" sz="1400" kern="1200" dirty="0">
                          <a:solidFill>
                            <a:schemeClr val="dk1"/>
                          </a:solidFill>
                          <a:latin typeface="+mn-lt"/>
                          <a:ea typeface="+mn-ea"/>
                          <a:cs typeface="+mn-cs"/>
                        </a:rPr>
                        <a:t>.</a:t>
                      </a:r>
                      <a:endParaRPr lang="de-DE" sz="1400" dirty="0"/>
                    </a:p>
                  </a:txBody>
                  <a:tcPr/>
                </a:tc>
                <a:extLst>
                  <a:ext uri="{0D108BD9-81ED-4DB2-BD59-A6C34878D82A}">
                    <a16:rowId xmlns:a16="http://schemas.microsoft.com/office/drawing/2014/main" val="10002"/>
                  </a:ext>
                </a:extLst>
              </a:tr>
              <a:tr h="486054">
                <a:tc>
                  <a:txBody>
                    <a:bodyPr/>
                    <a:lstStyle/>
                    <a:p>
                      <a:endParaRPr lang="de-DE" dirty="0"/>
                    </a:p>
                  </a:txBody>
                  <a:tcPr/>
                </a:tc>
                <a:tc>
                  <a:txBody>
                    <a:bodyPr/>
                    <a:lstStyle/>
                    <a:p>
                      <a:pPr marL="0" marR="0" indent="0" algn="l" defTabSz="914118"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latin typeface="+mn-lt"/>
                          <a:ea typeface="+mn-ea"/>
                          <a:cs typeface="+mn-cs"/>
                        </a:rPr>
                        <a:t>Flame</a:t>
                      </a:r>
                      <a:r>
                        <a:rPr lang="de-DE" sz="1400" dirty="0"/>
                        <a:t>  </a:t>
                      </a:r>
                      <a:br>
                        <a:rPr lang="de-DE" sz="1400" dirty="0"/>
                      </a:br>
                      <a:r>
                        <a:rPr lang="de-DE" sz="1400" b="1" kern="1200" dirty="0" err="1">
                          <a:solidFill>
                            <a:schemeClr val="dk1"/>
                          </a:solidFill>
                          <a:latin typeface="+mn-lt"/>
                          <a:ea typeface="+mn-ea"/>
                          <a:cs typeface="+mn-cs"/>
                        </a:rPr>
                        <a:t>over</a:t>
                      </a:r>
                      <a:r>
                        <a:rPr lang="de-DE" sz="1400" b="1" kern="1200" dirty="0">
                          <a:solidFill>
                            <a:schemeClr val="dk1"/>
                          </a:solidFill>
                          <a:latin typeface="+mn-lt"/>
                          <a:ea typeface="+mn-ea"/>
                          <a:cs typeface="+mn-cs"/>
                        </a:rPr>
                        <a:t> Circle   </a:t>
                      </a:r>
                      <a:r>
                        <a:rPr lang="de-DE" sz="1400" kern="1200" dirty="0">
                          <a:solidFill>
                            <a:schemeClr val="dk1"/>
                          </a:solidFill>
                          <a:latin typeface="+mn-lt"/>
                          <a:ea typeface="+mn-ea"/>
                          <a:cs typeface="+mn-cs"/>
                        </a:rPr>
                        <a:t> </a:t>
                      </a:r>
                      <a:r>
                        <a:rPr lang="de-DE" sz="1400" dirty="0"/>
                        <a:t>  </a:t>
                      </a:r>
                      <a:br>
                        <a:rPr lang="de-DE" sz="1400" dirty="0"/>
                      </a:br>
                      <a:r>
                        <a:rPr lang="de-DE" sz="1400" b="1" kern="1200" dirty="0">
                          <a:solidFill>
                            <a:schemeClr val="dk1"/>
                          </a:solidFill>
                          <a:latin typeface="+mn-lt"/>
                          <a:ea typeface="+mn-ea"/>
                          <a:cs typeface="+mn-cs"/>
                        </a:rPr>
                        <a:t>  </a:t>
                      </a:r>
                      <a:r>
                        <a:rPr lang="de-DE" sz="1400" kern="1200" dirty="0">
                          <a:solidFill>
                            <a:schemeClr val="dk1"/>
                          </a:solidFill>
                          <a:latin typeface="+mn-lt"/>
                          <a:ea typeface="+mn-ea"/>
                          <a:cs typeface="+mn-cs"/>
                        </a:rPr>
                        <a:t> </a:t>
                      </a:r>
                      <a:r>
                        <a:rPr lang="de-DE" sz="1400" dirty="0"/>
                        <a:t>  </a:t>
                      </a:r>
                      <a:br>
                        <a:rPr lang="de-DE" sz="1400" dirty="0"/>
                      </a:br>
                      <a:r>
                        <a:rPr lang="de-DE" sz="1400" kern="1200" dirty="0">
                          <a:solidFill>
                            <a:schemeClr val="dk1"/>
                          </a:solidFill>
                          <a:latin typeface="+mn-lt"/>
                          <a:ea typeface="+mn-ea"/>
                          <a:cs typeface="+mn-cs"/>
                        </a:rPr>
                        <a:t>GHS03</a:t>
                      </a:r>
                      <a:endParaRPr lang="de-DE" sz="1400" dirty="0"/>
                    </a:p>
                    <a:p>
                      <a:endParaRPr lang="de-DE" dirty="0"/>
                    </a:p>
                  </a:txBody>
                  <a:tcPr/>
                </a:tc>
                <a:tc>
                  <a:txBody>
                    <a:bodyPr/>
                    <a:lstStyle/>
                    <a:p>
                      <a:r>
                        <a:rPr lang="de-DE" sz="1400" kern="1200" dirty="0" err="1">
                          <a:solidFill>
                            <a:schemeClr val="dk1"/>
                          </a:solidFill>
                          <a:latin typeface="+mn-lt"/>
                          <a:ea typeface="+mn-ea"/>
                          <a:cs typeface="+mn-cs"/>
                        </a:rPr>
                        <a:t>Acting</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oxidizing</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and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intensifying</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fire</a:t>
                      </a:r>
                      <a:r>
                        <a:rPr lang="de-DE" sz="1400" kern="1200" dirty="0">
                          <a:solidFill>
                            <a:schemeClr val="dk1"/>
                          </a:solidFill>
                          <a:latin typeface="+mn-lt"/>
                          <a:ea typeface="+mn-ea"/>
                          <a:cs typeface="+mn-cs"/>
                        </a:rPr>
                        <a:t>. Mixing </a:t>
                      </a:r>
                      <a:r>
                        <a:rPr lang="de-DE" sz="1400" kern="1200" dirty="0" err="1">
                          <a:solidFill>
                            <a:schemeClr val="dk1"/>
                          </a:solidFill>
                          <a:latin typeface="+mn-lt"/>
                          <a:ea typeface="+mn-ea"/>
                          <a:cs typeface="+mn-cs"/>
                        </a:rPr>
                        <a:t>with</a:t>
                      </a:r>
                      <a:r>
                        <a:rPr lang="de-DE" sz="1400" kern="1200" dirty="0">
                          <a:solidFill>
                            <a:schemeClr val="dk1"/>
                          </a:solidFill>
                          <a:latin typeface="+mn-lt"/>
                          <a:ea typeface="+mn-ea"/>
                          <a:cs typeface="+mn-cs"/>
                        </a:rPr>
                        <a:t> inflammable </a:t>
                      </a:r>
                      <a:r>
                        <a:rPr lang="de-DE" sz="1400" kern="1200" dirty="0" err="1">
                          <a:solidFill>
                            <a:schemeClr val="dk1"/>
                          </a:solidFill>
                          <a:latin typeface="+mn-lt"/>
                          <a:ea typeface="+mn-ea"/>
                          <a:cs typeface="+mn-cs"/>
                        </a:rPr>
                        <a:t>substances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results</a:t>
                      </a:r>
                      <a:r>
                        <a:rPr lang="de-DE" sz="1400" kern="1200" dirty="0">
                          <a:solidFill>
                            <a:schemeClr val="dk1"/>
                          </a:solidFill>
                          <a:latin typeface="+mn-lt"/>
                          <a:ea typeface="+mn-ea"/>
                          <a:cs typeface="+mn-cs"/>
                        </a:rPr>
                        <a:t> in explosive </a:t>
                      </a:r>
                      <a:r>
                        <a:rPr lang="de-DE" sz="1400" kern="1200" dirty="0" err="1">
                          <a:solidFill>
                            <a:schemeClr val="dk1"/>
                          </a:solidFill>
                          <a:latin typeface="+mn-lt"/>
                          <a:ea typeface="+mn-ea"/>
                          <a:cs typeface="+mn-cs"/>
                        </a:rPr>
                        <a:t>mixtures</a:t>
                      </a:r>
                      <a:r>
                        <a:rPr lang="de-DE" sz="1400" kern="1200" dirty="0">
                          <a:solidFill>
                            <a:schemeClr val="dk1"/>
                          </a:solidFill>
                          <a:latin typeface="+mn-lt"/>
                          <a:ea typeface="+mn-ea"/>
                          <a:cs typeface="+mn-cs"/>
                        </a:rPr>
                        <a:t>.</a:t>
                      </a:r>
                    </a:p>
                    <a:p>
                      <a:endParaRPr lang="de-DE" sz="1400" dirty="0"/>
                    </a:p>
                  </a:txBody>
                  <a:tcPr/>
                </a:tc>
                <a:tc>
                  <a:txBody>
                    <a:bodyPr/>
                    <a:lstStyle/>
                    <a:p>
                      <a:r>
                        <a:rPr lang="de-DE" sz="1400" kern="1200" dirty="0">
                          <a:solidFill>
                            <a:schemeClr val="dk1"/>
                          </a:solidFill>
                          <a:latin typeface="+mn-lt"/>
                          <a:ea typeface="+mn-ea"/>
                          <a:cs typeface="+mn-cs"/>
                        </a:rPr>
                        <a:t>Keep </a:t>
                      </a:r>
                      <a:r>
                        <a:rPr lang="de-DE" sz="1400" kern="1200" dirty="0" err="1">
                          <a:solidFill>
                            <a:schemeClr val="dk1"/>
                          </a:solidFill>
                          <a:latin typeface="+mn-lt"/>
                          <a:ea typeface="+mn-ea"/>
                          <a:cs typeface="+mn-cs"/>
                        </a:rPr>
                        <a:t>away</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from</a:t>
                      </a:r>
                      <a:r>
                        <a:rPr lang="de-DE" sz="1400" kern="1200" dirty="0">
                          <a:solidFill>
                            <a:schemeClr val="dk1"/>
                          </a:solidFill>
                          <a:latin typeface="+mn-lt"/>
                          <a:ea typeface="+mn-ea"/>
                          <a:cs typeface="+mn-cs"/>
                        </a:rPr>
                        <a:t> inflammable </a:t>
                      </a:r>
                      <a:r>
                        <a:rPr lang="de-DE" sz="1400" kern="1200" dirty="0" err="1">
                          <a:solidFill>
                            <a:schemeClr val="dk1"/>
                          </a:solidFill>
                          <a:latin typeface="+mn-lt"/>
                          <a:ea typeface="+mn-ea"/>
                          <a:cs typeface="+mn-cs"/>
                        </a:rPr>
                        <a:t>substances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and</a:t>
                      </a:r>
                      <a:r>
                        <a:rPr lang="de-DE" sz="1400" kern="1200" dirty="0">
                          <a:solidFill>
                            <a:schemeClr val="dk1"/>
                          </a:solidFill>
                          <a:latin typeface="+mn-lt"/>
                          <a:ea typeface="+mn-ea"/>
                          <a:cs typeface="+mn-cs"/>
                        </a:rPr>
                        <a:t> do not mix </a:t>
                      </a:r>
                      <a:r>
                        <a:rPr lang="de-DE" sz="1400" kern="1200" dirty="0" err="1">
                          <a:solidFill>
                            <a:schemeClr val="dk1"/>
                          </a:solidFill>
                          <a:latin typeface="+mn-lt"/>
                          <a:ea typeface="+mn-ea"/>
                          <a:cs typeface="+mn-cs"/>
                        </a:rPr>
                        <a:t>with</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them</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store</a:t>
                      </a:r>
                      <a:r>
                        <a:rPr lang="de-DE" sz="1400" kern="1200" dirty="0">
                          <a:solidFill>
                            <a:schemeClr val="dk1"/>
                          </a:solidFill>
                          <a:latin typeface="+mn-lt"/>
                          <a:ea typeface="+mn-ea"/>
                          <a:cs typeface="+mn-cs"/>
                        </a:rPr>
                        <a:t> in a clean </a:t>
                      </a:r>
                      <a:r>
                        <a:rPr lang="de-DE" sz="1400" kern="1200" dirty="0" err="1">
                          <a:solidFill>
                            <a:schemeClr val="dk1"/>
                          </a:solidFill>
                          <a:latin typeface="+mn-lt"/>
                          <a:ea typeface="+mn-ea"/>
                          <a:cs typeface="+mn-cs"/>
                        </a:rPr>
                        <a:t>place</a:t>
                      </a:r>
                      <a:r>
                        <a:rPr lang="de-DE" sz="1400" kern="1200" dirty="0">
                          <a:solidFill>
                            <a:schemeClr val="dk1"/>
                          </a:solidFill>
                          <a:latin typeface="+mn-lt"/>
                          <a:ea typeface="+mn-ea"/>
                          <a:cs typeface="+mn-cs"/>
                        </a:rPr>
                        <a:t>.</a:t>
                      </a:r>
                      <a:endParaRPr lang="de-DE" sz="1400" dirty="0"/>
                    </a:p>
                  </a:txBody>
                  <a:tcPr/>
                </a:tc>
                <a:extLst>
                  <a:ext uri="{0D108BD9-81ED-4DB2-BD59-A6C34878D82A}">
                    <a16:rowId xmlns:a16="http://schemas.microsoft.com/office/drawing/2014/main" val="10003"/>
                  </a:ext>
                </a:extLst>
              </a:tr>
            </a:tbl>
          </a:graphicData>
        </a:graphic>
      </p:graphicFrame>
      <p:pic>
        <p:nvPicPr>
          <p:cNvPr id="14" name="Picture 1" descr="http://www.seilnacht.com/Chemie/ghs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044" y="1772816"/>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seilnacht.com/Chemie/ghs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044" y="3284984"/>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http://www.seilnacht.com/Chemie/ghs0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888" y="4869160"/>
            <a:ext cx="1143000" cy="1143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pieren 17"/>
          <p:cNvGrpSpPr/>
          <p:nvPr/>
        </p:nvGrpSpPr>
        <p:grpSpPr>
          <a:xfrm>
            <a:off x="539552" y="309845"/>
            <a:ext cx="4680520" cy="368549"/>
            <a:chOff x="0" y="4930"/>
            <a:chExt cx="2676836" cy="368549"/>
          </a:xfrm>
          <a:solidFill>
            <a:srgbClr val="005B82"/>
          </a:solidFill>
        </p:grpSpPr>
        <p:sp>
          <p:nvSpPr>
            <p:cNvPr id="19" name="Abgerundetes Rechteck 18"/>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20"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defTabSz="711200" fontAlgn="base">
                <a:lnSpc>
                  <a:spcPct val="90000"/>
                </a:lnSpc>
                <a:spcBef>
                  <a:spcPct val="0"/>
                </a:spcBef>
                <a:spcAft>
                  <a:spcPct val="35000"/>
                </a:spcAft>
              </a:pPr>
              <a:r>
                <a:rPr lang="de-DE" b="1" dirty="0">
                  <a:solidFill>
                    <a:srgbClr val="FFFFFF"/>
                  </a:solidFill>
                </a:rPr>
                <a:t>20. </a:t>
              </a:r>
              <a:r>
                <a:rPr lang="de-DE" b="1" dirty="0" err="1">
                  <a:solidFill>
                    <a:srgbClr val="FFFFFF"/>
                  </a:solidFill>
                </a:rPr>
                <a:t>Hazard</a:t>
              </a:r>
              <a:r>
                <a:rPr lang="de-DE" b="1" dirty="0">
                  <a:solidFill>
                    <a:srgbClr val="FFFFFF"/>
                  </a:solidFill>
                </a:rPr>
                <a:t> Symbols</a:t>
              </a:r>
            </a:p>
          </p:txBody>
        </p:sp>
      </p:grpSp>
    </p:spTree>
    <p:extLst>
      <p:ext uri="{BB962C8B-B14F-4D97-AF65-F5344CB8AC3E}">
        <p14:creationId xmlns:p14="http://schemas.microsoft.com/office/powerpoint/2010/main" val="12095821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3372034812"/>
              </p:ext>
            </p:extLst>
          </p:nvPr>
        </p:nvGraphicFramePr>
        <p:xfrm>
          <a:off x="683568" y="1268760"/>
          <a:ext cx="7704856" cy="4600854"/>
        </p:xfrm>
        <a:graphic>
          <a:graphicData uri="http://schemas.openxmlformats.org/drawingml/2006/table">
            <a:tbl>
              <a:tblPr firstRow="1" bandRow="1">
                <a:tableStyleId>{5C22544A-7EE6-4342-B048-85BDC9FD1C3A}</a:tableStyleId>
              </a:tblPr>
              <a:tblGrid>
                <a:gridCol w="1550330">
                  <a:extLst>
                    <a:ext uri="{9D8B030D-6E8A-4147-A177-3AD203B41FA5}">
                      <a16:colId xmlns:a16="http://schemas.microsoft.com/office/drawing/2014/main" val="20000"/>
                    </a:ext>
                  </a:extLst>
                </a:gridCol>
                <a:gridCol w="1476504">
                  <a:extLst>
                    <a:ext uri="{9D8B030D-6E8A-4147-A177-3AD203B41FA5}">
                      <a16:colId xmlns:a16="http://schemas.microsoft.com/office/drawing/2014/main" val="20001"/>
                    </a:ext>
                  </a:extLst>
                </a:gridCol>
                <a:gridCol w="2140931">
                  <a:extLst>
                    <a:ext uri="{9D8B030D-6E8A-4147-A177-3AD203B41FA5}">
                      <a16:colId xmlns:a16="http://schemas.microsoft.com/office/drawing/2014/main" val="20002"/>
                    </a:ext>
                  </a:extLst>
                </a:gridCol>
                <a:gridCol w="2537091">
                  <a:extLst>
                    <a:ext uri="{9D8B030D-6E8A-4147-A177-3AD203B41FA5}">
                      <a16:colId xmlns:a16="http://schemas.microsoft.com/office/drawing/2014/main" val="20003"/>
                    </a:ext>
                  </a:extLst>
                </a:gridCol>
              </a:tblGrid>
              <a:tr h="486054">
                <a:tc>
                  <a:txBody>
                    <a:bodyPr/>
                    <a:lstStyle/>
                    <a:p>
                      <a:r>
                        <a:rPr lang="de-DE" dirty="0" err="1"/>
                        <a:t>Pictogram</a:t>
                      </a:r>
                      <a:endParaRPr lang="de-DE" dirty="0"/>
                    </a:p>
                  </a:txBody>
                  <a:tcPr/>
                </a:tc>
                <a:tc>
                  <a:txBody>
                    <a:bodyPr/>
                    <a:lstStyle/>
                    <a:p>
                      <a:r>
                        <a:rPr lang="de-DE" dirty="0"/>
                        <a:t>Symbol</a:t>
                      </a:r>
                    </a:p>
                  </a:txBody>
                  <a:tcPr/>
                </a:tc>
                <a:tc>
                  <a:txBody>
                    <a:bodyPr/>
                    <a:lstStyle/>
                    <a:p>
                      <a:r>
                        <a:rPr lang="de-DE" dirty="0" err="1"/>
                        <a:t>Effect</a:t>
                      </a:r>
                      <a:endParaRPr lang="de-DE" dirty="0"/>
                    </a:p>
                  </a:txBody>
                  <a:tcPr/>
                </a:tc>
                <a:tc>
                  <a:txBody>
                    <a:bodyPr/>
                    <a:lstStyle/>
                    <a:p>
                      <a:r>
                        <a:rPr lang="de-DE" dirty="0" err="1"/>
                        <a:t>Safety</a:t>
                      </a:r>
                      <a:endParaRPr lang="de-DE" dirty="0"/>
                    </a:p>
                  </a:txBody>
                  <a:tcPr/>
                </a:tc>
                <a:extLst>
                  <a:ext uri="{0D108BD9-81ED-4DB2-BD59-A6C34878D82A}">
                    <a16:rowId xmlns:a16="http://schemas.microsoft.com/office/drawing/2014/main" val="10000"/>
                  </a:ext>
                </a:extLst>
              </a:tr>
              <a:tr h="486054">
                <a:tc>
                  <a:txBody>
                    <a:bodyPr/>
                    <a:lstStyle/>
                    <a:p>
                      <a:endParaRPr lang="de-DE" dirty="0"/>
                    </a:p>
                  </a:txBody>
                  <a:tcPr/>
                </a:tc>
                <a:tc>
                  <a:txBody>
                    <a:bodyPr/>
                    <a:lstStyle/>
                    <a:p>
                      <a:r>
                        <a:rPr lang="de-DE" sz="1400" b="1" kern="1200" dirty="0">
                          <a:solidFill>
                            <a:schemeClr val="dk1"/>
                          </a:solidFill>
                          <a:latin typeface="+mn-lt"/>
                          <a:ea typeface="+mn-ea"/>
                          <a:cs typeface="+mn-cs"/>
                        </a:rPr>
                        <a:t>Gas </a:t>
                      </a:r>
                      <a:r>
                        <a:rPr lang="de-DE" sz="1400" b="1" kern="1200" dirty="0" err="1">
                          <a:solidFill>
                            <a:schemeClr val="dk1"/>
                          </a:solidFill>
                          <a:latin typeface="+mn-lt"/>
                          <a:ea typeface="+mn-ea"/>
                          <a:cs typeface="+mn-cs"/>
                        </a:rPr>
                        <a:t>Cylinder</a:t>
                      </a:r>
                      <a:r>
                        <a:rPr lang="de-DE" sz="1400" b="1" kern="1200" dirty="0">
                          <a:solidFill>
                            <a:schemeClr val="dk1"/>
                          </a:solidFill>
                          <a:latin typeface="+mn-lt"/>
                          <a:ea typeface="+mn-ea"/>
                          <a:cs typeface="+mn-cs"/>
                        </a:rPr>
                        <a:t>         </a:t>
                      </a:r>
                      <a:r>
                        <a:rPr lang="de-DE" sz="1400" kern="1200" dirty="0">
                          <a:solidFill>
                            <a:schemeClr val="dk1"/>
                          </a:solidFill>
                          <a:latin typeface="+mn-lt"/>
                          <a:ea typeface="+mn-ea"/>
                          <a:cs typeface="+mn-cs"/>
                        </a:rPr>
                        <a:t> </a:t>
                      </a:r>
                      <a:r>
                        <a:rPr lang="de-DE" sz="1400" dirty="0"/>
                        <a:t>  </a:t>
                      </a:r>
                      <a:br>
                        <a:rPr lang="de-DE" sz="1400" dirty="0"/>
                      </a:br>
                      <a:r>
                        <a:rPr lang="de-DE" sz="1400" b="1" kern="1200" dirty="0">
                          <a:solidFill>
                            <a:schemeClr val="dk1"/>
                          </a:solidFill>
                          <a:latin typeface="+mn-lt"/>
                          <a:ea typeface="+mn-ea"/>
                          <a:cs typeface="+mn-cs"/>
                        </a:rPr>
                        <a:t>  </a:t>
                      </a:r>
                      <a:r>
                        <a:rPr lang="de-DE" sz="1400" kern="1200" dirty="0">
                          <a:solidFill>
                            <a:schemeClr val="dk1"/>
                          </a:solidFill>
                          <a:latin typeface="+mn-lt"/>
                          <a:ea typeface="+mn-ea"/>
                          <a:cs typeface="+mn-cs"/>
                        </a:rPr>
                        <a:t> </a:t>
                      </a:r>
                      <a:r>
                        <a:rPr lang="de-DE" sz="1400" dirty="0"/>
                        <a:t>  </a:t>
                      </a:r>
                      <a:br>
                        <a:rPr lang="de-DE" sz="1400" dirty="0"/>
                      </a:br>
                      <a:r>
                        <a:rPr lang="de-DE" sz="1400" kern="1200" dirty="0">
                          <a:solidFill>
                            <a:schemeClr val="dk1"/>
                          </a:solidFill>
                          <a:latin typeface="+mn-lt"/>
                          <a:ea typeface="+mn-ea"/>
                          <a:cs typeface="+mn-cs"/>
                        </a:rPr>
                        <a:t>GHS04</a:t>
                      </a:r>
                      <a:endParaRPr lang="de-DE" sz="1400" dirty="0"/>
                    </a:p>
                  </a:txBody>
                  <a:tcPr/>
                </a:tc>
                <a:tc>
                  <a:txBody>
                    <a:bodyPr/>
                    <a:lstStyle/>
                    <a:p>
                      <a:r>
                        <a:rPr lang="de-DE" sz="1400" kern="1200" dirty="0">
                          <a:solidFill>
                            <a:schemeClr val="dk1"/>
                          </a:solidFill>
                          <a:latin typeface="+mn-lt"/>
                          <a:ea typeface="+mn-ea"/>
                          <a:cs typeface="+mn-cs"/>
                        </a:rPr>
                        <a:t>Gas </a:t>
                      </a:r>
                      <a:r>
                        <a:rPr lang="de-DE" sz="1400" kern="1200" dirty="0" err="1">
                          <a:solidFill>
                            <a:schemeClr val="dk1"/>
                          </a:solidFill>
                          <a:latin typeface="+mn-lt"/>
                          <a:ea typeface="+mn-ea"/>
                          <a:cs typeface="+mn-cs"/>
                        </a:rPr>
                        <a:t>cylinders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under</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pressure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may</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explode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when</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heated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cryogenic</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gases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generate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serious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cold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injuries</a:t>
                      </a:r>
                      <a:r>
                        <a:rPr lang="de-DE" sz="1400" kern="1200" dirty="0">
                          <a:solidFill>
                            <a:schemeClr val="dk1"/>
                          </a:solidFill>
                          <a:latin typeface="+mn-lt"/>
                          <a:ea typeface="+mn-ea"/>
                          <a:cs typeface="+mn-cs"/>
                        </a:rPr>
                        <a:t>.</a:t>
                      </a:r>
                    </a:p>
                    <a:p>
                      <a:endParaRPr lang="de-DE" sz="1400" kern="1200" dirty="0">
                        <a:solidFill>
                          <a:schemeClr val="dk1"/>
                        </a:solidFill>
                        <a:latin typeface="+mn-lt"/>
                        <a:ea typeface="+mn-ea"/>
                        <a:cs typeface="+mn-cs"/>
                      </a:endParaRPr>
                    </a:p>
                    <a:p>
                      <a:endParaRPr lang="de-DE" sz="1400" dirty="0"/>
                    </a:p>
                  </a:txBody>
                  <a:tcPr/>
                </a:tc>
                <a:tc>
                  <a:txBody>
                    <a:bodyPr/>
                    <a:lstStyle/>
                    <a:p>
                      <a:r>
                        <a:rPr lang="de-DE" sz="1400" kern="1200" dirty="0">
                          <a:solidFill>
                            <a:schemeClr val="dk1"/>
                          </a:solidFill>
                          <a:latin typeface="+mn-lt"/>
                          <a:ea typeface="+mn-ea"/>
                          <a:cs typeface="+mn-cs"/>
                        </a:rPr>
                        <a:t>Do not </a:t>
                      </a:r>
                      <a:r>
                        <a:rPr lang="de-DE" sz="1400" kern="1200" dirty="0" err="1">
                          <a:solidFill>
                            <a:schemeClr val="dk1"/>
                          </a:solidFill>
                          <a:latin typeface="+mn-lt"/>
                          <a:ea typeface="+mn-ea"/>
                          <a:cs typeface="+mn-cs"/>
                        </a:rPr>
                        <a:t>rub</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or</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jolt</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avoid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fire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sparks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and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any</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development</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of</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heat</a:t>
                      </a:r>
                      <a:r>
                        <a:rPr lang="de-DE" sz="1400" kern="1200" dirty="0">
                          <a:solidFill>
                            <a:schemeClr val="dk1"/>
                          </a:solidFill>
                          <a:latin typeface="+mn-lt"/>
                          <a:ea typeface="+mn-ea"/>
                          <a:cs typeface="+mn-cs"/>
                        </a:rPr>
                        <a:t>.</a:t>
                      </a:r>
                      <a:endParaRPr lang="de-DE" sz="1400" dirty="0"/>
                    </a:p>
                  </a:txBody>
                  <a:tcPr/>
                </a:tc>
                <a:extLst>
                  <a:ext uri="{0D108BD9-81ED-4DB2-BD59-A6C34878D82A}">
                    <a16:rowId xmlns:a16="http://schemas.microsoft.com/office/drawing/2014/main" val="10001"/>
                  </a:ext>
                </a:extLst>
              </a:tr>
              <a:tr h="486054">
                <a:tc>
                  <a:txBody>
                    <a:bodyPr/>
                    <a:lstStyle/>
                    <a:p>
                      <a:endParaRPr lang="de-DE" dirty="0"/>
                    </a:p>
                  </a:txBody>
                  <a:tcPr/>
                </a:tc>
                <a:tc>
                  <a:txBody>
                    <a:bodyPr/>
                    <a:lstStyle/>
                    <a:p>
                      <a:r>
                        <a:rPr lang="de-DE" sz="1400" b="1" kern="1200" dirty="0" err="1">
                          <a:solidFill>
                            <a:schemeClr val="dk1"/>
                          </a:solidFill>
                          <a:latin typeface="+mn-lt"/>
                          <a:ea typeface="+mn-ea"/>
                          <a:cs typeface="+mn-cs"/>
                        </a:rPr>
                        <a:t>Etching</a:t>
                      </a:r>
                      <a:r>
                        <a:rPr lang="de-DE" sz="1400" b="1" kern="1200" dirty="0">
                          <a:solidFill>
                            <a:schemeClr val="dk1"/>
                          </a:solidFill>
                          <a:latin typeface="+mn-lt"/>
                          <a:ea typeface="+mn-ea"/>
                          <a:cs typeface="+mn-cs"/>
                        </a:rPr>
                        <a:t> </a:t>
                      </a:r>
                      <a:r>
                        <a:rPr lang="de-DE" sz="1400" b="1" kern="1200" dirty="0" err="1">
                          <a:solidFill>
                            <a:schemeClr val="dk1"/>
                          </a:solidFill>
                          <a:latin typeface="+mn-lt"/>
                          <a:ea typeface="+mn-ea"/>
                          <a:cs typeface="+mn-cs"/>
                        </a:rPr>
                        <a:t>Effect</a:t>
                      </a:r>
                      <a:r>
                        <a:rPr lang="de-DE" sz="1400" kern="1200" dirty="0">
                          <a:solidFill>
                            <a:schemeClr val="dk1"/>
                          </a:solidFill>
                          <a:latin typeface="+mn-lt"/>
                          <a:ea typeface="+mn-ea"/>
                          <a:cs typeface="+mn-cs"/>
                        </a:rPr>
                        <a:t> </a:t>
                      </a:r>
                      <a:r>
                        <a:rPr lang="de-DE" sz="1400" dirty="0"/>
                        <a:t>  </a:t>
                      </a:r>
                      <a:br>
                        <a:rPr lang="de-DE" sz="1400" dirty="0"/>
                      </a:br>
                      <a:r>
                        <a:rPr lang="de-DE" sz="1400" b="1" kern="1200" dirty="0">
                          <a:solidFill>
                            <a:schemeClr val="dk1"/>
                          </a:solidFill>
                          <a:latin typeface="+mn-lt"/>
                          <a:ea typeface="+mn-ea"/>
                          <a:cs typeface="+mn-cs"/>
                        </a:rPr>
                        <a:t>  </a:t>
                      </a:r>
                      <a:r>
                        <a:rPr lang="de-DE" sz="1400" kern="1200" dirty="0">
                          <a:solidFill>
                            <a:schemeClr val="dk1"/>
                          </a:solidFill>
                          <a:latin typeface="+mn-lt"/>
                          <a:ea typeface="+mn-ea"/>
                          <a:cs typeface="+mn-cs"/>
                        </a:rPr>
                        <a:t> </a:t>
                      </a:r>
                      <a:r>
                        <a:rPr lang="de-DE" sz="1400" dirty="0"/>
                        <a:t>  </a:t>
                      </a:r>
                      <a:br>
                        <a:rPr lang="de-DE" sz="1400" dirty="0"/>
                      </a:br>
                      <a:r>
                        <a:rPr lang="de-DE" sz="1400" kern="1200" dirty="0">
                          <a:solidFill>
                            <a:schemeClr val="dk1"/>
                          </a:solidFill>
                          <a:latin typeface="+mn-lt"/>
                          <a:ea typeface="+mn-ea"/>
                          <a:cs typeface="+mn-cs"/>
                        </a:rPr>
                        <a:t>GHS05</a:t>
                      </a:r>
                      <a:r>
                        <a:rPr lang="de-DE" sz="1400" b="1" kern="1200" dirty="0">
                          <a:solidFill>
                            <a:schemeClr val="dk1"/>
                          </a:solidFill>
                          <a:latin typeface="+mn-lt"/>
                          <a:ea typeface="+mn-ea"/>
                          <a:cs typeface="+mn-cs"/>
                        </a:rPr>
                        <a:t> </a:t>
                      </a:r>
                      <a:endParaRPr lang="de-DE" sz="1400" dirty="0"/>
                    </a:p>
                  </a:txBody>
                  <a:tcPr/>
                </a:tc>
                <a:tc>
                  <a:txBody>
                    <a:bodyPr/>
                    <a:lstStyle/>
                    <a:p>
                      <a:r>
                        <a:rPr lang="de-DE" sz="1400" kern="1200" dirty="0" err="1">
                          <a:solidFill>
                            <a:schemeClr val="dk1"/>
                          </a:solidFill>
                          <a:latin typeface="+mn-lt"/>
                          <a:ea typeface="+mn-ea"/>
                          <a:cs typeface="+mn-cs"/>
                        </a:rPr>
                        <a:t>Destruction</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of</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metal</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and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skin</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burns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possibly</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serious</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eye</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damages</a:t>
                      </a:r>
                      <a:r>
                        <a:rPr lang="de-DE" sz="1400" kern="1200" baseline="0" dirty="0">
                          <a:solidFill>
                            <a:schemeClr val="dk1"/>
                          </a:solidFill>
                          <a:latin typeface="+mn-lt"/>
                          <a:ea typeface="+mn-ea"/>
                          <a:cs typeface="+mn-cs"/>
                        </a:rPr>
                        <a:t>.</a:t>
                      </a:r>
                    </a:p>
                    <a:p>
                      <a:endParaRPr lang="de-DE" sz="1400" kern="1200" dirty="0">
                        <a:solidFill>
                          <a:schemeClr val="dk1"/>
                        </a:solidFill>
                        <a:latin typeface="+mn-lt"/>
                        <a:ea typeface="+mn-ea"/>
                        <a:cs typeface="+mn-cs"/>
                      </a:endParaRPr>
                    </a:p>
                    <a:p>
                      <a:endParaRPr lang="de-DE" sz="1400" kern="1200" dirty="0">
                        <a:solidFill>
                          <a:schemeClr val="dk1"/>
                        </a:solidFill>
                        <a:latin typeface="+mn-lt"/>
                        <a:ea typeface="+mn-ea"/>
                        <a:cs typeface="+mn-cs"/>
                      </a:endParaRPr>
                    </a:p>
                    <a:p>
                      <a:endParaRPr lang="de-DE" sz="1400" dirty="0"/>
                    </a:p>
                  </a:txBody>
                  <a:tcPr/>
                </a:tc>
                <a:tc>
                  <a:txBody>
                    <a:bodyPr/>
                    <a:lstStyle/>
                    <a:p>
                      <a:r>
                        <a:rPr lang="de-DE" sz="1400" kern="1200" dirty="0" err="1">
                          <a:solidFill>
                            <a:schemeClr val="dk1"/>
                          </a:solidFill>
                          <a:latin typeface="+mn-lt"/>
                          <a:ea typeface="+mn-ea"/>
                          <a:cs typeface="+mn-cs"/>
                        </a:rPr>
                        <a:t>Avoid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contact</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wear</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protective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goggles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and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gloves</a:t>
                      </a:r>
                      <a:r>
                        <a:rPr lang="de-DE" sz="1400" kern="1200" dirty="0">
                          <a:solidFill>
                            <a:schemeClr val="dk1"/>
                          </a:solidFill>
                          <a:latin typeface="+mn-lt"/>
                          <a:ea typeface="+mn-ea"/>
                          <a:cs typeface="+mn-cs"/>
                        </a:rPr>
                        <a:t>. After </a:t>
                      </a:r>
                      <a:r>
                        <a:rPr lang="de-DE" sz="1400" kern="1200" dirty="0" err="1">
                          <a:solidFill>
                            <a:schemeClr val="dk1"/>
                          </a:solidFill>
                          <a:latin typeface="+mn-lt"/>
                          <a:ea typeface="+mn-ea"/>
                          <a:cs typeface="+mn-cs"/>
                        </a:rPr>
                        <a:t>exposure</a:t>
                      </a:r>
                      <a:r>
                        <a:rPr lang="de-DE" sz="1400" kern="1200" dirty="0">
                          <a:solidFill>
                            <a:schemeClr val="dk1"/>
                          </a:solidFill>
                          <a:latin typeface="+mn-lt"/>
                          <a:ea typeface="+mn-ea"/>
                          <a:cs typeface="+mn-cs"/>
                        </a:rPr>
                        <a:t> </a:t>
                      </a:r>
                      <a:r>
                        <a:rPr lang="de-DE" sz="1400" kern="1200" baseline="0" dirty="0" err="1">
                          <a:solidFill>
                            <a:schemeClr val="dk1"/>
                          </a:solidFill>
                          <a:latin typeface="+mn-lt"/>
                          <a:ea typeface="+mn-ea"/>
                          <a:cs typeface="+mn-cs"/>
                        </a:rPr>
                        <a:t>rinse</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eyes</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and</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skin</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with</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plenty</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of</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water</a:t>
                      </a:r>
                      <a:r>
                        <a:rPr lang="de-DE" sz="1400" kern="1200" baseline="0" dirty="0">
                          <a:solidFill>
                            <a:schemeClr val="dk1"/>
                          </a:solidFill>
                          <a:latin typeface="+mn-lt"/>
                          <a:ea typeface="+mn-ea"/>
                          <a:cs typeface="+mn-cs"/>
                        </a:rPr>
                        <a:t>.</a:t>
                      </a:r>
                      <a:endParaRPr lang="de-DE" sz="1400" dirty="0"/>
                    </a:p>
                  </a:txBody>
                  <a:tcPr/>
                </a:tc>
                <a:extLst>
                  <a:ext uri="{0D108BD9-81ED-4DB2-BD59-A6C34878D82A}">
                    <a16:rowId xmlns:a16="http://schemas.microsoft.com/office/drawing/2014/main" val="10002"/>
                  </a:ext>
                </a:extLst>
              </a:tr>
              <a:tr h="486054">
                <a:tc>
                  <a:txBody>
                    <a:bodyPr/>
                    <a:lstStyle/>
                    <a:p>
                      <a:endParaRPr lang="de-DE" dirty="0"/>
                    </a:p>
                  </a:txBody>
                  <a:tcPr/>
                </a:tc>
                <a:tc>
                  <a:txBody>
                    <a:bodyPr/>
                    <a:lstStyle/>
                    <a:p>
                      <a:r>
                        <a:rPr lang="de-DE" sz="1400" b="1" kern="1200" dirty="0" err="1">
                          <a:solidFill>
                            <a:schemeClr val="dk1"/>
                          </a:solidFill>
                          <a:latin typeface="+mn-lt"/>
                          <a:ea typeface="+mn-ea"/>
                          <a:cs typeface="+mn-cs"/>
                        </a:rPr>
                        <a:t>Scull</a:t>
                      </a:r>
                      <a:r>
                        <a:rPr lang="de-DE" sz="1400" b="1" kern="1200" dirty="0">
                          <a:solidFill>
                            <a:schemeClr val="dk1"/>
                          </a:solidFill>
                          <a:latin typeface="+mn-lt"/>
                          <a:ea typeface="+mn-ea"/>
                          <a:cs typeface="+mn-cs"/>
                        </a:rPr>
                        <a:t> </a:t>
                      </a:r>
                      <a:r>
                        <a:rPr lang="de-DE" sz="1400" b="1" kern="1200" dirty="0" err="1">
                          <a:solidFill>
                            <a:schemeClr val="dk1"/>
                          </a:solidFill>
                          <a:latin typeface="+mn-lt"/>
                          <a:ea typeface="+mn-ea"/>
                          <a:cs typeface="+mn-cs"/>
                        </a:rPr>
                        <a:t>and</a:t>
                      </a:r>
                      <a:r>
                        <a:rPr lang="de-DE" sz="1400" b="1" kern="1200" dirty="0">
                          <a:solidFill>
                            <a:schemeClr val="dk1"/>
                          </a:solidFill>
                          <a:latin typeface="+mn-lt"/>
                          <a:ea typeface="+mn-ea"/>
                          <a:cs typeface="+mn-cs"/>
                        </a:rPr>
                        <a:t> </a:t>
                      </a:r>
                      <a:r>
                        <a:rPr lang="de-DE" sz="1400" b="1" kern="1200" dirty="0" err="1">
                          <a:solidFill>
                            <a:schemeClr val="dk1"/>
                          </a:solidFill>
                          <a:latin typeface="+mn-lt"/>
                          <a:ea typeface="+mn-ea"/>
                          <a:cs typeface="+mn-cs"/>
                        </a:rPr>
                        <a:t>Crossbones</a:t>
                      </a:r>
                      <a:r>
                        <a:rPr lang="de-DE" sz="1400" b="1" kern="1200" dirty="0">
                          <a:solidFill>
                            <a:schemeClr val="dk1"/>
                          </a:solidFill>
                          <a:latin typeface="+mn-lt"/>
                          <a:ea typeface="+mn-ea"/>
                          <a:cs typeface="+mn-cs"/>
                        </a:rPr>
                        <a:t> </a:t>
                      </a:r>
                      <a:r>
                        <a:rPr lang="de-DE" sz="1400" kern="1200" dirty="0">
                          <a:solidFill>
                            <a:schemeClr val="dk1"/>
                          </a:solidFill>
                          <a:latin typeface="+mn-lt"/>
                          <a:ea typeface="+mn-ea"/>
                          <a:cs typeface="+mn-cs"/>
                        </a:rPr>
                        <a:t> </a:t>
                      </a:r>
                      <a:r>
                        <a:rPr lang="de-DE" sz="1400" dirty="0"/>
                        <a:t>  </a:t>
                      </a:r>
                      <a:br>
                        <a:rPr lang="de-DE" sz="1400" dirty="0"/>
                      </a:br>
                      <a:r>
                        <a:rPr lang="de-DE" sz="1400" kern="1200" dirty="0">
                          <a:solidFill>
                            <a:schemeClr val="dk1"/>
                          </a:solidFill>
                          <a:latin typeface="+mn-lt"/>
                          <a:ea typeface="+mn-ea"/>
                          <a:cs typeface="+mn-cs"/>
                        </a:rPr>
                        <a:t> </a:t>
                      </a:r>
                      <a:r>
                        <a:rPr lang="de-DE" sz="1400" dirty="0"/>
                        <a:t>  </a:t>
                      </a:r>
                      <a:br>
                        <a:rPr lang="de-DE" sz="1400" dirty="0"/>
                      </a:br>
                      <a:r>
                        <a:rPr lang="de-DE" sz="1400" kern="1200" dirty="0">
                          <a:solidFill>
                            <a:schemeClr val="dk1"/>
                          </a:solidFill>
                          <a:latin typeface="+mn-lt"/>
                          <a:ea typeface="+mn-ea"/>
                          <a:cs typeface="+mn-cs"/>
                        </a:rPr>
                        <a:t>GHS06</a:t>
                      </a:r>
                      <a:endParaRPr lang="de-DE" sz="1400" dirty="0"/>
                    </a:p>
                  </a:txBody>
                  <a:tcPr/>
                </a:tc>
                <a:tc>
                  <a:txBody>
                    <a:bodyPr/>
                    <a:lstStyle/>
                    <a:p>
                      <a:r>
                        <a:rPr lang="de-DE" sz="1400" kern="1200" dirty="0">
                          <a:solidFill>
                            <a:schemeClr val="dk1"/>
                          </a:solidFill>
                          <a:latin typeface="+mn-lt"/>
                          <a:ea typeface="+mn-ea"/>
                          <a:cs typeface="+mn-cs"/>
                        </a:rPr>
                        <a:t>Small </a:t>
                      </a:r>
                      <a:r>
                        <a:rPr lang="de-DE" sz="1400" kern="1200" dirty="0" err="1">
                          <a:solidFill>
                            <a:schemeClr val="dk1"/>
                          </a:solidFill>
                          <a:latin typeface="+mn-lt"/>
                          <a:ea typeface="+mn-ea"/>
                          <a:cs typeface="+mn-cs"/>
                        </a:rPr>
                        <a:t>quantities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result</a:t>
                      </a:r>
                      <a:r>
                        <a:rPr lang="de-DE" sz="1400" kern="1200" dirty="0">
                          <a:solidFill>
                            <a:schemeClr val="dk1"/>
                          </a:solidFill>
                          <a:latin typeface="+mn-lt"/>
                          <a:ea typeface="+mn-ea"/>
                          <a:cs typeface="+mn-cs"/>
                        </a:rPr>
                        <a:t> in </a:t>
                      </a:r>
                      <a:r>
                        <a:rPr lang="de-DE" sz="1400" kern="1200" dirty="0" err="1">
                          <a:solidFill>
                            <a:schemeClr val="dk1"/>
                          </a:solidFill>
                          <a:latin typeface="+mn-lt"/>
                          <a:ea typeface="+mn-ea"/>
                          <a:cs typeface="+mn-cs"/>
                        </a:rPr>
                        <a:t>serious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health</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damages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or</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death</a:t>
                      </a:r>
                      <a:r>
                        <a:rPr lang="de-DE" sz="1400" kern="1200" dirty="0">
                          <a:solidFill>
                            <a:schemeClr val="dk1"/>
                          </a:solidFill>
                          <a:latin typeface="+mn-lt"/>
                          <a:ea typeface="+mn-ea"/>
                          <a:cs typeface="+mn-cs"/>
                        </a:rPr>
                        <a:t>.</a:t>
                      </a:r>
                    </a:p>
                    <a:p>
                      <a:endParaRPr lang="de-DE" sz="1400" kern="1200" dirty="0">
                        <a:solidFill>
                          <a:schemeClr val="dk1"/>
                        </a:solidFill>
                        <a:latin typeface="+mn-lt"/>
                        <a:ea typeface="+mn-ea"/>
                        <a:cs typeface="+mn-cs"/>
                      </a:endParaRPr>
                    </a:p>
                    <a:p>
                      <a:endParaRPr lang="de-DE" sz="1400" dirty="0"/>
                    </a:p>
                  </a:txBody>
                  <a:tcPr/>
                </a:tc>
                <a:tc>
                  <a:txBody>
                    <a:bodyPr/>
                    <a:lstStyle/>
                    <a:p>
                      <a:r>
                        <a:rPr lang="de-DE" sz="1400" kern="1200" dirty="0">
                          <a:solidFill>
                            <a:schemeClr val="dk1"/>
                          </a:solidFill>
                          <a:latin typeface="+mn-lt"/>
                          <a:ea typeface="+mn-ea"/>
                          <a:cs typeface="+mn-cs"/>
                        </a:rPr>
                        <a:t>Do not </a:t>
                      </a:r>
                      <a:r>
                        <a:rPr lang="de-DE" sz="1400" kern="1200" dirty="0" err="1">
                          <a:solidFill>
                            <a:schemeClr val="dk1"/>
                          </a:solidFill>
                          <a:latin typeface="+mn-lt"/>
                          <a:ea typeface="+mn-ea"/>
                          <a:cs typeface="+mn-cs"/>
                        </a:rPr>
                        <a:t>inhale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touch</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or</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swallow</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Wear</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protective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clothing</a:t>
                      </a:r>
                      <a:r>
                        <a:rPr lang="de-DE" sz="1400" kern="1200" dirty="0">
                          <a:solidFill>
                            <a:schemeClr val="dk1"/>
                          </a:solidFill>
                          <a:latin typeface="+mn-lt"/>
                          <a:ea typeface="+mn-ea"/>
                          <a:cs typeface="+mn-cs"/>
                        </a:rPr>
                        <a:t>. Phone </a:t>
                      </a:r>
                      <a:r>
                        <a:rPr lang="de-DE" sz="1400" kern="1200" dirty="0" err="1">
                          <a:solidFill>
                            <a:schemeClr val="dk1"/>
                          </a:solidFill>
                          <a:latin typeface="+mn-lt"/>
                          <a:ea typeface="+mn-ea"/>
                          <a:cs typeface="+mn-cs"/>
                        </a:rPr>
                        <a:t>Toxicological</a:t>
                      </a:r>
                      <a:r>
                        <a:rPr lang="de-DE" sz="1400" kern="1200" dirty="0">
                          <a:solidFill>
                            <a:schemeClr val="dk1"/>
                          </a:solidFill>
                          <a:latin typeface="+mn-lt"/>
                          <a:ea typeface="+mn-ea"/>
                          <a:cs typeface="+mn-cs"/>
                        </a:rPr>
                        <a:t> Information Center </a:t>
                      </a:r>
                      <a:r>
                        <a:rPr lang="de-DE" sz="1400" kern="1200" dirty="0" err="1">
                          <a:solidFill>
                            <a:schemeClr val="dk1"/>
                          </a:solidFill>
                          <a:latin typeface="+mn-lt"/>
                          <a:ea typeface="+mn-ea"/>
                          <a:cs typeface="+mn-cs"/>
                        </a:rPr>
                        <a:t>or</a:t>
                      </a:r>
                      <a:r>
                        <a:rPr lang="de-DE" sz="1400" kern="1200" dirty="0">
                          <a:solidFill>
                            <a:schemeClr val="dk1"/>
                          </a:solidFill>
                          <a:latin typeface="+mn-lt"/>
                          <a:ea typeface="+mn-ea"/>
                          <a:cs typeface="+mn-cs"/>
                        </a:rPr>
                        <a:t> a </a:t>
                      </a:r>
                      <a:r>
                        <a:rPr lang="de-DE" sz="1400" kern="1200" dirty="0" err="1">
                          <a:solidFill>
                            <a:schemeClr val="dk1"/>
                          </a:solidFill>
                          <a:latin typeface="+mn-lt"/>
                          <a:ea typeface="+mn-ea"/>
                          <a:cs typeface="+mn-cs"/>
                        </a:rPr>
                        <a:t>physician</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Recovery</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position</a:t>
                      </a:r>
                      <a:r>
                        <a:rPr lang="de-DE" sz="1400" kern="1200" baseline="0" dirty="0">
                          <a:solidFill>
                            <a:schemeClr val="dk1"/>
                          </a:solidFill>
                          <a:latin typeface="+mn-lt"/>
                          <a:ea typeface="+mn-ea"/>
                          <a:cs typeface="+mn-cs"/>
                        </a:rPr>
                        <a:t>.</a:t>
                      </a:r>
                      <a:endParaRPr lang="de-DE" sz="1400" dirty="0"/>
                    </a:p>
                  </a:txBody>
                  <a:tcPr/>
                </a:tc>
                <a:extLst>
                  <a:ext uri="{0D108BD9-81ED-4DB2-BD59-A6C34878D82A}">
                    <a16:rowId xmlns:a16="http://schemas.microsoft.com/office/drawing/2014/main" val="10003"/>
                  </a:ext>
                </a:extLst>
              </a:tr>
            </a:tbl>
          </a:graphicData>
        </a:graphic>
      </p:graphicFrame>
      <p:grpSp>
        <p:nvGrpSpPr>
          <p:cNvPr id="3" name="Gruppieren 2"/>
          <p:cNvGrpSpPr/>
          <p:nvPr/>
        </p:nvGrpSpPr>
        <p:grpSpPr>
          <a:xfrm>
            <a:off x="539552" y="309845"/>
            <a:ext cx="4608512" cy="368549"/>
            <a:chOff x="0" y="4930"/>
            <a:chExt cx="2676836" cy="368549"/>
          </a:xfrm>
          <a:solidFill>
            <a:srgbClr val="005B82"/>
          </a:solidFill>
        </p:grpSpPr>
        <p:sp>
          <p:nvSpPr>
            <p:cNvPr id="4" name="Abgerundetes Rechteck 3"/>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5"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defTabSz="711200" fontAlgn="base">
                <a:lnSpc>
                  <a:spcPct val="90000"/>
                </a:lnSpc>
                <a:spcBef>
                  <a:spcPct val="0"/>
                </a:spcBef>
                <a:spcAft>
                  <a:spcPct val="35000"/>
                </a:spcAft>
              </a:pPr>
              <a:r>
                <a:rPr lang="de-DE" b="1" dirty="0">
                  <a:solidFill>
                    <a:srgbClr val="FFFFFF"/>
                  </a:solidFill>
                </a:rPr>
                <a:t>20. </a:t>
              </a:r>
              <a:r>
                <a:rPr lang="de-DE" b="1" dirty="0" err="1">
                  <a:solidFill>
                    <a:srgbClr val="FFFFFF"/>
                  </a:solidFill>
                </a:rPr>
                <a:t>Pictograms</a:t>
              </a:r>
              <a:r>
                <a:rPr lang="de-DE" b="1" dirty="0">
                  <a:solidFill>
                    <a:srgbClr val="FFFFFF"/>
                  </a:solidFill>
                </a:rPr>
                <a:t> </a:t>
              </a:r>
              <a:r>
                <a:rPr lang="de-DE" b="1" dirty="0" err="1">
                  <a:solidFill>
                    <a:srgbClr val="FFFFFF"/>
                  </a:solidFill>
                </a:rPr>
                <a:t>for</a:t>
              </a:r>
              <a:r>
                <a:rPr lang="de-DE" b="1" dirty="0">
                  <a:solidFill>
                    <a:srgbClr val="FFFFFF"/>
                  </a:solidFill>
                </a:rPr>
                <a:t> </a:t>
              </a:r>
              <a:r>
                <a:rPr lang="de-DE" b="1" dirty="0" err="1">
                  <a:solidFill>
                    <a:srgbClr val="FFFFFF"/>
                  </a:solidFill>
                </a:rPr>
                <a:t>Hazardous</a:t>
              </a:r>
              <a:r>
                <a:rPr lang="de-DE" b="1" dirty="0">
                  <a:solidFill>
                    <a:srgbClr val="FFFFFF"/>
                  </a:solidFill>
                </a:rPr>
                <a:t> Materials</a:t>
              </a:r>
            </a:p>
          </p:txBody>
        </p:sp>
      </p:grpSp>
      <p:pic>
        <p:nvPicPr>
          <p:cNvPr id="6" name="Picture 4" descr="http://www.seilnacht.com/Chemie/ghs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844824"/>
            <a:ext cx="1111002" cy="11110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http://www.seilnacht.com/Chemie/ghs0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284984"/>
            <a:ext cx="1111002" cy="11110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seilnacht.com/Chemie/ghs0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085" y="4653136"/>
            <a:ext cx="1136253" cy="1136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8281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elle 12"/>
          <p:cNvGraphicFramePr>
            <a:graphicFrameLocks noGrp="1"/>
          </p:cNvGraphicFramePr>
          <p:nvPr>
            <p:extLst>
              <p:ext uri="{D42A27DB-BD31-4B8C-83A1-F6EECF244321}">
                <p14:modId xmlns:p14="http://schemas.microsoft.com/office/powerpoint/2010/main" val="395021715"/>
              </p:ext>
            </p:extLst>
          </p:nvPr>
        </p:nvGraphicFramePr>
        <p:xfrm>
          <a:off x="683568" y="1268760"/>
          <a:ext cx="7515200" cy="3655974"/>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74640">
                  <a:extLst>
                    <a:ext uri="{9D8B030D-6E8A-4147-A177-3AD203B41FA5}">
                      <a16:colId xmlns:a16="http://schemas.microsoft.com/office/drawing/2014/main" val="20003"/>
                    </a:ext>
                  </a:extLst>
                </a:gridCol>
              </a:tblGrid>
              <a:tr h="486054">
                <a:tc>
                  <a:txBody>
                    <a:bodyPr/>
                    <a:lstStyle/>
                    <a:p>
                      <a:r>
                        <a:rPr lang="de-DE" dirty="0" err="1"/>
                        <a:t>Pictogram</a:t>
                      </a:r>
                      <a:endParaRPr lang="de-DE" dirty="0"/>
                    </a:p>
                  </a:txBody>
                  <a:tcPr/>
                </a:tc>
                <a:tc>
                  <a:txBody>
                    <a:bodyPr/>
                    <a:lstStyle/>
                    <a:p>
                      <a:r>
                        <a:rPr lang="de-DE" dirty="0"/>
                        <a:t>Symbol</a:t>
                      </a:r>
                    </a:p>
                  </a:txBody>
                  <a:tcPr/>
                </a:tc>
                <a:tc>
                  <a:txBody>
                    <a:bodyPr/>
                    <a:lstStyle/>
                    <a:p>
                      <a:r>
                        <a:rPr lang="de-DE" dirty="0" err="1"/>
                        <a:t>Effect</a:t>
                      </a:r>
                      <a:endParaRPr lang="de-DE" dirty="0"/>
                    </a:p>
                  </a:txBody>
                  <a:tcPr/>
                </a:tc>
                <a:tc>
                  <a:txBody>
                    <a:bodyPr/>
                    <a:lstStyle/>
                    <a:p>
                      <a:r>
                        <a:rPr lang="de-DE" dirty="0" err="1"/>
                        <a:t>Safety</a:t>
                      </a:r>
                      <a:endParaRPr lang="de-DE" dirty="0"/>
                    </a:p>
                  </a:txBody>
                  <a:tcPr/>
                </a:tc>
                <a:extLst>
                  <a:ext uri="{0D108BD9-81ED-4DB2-BD59-A6C34878D82A}">
                    <a16:rowId xmlns:a16="http://schemas.microsoft.com/office/drawing/2014/main" val="10000"/>
                  </a:ext>
                </a:extLst>
              </a:tr>
              <a:tr h="486054">
                <a:tc>
                  <a:txBody>
                    <a:bodyPr/>
                    <a:lstStyle/>
                    <a:p>
                      <a:endParaRPr lang="de-DE" dirty="0"/>
                    </a:p>
                  </a:txBody>
                  <a:tcPr/>
                </a:tc>
                <a:tc>
                  <a:txBody>
                    <a:bodyPr/>
                    <a:lstStyle/>
                    <a:p>
                      <a:r>
                        <a:rPr lang="de-DE" sz="1400" b="1" kern="1200" dirty="0" err="1">
                          <a:solidFill>
                            <a:schemeClr val="dk1"/>
                          </a:solidFill>
                          <a:latin typeface="+mn-lt"/>
                          <a:ea typeface="+mn-ea"/>
                          <a:cs typeface="+mn-cs"/>
                        </a:rPr>
                        <a:t>Exclamation</a:t>
                      </a:r>
                      <a:r>
                        <a:rPr lang="de-DE" sz="1400" b="1" kern="1200" dirty="0">
                          <a:solidFill>
                            <a:schemeClr val="dk1"/>
                          </a:solidFill>
                          <a:latin typeface="+mn-lt"/>
                          <a:ea typeface="+mn-ea"/>
                          <a:cs typeface="+mn-cs"/>
                        </a:rPr>
                        <a:t> Mark </a:t>
                      </a:r>
                      <a:r>
                        <a:rPr lang="de-DE" sz="1400" kern="1200" dirty="0">
                          <a:solidFill>
                            <a:schemeClr val="dk1"/>
                          </a:solidFill>
                          <a:latin typeface="+mn-lt"/>
                          <a:ea typeface="+mn-ea"/>
                          <a:cs typeface="+mn-cs"/>
                        </a:rPr>
                        <a:t>  </a:t>
                      </a:r>
                      <a:r>
                        <a:rPr lang="de-DE" sz="1400" dirty="0"/>
                        <a:t>  </a:t>
                      </a:r>
                      <a:br>
                        <a:rPr lang="de-DE" sz="1400" dirty="0"/>
                      </a:br>
                      <a:r>
                        <a:rPr lang="de-DE" sz="1400" b="1" kern="1200" dirty="0">
                          <a:solidFill>
                            <a:schemeClr val="dk1"/>
                          </a:solidFill>
                          <a:latin typeface="+mn-lt"/>
                          <a:ea typeface="+mn-ea"/>
                          <a:cs typeface="+mn-cs"/>
                        </a:rPr>
                        <a:t>                </a:t>
                      </a:r>
                      <a:r>
                        <a:rPr lang="de-DE" sz="1400" kern="1200" dirty="0">
                          <a:solidFill>
                            <a:schemeClr val="dk1"/>
                          </a:solidFill>
                          <a:latin typeface="+mn-lt"/>
                          <a:ea typeface="+mn-ea"/>
                          <a:cs typeface="+mn-cs"/>
                        </a:rPr>
                        <a:t>  </a:t>
                      </a:r>
                      <a:r>
                        <a:rPr lang="de-DE" sz="1400" dirty="0"/>
                        <a:t>  </a:t>
                      </a:r>
                      <a:br>
                        <a:rPr lang="de-DE" sz="1400" dirty="0"/>
                      </a:br>
                      <a:r>
                        <a:rPr lang="de-DE" sz="1400" kern="1200" dirty="0">
                          <a:solidFill>
                            <a:schemeClr val="dk1"/>
                          </a:solidFill>
                          <a:latin typeface="+mn-lt"/>
                          <a:ea typeface="+mn-ea"/>
                          <a:cs typeface="+mn-cs"/>
                        </a:rPr>
                        <a:t>GHS07</a:t>
                      </a:r>
                      <a:endParaRPr lang="de-DE" sz="1400" dirty="0"/>
                    </a:p>
                  </a:txBody>
                  <a:tcPr/>
                </a:tc>
                <a:tc>
                  <a:txBody>
                    <a:bodyPr/>
                    <a:lstStyle/>
                    <a:p>
                      <a:r>
                        <a:rPr lang="de-DE" sz="1400" kern="1200" dirty="0" err="1">
                          <a:solidFill>
                            <a:schemeClr val="dk1"/>
                          </a:solidFill>
                          <a:latin typeface="+mn-lt"/>
                          <a:ea typeface="+mn-ea"/>
                          <a:cs typeface="+mn-cs"/>
                        </a:rPr>
                        <a:t>Health</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damages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irritations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of</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eyes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skin</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or</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respiratory</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system</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Lethal</a:t>
                      </a:r>
                      <a:r>
                        <a:rPr lang="de-DE" sz="1400" kern="1200" dirty="0">
                          <a:solidFill>
                            <a:schemeClr val="dk1"/>
                          </a:solidFill>
                          <a:latin typeface="+mn-lt"/>
                          <a:ea typeface="+mn-ea"/>
                          <a:cs typeface="+mn-cs"/>
                        </a:rPr>
                        <a:t> in </a:t>
                      </a:r>
                      <a:r>
                        <a:rPr lang="de-DE" sz="1400" kern="1200" dirty="0" err="1">
                          <a:solidFill>
                            <a:schemeClr val="dk1"/>
                          </a:solidFill>
                          <a:latin typeface="+mn-lt"/>
                          <a:ea typeface="+mn-ea"/>
                          <a:cs typeface="+mn-cs"/>
                        </a:rPr>
                        <a:t>greater</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quantities</a:t>
                      </a:r>
                      <a:r>
                        <a:rPr lang="de-DE" sz="1400" kern="1200" dirty="0">
                          <a:solidFill>
                            <a:schemeClr val="dk1"/>
                          </a:solidFill>
                          <a:latin typeface="+mn-lt"/>
                          <a:ea typeface="+mn-ea"/>
                          <a:cs typeface="+mn-cs"/>
                        </a:rPr>
                        <a:t>.</a:t>
                      </a:r>
                    </a:p>
                    <a:p>
                      <a:endParaRPr lang="de-DE" sz="1400" dirty="0"/>
                    </a:p>
                  </a:txBody>
                  <a:tcPr/>
                </a:tc>
                <a:tc>
                  <a:txBody>
                    <a:bodyPr/>
                    <a:lstStyle/>
                    <a:p>
                      <a:r>
                        <a:rPr lang="de-DE" sz="1400" kern="1200" dirty="0" err="1">
                          <a:solidFill>
                            <a:schemeClr val="dk1"/>
                          </a:solidFill>
                          <a:latin typeface="+mn-lt"/>
                          <a:ea typeface="+mn-ea"/>
                          <a:cs typeface="+mn-cs"/>
                        </a:rPr>
                        <a:t>Avoid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contact</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wear</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protective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goggles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and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gloves</a:t>
                      </a:r>
                      <a:r>
                        <a:rPr lang="de-DE" sz="1400" kern="1200" dirty="0">
                          <a:solidFill>
                            <a:schemeClr val="dk1"/>
                          </a:solidFill>
                          <a:latin typeface="+mn-lt"/>
                          <a:ea typeface="+mn-ea"/>
                          <a:cs typeface="+mn-cs"/>
                        </a:rPr>
                        <a:t>. After </a:t>
                      </a:r>
                      <a:r>
                        <a:rPr lang="de-DE" sz="1400" kern="1200" dirty="0" err="1">
                          <a:solidFill>
                            <a:schemeClr val="dk1"/>
                          </a:solidFill>
                          <a:latin typeface="+mn-lt"/>
                          <a:ea typeface="+mn-ea"/>
                          <a:cs typeface="+mn-cs"/>
                        </a:rPr>
                        <a:t>exposure</a:t>
                      </a:r>
                      <a:r>
                        <a:rPr lang="de-DE" sz="1400" kern="1200" dirty="0">
                          <a:solidFill>
                            <a:schemeClr val="dk1"/>
                          </a:solidFill>
                          <a:latin typeface="+mn-lt"/>
                          <a:ea typeface="+mn-ea"/>
                          <a:cs typeface="+mn-cs"/>
                        </a:rPr>
                        <a:t> </a:t>
                      </a:r>
                      <a:r>
                        <a:rPr lang="de-DE" sz="1400" kern="1200" baseline="0" dirty="0" err="1">
                          <a:solidFill>
                            <a:schemeClr val="dk1"/>
                          </a:solidFill>
                          <a:latin typeface="+mn-lt"/>
                          <a:ea typeface="+mn-ea"/>
                          <a:cs typeface="+mn-cs"/>
                        </a:rPr>
                        <a:t>rinse</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eyes</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and</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skin</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with</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plenty</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of</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water</a:t>
                      </a:r>
                      <a:r>
                        <a:rPr lang="de-DE" sz="1400" kern="1200" baseline="0" dirty="0">
                          <a:solidFill>
                            <a:schemeClr val="dk1"/>
                          </a:solidFill>
                          <a:latin typeface="+mn-lt"/>
                          <a:ea typeface="+mn-ea"/>
                          <a:cs typeface="+mn-cs"/>
                        </a:rPr>
                        <a:t>.</a:t>
                      </a:r>
                      <a:endParaRPr lang="de-DE" sz="1400" dirty="0"/>
                    </a:p>
                  </a:txBody>
                  <a:tcPr/>
                </a:tc>
                <a:extLst>
                  <a:ext uri="{0D108BD9-81ED-4DB2-BD59-A6C34878D82A}">
                    <a16:rowId xmlns:a16="http://schemas.microsoft.com/office/drawing/2014/main" val="10001"/>
                  </a:ext>
                </a:extLst>
              </a:tr>
              <a:tr h="486054">
                <a:tc>
                  <a:txBody>
                    <a:bodyPr/>
                    <a:lstStyle/>
                    <a:p>
                      <a:endParaRPr lang="de-DE" dirty="0"/>
                    </a:p>
                  </a:txBody>
                  <a:tcPr/>
                </a:tc>
                <a:tc>
                  <a:txBody>
                    <a:bodyPr/>
                    <a:lstStyle/>
                    <a:p>
                      <a:r>
                        <a:rPr lang="de-DE" sz="1400" b="1" kern="1200" dirty="0" err="1">
                          <a:solidFill>
                            <a:schemeClr val="dk1"/>
                          </a:solidFill>
                          <a:latin typeface="+mn-lt"/>
                          <a:ea typeface="+mn-ea"/>
                          <a:cs typeface="+mn-cs"/>
                        </a:rPr>
                        <a:t>Health</a:t>
                      </a:r>
                      <a:r>
                        <a:rPr lang="de-DE" sz="1400" b="1" kern="1200" dirty="0">
                          <a:solidFill>
                            <a:schemeClr val="dk1"/>
                          </a:solidFill>
                          <a:latin typeface="+mn-lt"/>
                          <a:ea typeface="+mn-ea"/>
                          <a:cs typeface="+mn-cs"/>
                        </a:rPr>
                        <a:t> </a:t>
                      </a:r>
                      <a:r>
                        <a:rPr lang="de-DE" sz="1400" b="1" kern="1200" dirty="0" err="1">
                          <a:solidFill>
                            <a:schemeClr val="dk1"/>
                          </a:solidFill>
                          <a:latin typeface="+mn-lt"/>
                          <a:ea typeface="+mn-ea"/>
                          <a:cs typeface="+mn-cs"/>
                        </a:rPr>
                        <a:t>Hazard</a:t>
                      </a:r>
                      <a:r>
                        <a:rPr lang="de-DE" sz="1400" dirty="0"/>
                        <a:t>  </a:t>
                      </a:r>
                      <a:br>
                        <a:rPr lang="de-DE" sz="1400" dirty="0"/>
                      </a:br>
                      <a:r>
                        <a:rPr lang="de-DE" sz="1400" b="1" kern="1200" dirty="0">
                          <a:solidFill>
                            <a:schemeClr val="dk1"/>
                          </a:solidFill>
                          <a:latin typeface="+mn-lt"/>
                          <a:ea typeface="+mn-ea"/>
                          <a:cs typeface="+mn-cs"/>
                        </a:rPr>
                        <a:t>              </a:t>
                      </a:r>
                      <a:r>
                        <a:rPr lang="de-DE" sz="1400" kern="1200" dirty="0">
                          <a:solidFill>
                            <a:schemeClr val="dk1"/>
                          </a:solidFill>
                          <a:latin typeface="+mn-lt"/>
                          <a:ea typeface="+mn-ea"/>
                          <a:cs typeface="+mn-cs"/>
                        </a:rPr>
                        <a:t> </a:t>
                      </a:r>
                      <a:r>
                        <a:rPr lang="de-DE" sz="1400" dirty="0"/>
                        <a:t>  </a:t>
                      </a:r>
                      <a:br>
                        <a:rPr lang="de-DE" sz="1400" dirty="0"/>
                      </a:br>
                      <a:r>
                        <a:rPr lang="de-DE" sz="1400" kern="1200" dirty="0">
                          <a:solidFill>
                            <a:schemeClr val="dk1"/>
                          </a:solidFill>
                          <a:latin typeface="+mn-lt"/>
                          <a:ea typeface="+mn-ea"/>
                          <a:cs typeface="+mn-cs"/>
                        </a:rPr>
                        <a:t>GHS08</a:t>
                      </a:r>
                      <a:endParaRPr lang="de-DE" sz="1400" dirty="0"/>
                    </a:p>
                  </a:txBody>
                  <a:tcPr/>
                </a:tc>
                <a:tc>
                  <a:txBody>
                    <a:bodyPr/>
                    <a:lstStyle/>
                    <a:p>
                      <a:r>
                        <a:rPr lang="de-DE" sz="1400" kern="1200" dirty="0" err="1">
                          <a:solidFill>
                            <a:schemeClr val="dk1"/>
                          </a:solidFill>
                          <a:latin typeface="+mn-lt"/>
                          <a:ea typeface="+mn-ea"/>
                          <a:cs typeface="+mn-cs"/>
                        </a:rPr>
                        <a:t>Allergenic</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cancerogenic</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mutagenic</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reproductional</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hazard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teratogenic</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reprotoxic</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or</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damages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to</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organs</a:t>
                      </a:r>
                      <a:r>
                        <a:rPr lang="de-DE" sz="1400" kern="1200" dirty="0">
                          <a:solidFill>
                            <a:schemeClr val="dk1"/>
                          </a:solidFill>
                          <a:latin typeface="+mn-lt"/>
                          <a:ea typeface="+mn-ea"/>
                          <a:cs typeface="+mn-cs"/>
                        </a:rPr>
                        <a:t>.</a:t>
                      </a:r>
                    </a:p>
                    <a:p>
                      <a:endParaRPr lang="de-DE" sz="1400" kern="1200" dirty="0">
                        <a:solidFill>
                          <a:schemeClr val="dk1"/>
                        </a:solidFill>
                        <a:latin typeface="+mn-lt"/>
                        <a:ea typeface="+mn-ea"/>
                        <a:cs typeface="+mn-cs"/>
                      </a:endParaRPr>
                    </a:p>
                    <a:p>
                      <a:endParaRPr lang="de-DE" sz="1400" dirty="0"/>
                    </a:p>
                  </a:txBody>
                  <a:tcPr/>
                </a:tc>
                <a:tc>
                  <a:txBody>
                    <a:bodyPr/>
                    <a:lstStyle/>
                    <a:p>
                      <a:r>
                        <a:rPr lang="de-DE" sz="1400" kern="1200" dirty="0" err="1">
                          <a:solidFill>
                            <a:schemeClr val="dk1"/>
                          </a:solidFill>
                          <a:latin typeface="+mn-lt"/>
                          <a:ea typeface="+mn-ea"/>
                          <a:cs typeface="+mn-cs"/>
                        </a:rPr>
                        <a:t>Get</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informed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well</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before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working</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with</a:t>
                      </a:r>
                      <a:r>
                        <a:rPr lang="de-DE" sz="1400" kern="1200" dirty="0">
                          <a:solidFill>
                            <a:schemeClr val="dk1"/>
                          </a:solidFill>
                          <a:latin typeface="+mn-lt"/>
                          <a:ea typeface="+mn-ea"/>
                          <a:cs typeface="+mn-cs"/>
                        </a:rPr>
                        <a:t> such </a:t>
                      </a:r>
                      <a:r>
                        <a:rPr lang="de-DE" sz="1400" kern="1200" dirty="0" err="1">
                          <a:solidFill>
                            <a:schemeClr val="dk1"/>
                          </a:solidFill>
                          <a:latin typeface="+mn-lt"/>
                          <a:ea typeface="+mn-ea"/>
                          <a:cs typeface="+mn-cs"/>
                        </a:rPr>
                        <a:t>substances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wear</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protective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clothing</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and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gloves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eye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and</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mouth</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protection</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or</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breathing</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apparatus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respiratory</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filter</a:t>
                      </a:r>
                      <a:r>
                        <a:rPr lang="de-DE" sz="1400" kern="1200" dirty="0">
                          <a:solidFill>
                            <a:schemeClr val="dk1"/>
                          </a:solidFill>
                          <a:latin typeface="+mn-lt"/>
                          <a:ea typeface="+mn-ea"/>
                          <a:cs typeface="+mn-cs"/>
                        </a:rPr>
                        <a:t>).</a:t>
                      </a:r>
                    </a:p>
                    <a:p>
                      <a:endParaRPr lang="de-DE" sz="1400" dirty="0"/>
                    </a:p>
                  </a:txBody>
                  <a:tcPr/>
                </a:tc>
                <a:extLst>
                  <a:ext uri="{0D108BD9-81ED-4DB2-BD59-A6C34878D82A}">
                    <a16:rowId xmlns:a16="http://schemas.microsoft.com/office/drawing/2014/main" val="10002"/>
                  </a:ext>
                </a:extLst>
              </a:tr>
            </a:tbl>
          </a:graphicData>
        </a:graphic>
      </p:graphicFrame>
      <p:grpSp>
        <p:nvGrpSpPr>
          <p:cNvPr id="14" name="Gruppieren 13"/>
          <p:cNvGrpSpPr/>
          <p:nvPr/>
        </p:nvGrpSpPr>
        <p:grpSpPr>
          <a:xfrm>
            <a:off x="539552" y="309845"/>
            <a:ext cx="4608512" cy="368549"/>
            <a:chOff x="0" y="4930"/>
            <a:chExt cx="2676836" cy="368549"/>
          </a:xfrm>
          <a:solidFill>
            <a:srgbClr val="005B82"/>
          </a:solidFill>
        </p:grpSpPr>
        <p:sp>
          <p:nvSpPr>
            <p:cNvPr id="15" name="Abgerundetes Rechteck 14"/>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16"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defTabSz="711200" fontAlgn="base">
                <a:lnSpc>
                  <a:spcPct val="90000"/>
                </a:lnSpc>
                <a:spcBef>
                  <a:spcPct val="0"/>
                </a:spcBef>
                <a:spcAft>
                  <a:spcPct val="35000"/>
                </a:spcAft>
              </a:pPr>
              <a:r>
                <a:rPr lang="de-DE" b="1" dirty="0">
                  <a:solidFill>
                    <a:srgbClr val="FFFFFF"/>
                  </a:solidFill>
                </a:rPr>
                <a:t>20. </a:t>
              </a:r>
              <a:r>
                <a:rPr lang="de-DE" b="1" dirty="0" err="1">
                  <a:solidFill>
                    <a:srgbClr val="FFFFFF"/>
                  </a:solidFill>
                </a:rPr>
                <a:t>Pictograms</a:t>
              </a:r>
              <a:r>
                <a:rPr lang="de-DE" b="1" dirty="0">
                  <a:solidFill>
                    <a:srgbClr val="FFFFFF"/>
                  </a:solidFill>
                </a:rPr>
                <a:t> </a:t>
              </a:r>
              <a:r>
                <a:rPr lang="de-DE" b="1" dirty="0" err="1">
                  <a:solidFill>
                    <a:srgbClr val="FFFFFF"/>
                  </a:solidFill>
                </a:rPr>
                <a:t>for</a:t>
              </a:r>
              <a:r>
                <a:rPr lang="de-DE" b="1" dirty="0">
                  <a:solidFill>
                    <a:srgbClr val="FFFFFF"/>
                  </a:solidFill>
                </a:rPr>
                <a:t> </a:t>
              </a:r>
              <a:r>
                <a:rPr lang="de-DE" b="1" dirty="0" err="1">
                  <a:solidFill>
                    <a:srgbClr val="FFFFFF"/>
                  </a:solidFill>
                </a:rPr>
                <a:t>Hazardous</a:t>
              </a:r>
              <a:r>
                <a:rPr lang="de-DE" b="1" dirty="0">
                  <a:solidFill>
                    <a:srgbClr val="FFFFFF"/>
                  </a:solidFill>
                </a:rPr>
                <a:t> Materials</a:t>
              </a:r>
            </a:p>
          </p:txBody>
        </p:sp>
      </p:grpSp>
      <p:pic>
        <p:nvPicPr>
          <p:cNvPr id="18" name="Picture 8" descr="http://www.seilnacht.com/Chemie/ghs0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08" y="3789040"/>
            <a:ext cx="1155204" cy="11552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http://www.seilnacht.com/Chemie/ghs0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672" y="1844824"/>
            <a:ext cx="1122040" cy="112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8596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3950646518"/>
              </p:ext>
            </p:extLst>
          </p:nvPr>
        </p:nvGraphicFramePr>
        <p:xfrm>
          <a:off x="683568" y="1268760"/>
          <a:ext cx="7515200" cy="1857654"/>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74640">
                  <a:extLst>
                    <a:ext uri="{9D8B030D-6E8A-4147-A177-3AD203B41FA5}">
                      <a16:colId xmlns:a16="http://schemas.microsoft.com/office/drawing/2014/main" val="20003"/>
                    </a:ext>
                  </a:extLst>
                </a:gridCol>
              </a:tblGrid>
              <a:tr h="486054">
                <a:tc>
                  <a:txBody>
                    <a:bodyPr/>
                    <a:lstStyle/>
                    <a:p>
                      <a:r>
                        <a:rPr lang="de-DE" dirty="0" err="1"/>
                        <a:t>Pictogram</a:t>
                      </a:r>
                      <a:endParaRPr lang="de-DE" dirty="0"/>
                    </a:p>
                  </a:txBody>
                  <a:tcPr/>
                </a:tc>
                <a:tc>
                  <a:txBody>
                    <a:bodyPr/>
                    <a:lstStyle/>
                    <a:p>
                      <a:r>
                        <a:rPr lang="de-DE" dirty="0"/>
                        <a:t>Symbol</a:t>
                      </a:r>
                    </a:p>
                  </a:txBody>
                  <a:tcPr/>
                </a:tc>
                <a:tc>
                  <a:txBody>
                    <a:bodyPr/>
                    <a:lstStyle/>
                    <a:p>
                      <a:r>
                        <a:rPr lang="de-DE" dirty="0" err="1"/>
                        <a:t>Effect</a:t>
                      </a:r>
                      <a:endParaRPr lang="de-DE" dirty="0"/>
                    </a:p>
                  </a:txBody>
                  <a:tcPr/>
                </a:tc>
                <a:tc>
                  <a:txBody>
                    <a:bodyPr/>
                    <a:lstStyle/>
                    <a:p>
                      <a:r>
                        <a:rPr lang="de-DE" dirty="0" err="1"/>
                        <a:t>Safety</a:t>
                      </a:r>
                      <a:endParaRPr lang="de-DE" dirty="0"/>
                    </a:p>
                  </a:txBody>
                  <a:tcPr/>
                </a:tc>
                <a:extLst>
                  <a:ext uri="{0D108BD9-81ED-4DB2-BD59-A6C34878D82A}">
                    <a16:rowId xmlns:a16="http://schemas.microsoft.com/office/drawing/2014/main" val="10000"/>
                  </a:ext>
                </a:extLst>
              </a:tr>
              <a:tr h="486054">
                <a:tc>
                  <a:txBody>
                    <a:bodyPr/>
                    <a:lstStyle/>
                    <a:p>
                      <a:endParaRPr lang="de-DE" dirty="0"/>
                    </a:p>
                  </a:txBody>
                  <a:tcPr/>
                </a:tc>
                <a:tc>
                  <a:txBody>
                    <a:bodyPr/>
                    <a:lstStyle/>
                    <a:p>
                      <a:r>
                        <a:rPr lang="de-DE" sz="1400" b="1" kern="1200" dirty="0">
                          <a:solidFill>
                            <a:schemeClr val="dk1"/>
                          </a:solidFill>
                          <a:latin typeface="+mn-lt"/>
                          <a:ea typeface="+mn-ea"/>
                          <a:cs typeface="+mn-cs"/>
                        </a:rPr>
                        <a:t>Environment</a:t>
                      </a:r>
                      <a:r>
                        <a:rPr lang="de-DE" sz="1400" kern="1200" dirty="0">
                          <a:solidFill>
                            <a:schemeClr val="dk1"/>
                          </a:solidFill>
                          <a:latin typeface="+mn-lt"/>
                          <a:ea typeface="+mn-ea"/>
                          <a:cs typeface="+mn-cs"/>
                        </a:rPr>
                        <a:t> </a:t>
                      </a:r>
                      <a:r>
                        <a:rPr lang="de-DE" sz="1400" dirty="0"/>
                        <a:t>  </a:t>
                      </a:r>
                      <a:br>
                        <a:rPr lang="de-DE" sz="1400" dirty="0"/>
                      </a:br>
                      <a:r>
                        <a:rPr lang="de-DE" sz="1400" kern="1200" dirty="0">
                          <a:solidFill>
                            <a:schemeClr val="dk1"/>
                          </a:solidFill>
                          <a:latin typeface="+mn-lt"/>
                          <a:ea typeface="+mn-ea"/>
                          <a:cs typeface="+mn-cs"/>
                        </a:rPr>
                        <a:t>  </a:t>
                      </a:r>
                      <a:r>
                        <a:rPr lang="de-DE" sz="1400" dirty="0"/>
                        <a:t>  </a:t>
                      </a:r>
                      <a:br>
                        <a:rPr lang="de-DE" sz="1400" dirty="0"/>
                      </a:br>
                      <a:r>
                        <a:rPr lang="de-DE" sz="1400" kern="1200" dirty="0">
                          <a:solidFill>
                            <a:schemeClr val="dk1"/>
                          </a:solidFill>
                          <a:latin typeface="+mn-lt"/>
                          <a:ea typeface="+mn-ea"/>
                          <a:cs typeface="+mn-cs"/>
                        </a:rPr>
                        <a:t>GHS09</a:t>
                      </a:r>
                      <a:endParaRPr lang="de-DE" sz="1400" dirty="0"/>
                    </a:p>
                  </a:txBody>
                  <a:tcPr/>
                </a:tc>
                <a:tc>
                  <a:txBody>
                    <a:bodyPr/>
                    <a:lstStyle/>
                    <a:p>
                      <a:r>
                        <a:rPr lang="de-DE" sz="1400" kern="1200" dirty="0" err="1">
                          <a:solidFill>
                            <a:schemeClr val="dk1"/>
                          </a:solidFill>
                          <a:latin typeface="+mn-lt"/>
                          <a:ea typeface="+mn-ea"/>
                          <a:cs typeface="+mn-cs"/>
                        </a:rPr>
                        <a:t>Substance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is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harmful</a:t>
                      </a:r>
                      <a:r>
                        <a:rPr lang="de-DE" sz="1400" kern="1200" dirty="0">
                          <a:solidFill>
                            <a:schemeClr val="dk1"/>
                          </a:solidFill>
                          <a:latin typeface="+mn-lt"/>
                          <a:ea typeface="+mn-ea"/>
                          <a:cs typeface="+mn-cs"/>
                        </a:rPr>
                        <a:t>,</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toxic</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or</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very</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toxic</a:t>
                      </a:r>
                      <a:r>
                        <a:rPr lang="de-DE" sz="1400" kern="1200" baseline="0" dirty="0">
                          <a:solidFill>
                            <a:schemeClr val="dk1"/>
                          </a:solidFill>
                          <a:latin typeface="+mn-lt"/>
                          <a:ea typeface="+mn-ea"/>
                          <a:cs typeface="+mn-cs"/>
                        </a:rPr>
                        <a:t> </a:t>
                      </a:r>
                      <a:r>
                        <a:rPr lang="de-DE" sz="1400" kern="1200" dirty="0" err="1">
                          <a:solidFill>
                            <a:schemeClr val="dk1"/>
                          </a:solidFill>
                          <a:latin typeface="+mn-lt"/>
                          <a:ea typeface="+mn-ea"/>
                          <a:cs typeface="+mn-cs"/>
                        </a:rPr>
                        <a:t>for</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aquatic</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organisms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immediately</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or</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with</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long</a:t>
                      </a:r>
                      <a:r>
                        <a:rPr lang="de-DE" sz="1400" kern="1200" dirty="0">
                          <a:solidFill>
                            <a:schemeClr val="dk1"/>
                          </a:solidFill>
                          <a:latin typeface="+mn-lt"/>
                          <a:ea typeface="+mn-ea"/>
                          <a:cs typeface="+mn-cs"/>
                        </a:rPr>
                        <a:t>-term </a:t>
                      </a:r>
                      <a:r>
                        <a:rPr lang="de-DE" sz="1400" kern="1200" dirty="0" err="1">
                          <a:solidFill>
                            <a:schemeClr val="dk1"/>
                          </a:solidFill>
                          <a:latin typeface="+mn-lt"/>
                          <a:ea typeface="+mn-ea"/>
                          <a:cs typeface="+mn-cs"/>
                        </a:rPr>
                        <a:t>effects</a:t>
                      </a:r>
                      <a:r>
                        <a:rPr lang="de-DE" sz="1400" kern="1200" dirty="0">
                          <a:solidFill>
                            <a:schemeClr val="dk1"/>
                          </a:solidFill>
                          <a:latin typeface="+mn-lt"/>
                          <a:ea typeface="+mn-ea"/>
                          <a:cs typeface="+mn-cs"/>
                        </a:rPr>
                        <a:t>.</a:t>
                      </a:r>
                    </a:p>
                    <a:p>
                      <a:endParaRPr lang="de-DE" sz="1400" dirty="0"/>
                    </a:p>
                  </a:txBody>
                  <a:tcPr/>
                </a:tc>
                <a:tc>
                  <a:txBody>
                    <a:bodyPr/>
                    <a:lstStyle/>
                    <a:p>
                      <a:r>
                        <a:rPr lang="de-DE" sz="1400" kern="1200" dirty="0" err="1">
                          <a:solidFill>
                            <a:schemeClr val="dk1"/>
                          </a:solidFill>
                          <a:latin typeface="+mn-lt"/>
                          <a:ea typeface="+mn-ea"/>
                          <a:cs typeface="+mn-cs"/>
                        </a:rPr>
                        <a:t>Disposal</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as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hazardous</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waste</a:t>
                      </a:r>
                      <a:r>
                        <a:rPr lang="de-DE" sz="1400" kern="1200" dirty="0">
                          <a:solidFill>
                            <a:schemeClr val="dk1"/>
                          </a:solidFill>
                          <a:latin typeface="+mn-lt"/>
                          <a:ea typeface="+mn-ea"/>
                          <a:cs typeface="+mn-cs"/>
                        </a:rPr>
                        <a:t> in </a:t>
                      </a:r>
                      <a:r>
                        <a:rPr lang="de-DE" sz="1400" kern="1200" dirty="0" err="1">
                          <a:solidFill>
                            <a:schemeClr val="dk1"/>
                          </a:solidFill>
                          <a:latin typeface="+mn-lt"/>
                          <a:ea typeface="+mn-ea"/>
                          <a:cs typeface="+mn-cs"/>
                        </a:rPr>
                        <a:t>any</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case</a:t>
                      </a:r>
                      <a:r>
                        <a:rPr lang="de-DE" sz="1400" kern="1200" dirty="0">
                          <a:solidFill>
                            <a:schemeClr val="dk1"/>
                          </a:solidFill>
                          <a:latin typeface="+mn-lt"/>
                          <a:ea typeface="+mn-ea"/>
                          <a:cs typeface="+mn-cs"/>
                        </a:rPr>
                        <a:t>, </a:t>
                      </a:r>
                      <a:r>
                        <a:rPr lang="de-DE" sz="1400" kern="1200" dirty="0" err="1">
                          <a:solidFill>
                            <a:schemeClr val="dk1"/>
                          </a:solidFill>
                          <a:latin typeface="+mn-lt"/>
                          <a:ea typeface="+mn-ea"/>
                          <a:cs typeface="+mn-cs"/>
                        </a:rPr>
                        <a:t>release</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of</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substance</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into</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the</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environment</a:t>
                      </a:r>
                      <a:r>
                        <a:rPr lang="de-DE" sz="1400" kern="1200" baseline="0" dirty="0">
                          <a:solidFill>
                            <a:schemeClr val="dk1"/>
                          </a:solidFill>
                          <a:latin typeface="+mn-lt"/>
                          <a:ea typeface="+mn-ea"/>
                          <a:cs typeface="+mn-cs"/>
                        </a:rPr>
                        <a:t> in </a:t>
                      </a:r>
                      <a:r>
                        <a:rPr lang="de-DE" sz="1400" kern="1200" baseline="0" dirty="0" err="1">
                          <a:solidFill>
                            <a:schemeClr val="dk1"/>
                          </a:solidFill>
                          <a:latin typeface="+mn-lt"/>
                          <a:ea typeface="+mn-ea"/>
                          <a:cs typeface="+mn-cs"/>
                        </a:rPr>
                        <a:t>no</a:t>
                      </a:r>
                      <a:r>
                        <a:rPr lang="de-DE" sz="1400" kern="1200" baseline="0" dirty="0">
                          <a:solidFill>
                            <a:schemeClr val="dk1"/>
                          </a:solidFill>
                          <a:latin typeface="+mn-lt"/>
                          <a:ea typeface="+mn-ea"/>
                          <a:cs typeface="+mn-cs"/>
                        </a:rPr>
                        <a:t> </a:t>
                      </a:r>
                      <a:r>
                        <a:rPr lang="de-DE" sz="1400" kern="1200" baseline="0" dirty="0" err="1">
                          <a:solidFill>
                            <a:schemeClr val="dk1"/>
                          </a:solidFill>
                          <a:latin typeface="+mn-lt"/>
                          <a:ea typeface="+mn-ea"/>
                          <a:cs typeface="+mn-cs"/>
                        </a:rPr>
                        <a:t>case</a:t>
                      </a:r>
                      <a:r>
                        <a:rPr lang="de-DE" sz="1400" kern="1200" baseline="0" dirty="0">
                          <a:solidFill>
                            <a:schemeClr val="dk1"/>
                          </a:solidFill>
                          <a:latin typeface="+mn-lt"/>
                          <a:ea typeface="+mn-ea"/>
                          <a:cs typeface="+mn-cs"/>
                        </a:rPr>
                        <a:t>.</a:t>
                      </a:r>
                      <a:endParaRPr lang="de-DE" sz="1400" dirty="0"/>
                    </a:p>
                  </a:txBody>
                  <a:tcPr/>
                </a:tc>
                <a:extLst>
                  <a:ext uri="{0D108BD9-81ED-4DB2-BD59-A6C34878D82A}">
                    <a16:rowId xmlns:a16="http://schemas.microsoft.com/office/drawing/2014/main" val="10001"/>
                  </a:ext>
                </a:extLst>
              </a:tr>
            </a:tbl>
          </a:graphicData>
        </a:graphic>
      </p:graphicFrame>
      <p:grpSp>
        <p:nvGrpSpPr>
          <p:cNvPr id="3" name="Gruppieren 2"/>
          <p:cNvGrpSpPr/>
          <p:nvPr/>
        </p:nvGrpSpPr>
        <p:grpSpPr>
          <a:xfrm>
            <a:off x="539552" y="309845"/>
            <a:ext cx="4752528" cy="368549"/>
            <a:chOff x="0" y="4930"/>
            <a:chExt cx="2676836" cy="368549"/>
          </a:xfrm>
          <a:solidFill>
            <a:srgbClr val="005B82"/>
          </a:solidFill>
        </p:grpSpPr>
        <p:sp>
          <p:nvSpPr>
            <p:cNvPr id="4" name="Abgerundetes Rechteck 3"/>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5"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defTabSz="711200" fontAlgn="base">
                <a:lnSpc>
                  <a:spcPct val="90000"/>
                </a:lnSpc>
                <a:spcBef>
                  <a:spcPct val="0"/>
                </a:spcBef>
                <a:spcAft>
                  <a:spcPct val="35000"/>
                </a:spcAft>
              </a:pPr>
              <a:r>
                <a:rPr lang="de-DE" b="1" dirty="0">
                  <a:solidFill>
                    <a:srgbClr val="FFFFFF"/>
                  </a:solidFill>
                </a:rPr>
                <a:t>20. </a:t>
              </a:r>
              <a:r>
                <a:rPr lang="de-DE" b="1" dirty="0" err="1">
                  <a:solidFill>
                    <a:srgbClr val="FFFFFF"/>
                  </a:solidFill>
                </a:rPr>
                <a:t>Pictograms</a:t>
              </a:r>
              <a:r>
                <a:rPr lang="de-DE" b="1" dirty="0">
                  <a:solidFill>
                    <a:srgbClr val="FFFFFF"/>
                  </a:solidFill>
                </a:rPr>
                <a:t> </a:t>
              </a:r>
              <a:r>
                <a:rPr lang="de-DE" b="1" dirty="0" err="1">
                  <a:solidFill>
                    <a:srgbClr val="FFFFFF"/>
                  </a:solidFill>
                </a:rPr>
                <a:t>for</a:t>
              </a:r>
              <a:r>
                <a:rPr lang="de-DE" b="1" dirty="0">
                  <a:solidFill>
                    <a:srgbClr val="FFFFFF"/>
                  </a:solidFill>
                </a:rPr>
                <a:t> </a:t>
              </a:r>
              <a:r>
                <a:rPr lang="de-DE" b="1" dirty="0" err="1">
                  <a:solidFill>
                    <a:srgbClr val="FFFFFF"/>
                  </a:solidFill>
                </a:rPr>
                <a:t>Hazardous</a:t>
              </a:r>
              <a:r>
                <a:rPr lang="de-DE" b="1" dirty="0">
                  <a:solidFill>
                    <a:srgbClr val="FFFFFF"/>
                  </a:solidFill>
                </a:rPr>
                <a:t> Materials</a:t>
              </a:r>
            </a:p>
          </p:txBody>
        </p:sp>
      </p:grpSp>
      <p:pic>
        <p:nvPicPr>
          <p:cNvPr id="7" name="Picture 9" descr="http://www.seilnacht.com/Chemie/ghs0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72816"/>
            <a:ext cx="1152128" cy="115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9091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539553" y="309845"/>
            <a:ext cx="3816424" cy="368549"/>
            <a:chOff x="0" y="4930"/>
            <a:chExt cx="2676836" cy="368549"/>
          </a:xfrm>
          <a:solidFill>
            <a:srgbClr val="005B82"/>
          </a:solidFill>
        </p:grpSpPr>
        <p:sp>
          <p:nvSpPr>
            <p:cNvPr id="3" name="Abgerundetes Rechteck 2"/>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4"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defTabSz="711200" fontAlgn="base">
                <a:lnSpc>
                  <a:spcPct val="90000"/>
                </a:lnSpc>
                <a:spcBef>
                  <a:spcPct val="0"/>
                </a:spcBef>
                <a:spcAft>
                  <a:spcPct val="35000"/>
                </a:spcAft>
              </a:pPr>
              <a:r>
                <a:rPr lang="de-DE" b="1" dirty="0">
                  <a:solidFill>
                    <a:srgbClr val="FFFFFF"/>
                  </a:solidFill>
                </a:rPr>
                <a:t>21a. </a:t>
              </a:r>
              <a:r>
                <a:rPr lang="de-DE" b="1" dirty="0" err="1">
                  <a:solidFill>
                    <a:srgbClr val="FFFFFF"/>
                  </a:solidFill>
                </a:rPr>
                <a:t>Warning</a:t>
              </a:r>
              <a:r>
                <a:rPr lang="de-DE" b="1" dirty="0">
                  <a:solidFill>
                    <a:srgbClr val="FFFFFF"/>
                  </a:solidFill>
                </a:rPr>
                <a:t> Signs</a:t>
              </a:r>
            </a:p>
          </p:txBody>
        </p:sp>
      </p:grpSp>
      <p:sp>
        <p:nvSpPr>
          <p:cNvPr id="7" name="Textfeld 6"/>
          <p:cNvSpPr txBox="1"/>
          <p:nvPr/>
        </p:nvSpPr>
        <p:spPr>
          <a:xfrm>
            <a:off x="571515" y="2666517"/>
            <a:ext cx="1984261" cy="646331"/>
          </a:xfrm>
          <a:prstGeom prst="rect">
            <a:avLst/>
          </a:prstGeom>
          <a:noFill/>
        </p:spPr>
        <p:txBody>
          <a:bodyPr wrap="none" rtlCol="0">
            <a:spAutoFit/>
          </a:bodyPr>
          <a:lstStyle/>
          <a:p>
            <a:r>
              <a:rPr lang="de-DE" dirty="0" err="1">
                <a:solidFill>
                  <a:schemeClr val="dk1"/>
                </a:solidFill>
              </a:rPr>
              <a:t>Warning</a:t>
            </a:r>
            <a:r>
              <a:rPr lang="de-DE" dirty="0">
                <a:solidFill>
                  <a:schemeClr val="dk1"/>
                </a:solidFill>
              </a:rPr>
              <a:t>! Danger!</a:t>
            </a:r>
          </a:p>
          <a:p>
            <a:pPr algn="ctr"/>
            <a:r>
              <a:rPr lang="de-DE" dirty="0" err="1">
                <a:solidFill>
                  <a:schemeClr val="dk1"/>
                </a:solidFill>
              </a:rPr>
              <a:t>Hazardous</a:t>
            </a:r>
            <a:r>
              <a:rPr lang="de-DE" dirty="0">
                <a:solidFill>
                  <a:schemeClr val="dk1"/>
                </a:solidFill>
              </a:rPr>
              <a:t> </a:t>
            </a:r>
            <a:r>
              <a:rPr lang="de-DE" dirty="0" err="1">
                <a:solidFill>
                  <a:schemeClr val="dk1"/>
                </a:solidFill>
              </a:rPr>
              <a:t>area</a:t>
            </a:r>
            <a:endParaRPr lang="de-DE" dirty="0">
              <a:solidFill>
                <a:schemeClr val="dk1"/>
              </a:solidFill>
            </a:endParaRPr>
          </a:p>
        </p:txBody>
      </p:sp>
      <p:pic>
        <p:nvPicPr>
          <p:cNvPr id="3074" name="Picture 2" descr="Warnung vor Handverletzungen Warnaufkleb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9460" y="1185660"/>
            <a:ext cx="1953280" cy="146496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3707166" y="2679160"/>
            <a:ext cx="1492716" cy="646331"/>
          </a:xfrm>
          <a:prstGeom prst="rect">
            <a:avLst/>
          </a:prstGeom>
          <a:noFill/>
        </p:spPr>
        <p:txBody>
          <a:bodyPr wrap="none" rtlCol="0">
            <a:spAutoFit/>
          </a:bodyPr>
          <a:lstStyle/>
          <a:p>
            <a:pPr algn="ctr"/>
            <a:r>
              <a:rPr lang="de-DE" dirty="0" err="1"/>
              <a:t>Warning</a:t>
            </a:r>
            <a:r>
              <a:rPr lang="de-DE" dirty="0"/>
              <a:t> </a:t>
            </a:r>
            <a:r>
              <a:rPr lang="de-DE" dirty="0" err="1"/>
              <a:t>of</a:t>
            </a:r>
            <a:endParaRPr lang="de-DE" dirty="0"/>
          </a:p>
          <a:p>
            <a:pPr algn="ctr"/>
            <a:r>
              <a:rPr lang="de-DE" dirty="0" err="1"/>
              <a:t>hand</a:t>
            </a:r>
            <a:r>
              <a:rPr lang="de-DE" dirty="0"/>
              <a:t> </a:t>
            </a:r>
            <a:r>
              <a:rPr lang="de-DE" dirty="0" err="1"/>
              <a:t>injuries</a:t>
            </a:r>
            <a:endParaRPr lang="de-DE" dirty="0"/>
          </a:p>
        </p:txBody>
      </p:sp>
      <p:pic>
        <p:nvPicPr>
          <p:cNvPr id="3076" name="Picture 4" descr="Warnung vor heißer Oberfläche Warnaufkle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175445"/>
            <a:ext cx="1891888" cy="1418916"/>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6511522" y="2680433"/>
            <a:ext cx="1479892" cy="646331"/>
          </a:xfrm>
          <a:prstGeom prst="rect">
            <a:avLst/>
          </a:prstGeom>
          <a:noFill/>
        </p:spPr>
        <p:txBody>
          <a:bodyPr wrap="none" rtlCol="0">
            <a:spAutoFit/>
          </a:bodyPr>
          <a:lstStyle/>
          <a:p>
            <a:pPr algn="ctr"/>
            <a:r>
              <a:rPr lang="de-DE" dirty="0" err="1"/>
              <a:t>Warning</a:t>
            </a:r>
            <a:r>
              <a:rPr lang="de-DE" dirty="0"/>
              <a:t> </a:t>
            </a:r>
            <a:r>
              <a:rPr lang="de-DE" dirty="0" err="1"/>
              <a:t>of</a:t>
            </a:r>
            <a:endParaRPr lang="de-DE" dirty="0"/>
          </a:p>
          <a:p>
            <a:pPr algn="ctr"/>
            <a:r>
              <a:rPr lang="de-DE" dirty="0" err="1"/>
              <a:t>hot</a:t>
            </a:r>
            <a:r>
              <a:rPr lang="de-DE" dirty="0"/>
              <a:t> </a:t>
            </a:r>
            <a:r>
              <a:rPr lang="de-DE" dirty="0" err="1"/>
              <a:t>surfaces</a:t>
            </a:r>
            <a:endParaRPr lang="de-DE" dirty="0"/>
          </a:p>
        </p:txBody>
      </p:sp>
      <p:pic>
        <p:nvPicPr>
          <p:cNvPr id="3078" name="Picture 6" descr="Warnung vor Laserstrahl Warnzeich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717032"/>
            <a:ext cx="2002711" cy="15020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814975" y="5373216"/>
            <a:ext cx="1441420" cy="646331"/>
          </a:xfrm>
          <a:prstGeom prst="rect">
            <a:avLst/>
          </a:prstGeom>
          <a:noFill/>
        </p:spPr>
        <p:txBody>
          <a:bodyPr wrap="none" rtlCol="0">
            <a:spAutoFit/>
          </a:bodyPr>
          <a:lstStyle/>
          <a:p>
            <a:pPr algn="ctr"/>
            <a:r>
              <a:rPr lang="de-DE" dirty="0" err="1"/>
              <a:t>Warning</a:t>
            </a:r>
            <a:r>
              <a:rPr lang="de-DE" dirty="0"/>
              <a:t> </a:t>
            </a:r>
            <a:r>
              <a:rPr lang="de-DE" dirty="0" err="1"/>
              <a:t>of</a:t>
            </a:r>
            <a:endParaRPr lang="de-DE" dirty="0"/>
          </a:p>
          <a:p>
            <a:pPr algn="ctr"/>
            <a:r>
              <a:rPr lang="de-DE" dirty="0" err="1"/>
              <a:t>laser</a:t>
            </a:r>
            <a:r>
              <a:rPr lang="de-DE" dirty="0"/>
              <a:t> </a:t>
            </a:r>
            <a:r>
              <a:rPr lang="de-DE" dirty="0" err="1"/>
              <a:t>beams</a:t>
            </a:r>
            <a:endParaRPr lang="de-DE" dirty="0"/>
          </a:p>
        </p:txBody>
      </p:sp>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6646" y="3717032"/>
            <a:ext cx="1633753" cy="1429534"/>
          </a:xfrm>
          <a:prstGeom prst="rect">
            <a:avLst/>
          </a:prstGeom>
        </p:spPr>
      </p:pic>
      <p:sp>
        <p:nvSpPr>
          <p:cNvPr id="15" name="Textfeld 14"/>
          <p:cNvSpPr txBox="1"/>
          <p:nvPr/>
        </p:nvSpPr>
        <p:spPr>
          <a:xfrm>
            <a:off x="3752048" y="5379775"/>
            <a:ext cx="1402949" cy="646331"/>
          </a:xfrm>
          <a:prstGeom prst="rect">
            <a:avLst/>
          </a:prstGeom>
          <a:noFill/>
        </p:spPr>
        <p:txBody>
          <a:bodyPr wrap="none" rtlCol="0">
            <a:spAutoFit/>
          </a:bodyPr>
          <a:lstStyle/>
          <a:p>
            <a:pPr algn="ctr"/>
            <a:r>
              <a:rPr lang="de-DE" dirty="0" err="1"/>
              <a:t>Warning</a:t>
            </a:r>
            <a:r>
              <a:rPr lang="de-DE" dirty="0"/>
              <a:t> </a:t>
            </a:r>
            <a:r>
              <a:rPr lang="de-DE" dirty="0" err="1"/>
              <a:t>of</a:t>
            </a:r>
            <a:endParaRPr lang="de-DE" dirty="0"/>
          </a:p>
          <a:p>
            <a:pPr algn="ctr"/>
            <a:r>
              <a:rPr lang="de-DE" dirty="0" err="1"/>
              <a:t>microwaves</a:t>
            </a:r>
            <a:endParaRPr lang="de-DE" dirty="0"/>
          </a:p>
        </p:txBody>
      </p:sp>
      <p:pic>
        <p:nvPicPr>
          <p:cNvPr id="9" name="Grafik 8">
            <a:extLst>
              <a:ext uri="{FF2B5EF4-FFF2-40B4-BE49-F238E27FC236}">
                <a16:creationId xmlns:a16="http://schemas.microsoft.com/office/drawing/2014/main" id="{7A8D1DAA-F8BD-D0C5-E699-9307859EDD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973" y="1185660"/>
            <a:ext cx="1673423" cy="1479784"/>
          </a:xfrm>
          <a:prstGeom prst="rect">
            <a:avLst/>
          </a:prstGeom>
        </p:spPr>
      </p:pic>
    </p:spTree>
    <p:extLst>
      <p:ext uri="{BB962C8B-B14F-4D97-AF65-F5344CB8AC3E}">
        <p14:creationId xmlns:p14="http://schemas.microsoft.com/office/powerpoint/2010/main" val="271523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descr="p011">
            <a:extLst>
              <a:ext uri="{FF2B5EF4-FFF2-40B4-BE49-F238E27FC236}">
                <a16:creationId xmlns:a16="http://schemas.microsoft.com/office/drawing/2014/main" id="{2DF1AFE2-27E2-4240-C935-A8626E4305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247933"/>
            <a:ext cx="1368152" cy="143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B76613CF-608B-0925-0C36-DDCA2DF4DE52}"/>
              </a:ext>
            </a:extLst>
          </p:cNvPr>
          <p:cNvSpPr txBox="1"/>
          <p:nvPr/>
        </p:nvSpPr>
        <p:spPr>
          <a:xfrm>
            <a:off x="395536" y="2666517"/>
            <a:ext cx="2505814" cy="646331"/>
          </a:xfrm>
          <a:prstGeom prst="rect">
            <a:avLst/>
          </a:prstGeom>
          <a:noFill/>
        </p:spPr>
        <p:txBody>
          <a:bodyPr wrap="none" rtlCol="0">
            <a:spAutoFit/>
          </a:bodyPr>
          <a:lstStyle/>
          <a:p>
            <a:r>
              <a:rPr lang="de-DE" dirty="0" err="1">
                <a:solidFill>
                  <a:schemeClr val="dk1"/>
                </a:solidFill>
              </a:rPr>
              <a:t>Forbidden</a:t>
            </a:r>
            <a:r>
              <a:rPr lang="de-DE" dirty="0">
                <a:solidFill>
                  <a:schemeClr val="dk1"/>
                </a:solidFill>
              </a:rPr>
              <a:t> </a:t>
            </a:r>
            <a:r>
              <a:rPr lang="de-DE" dirty="0" err="1">
                <a:solidFill>
                  <a:schemeClr val="dk1"/>
                </a:solidFill>
              </a:rPr>
              <a:t>for</a:t>
            </a:r>
            <a:r>
              <a:rPr lang="de-DE" dirty="0">
                <a:solidFill>
                  <a:schemeClr val="dk1"/>
                </a:solidFill>
              </a:rPr>
              <a:t> </a:t>
            </a:r>
            <a:r>
              <a:rPr lang="de-DE" dirty="0" err="1">
                <a:solidFill>
                  <a:schemeClr val="dk1"/>
                </a:solidFill>
              </a:rPr>
              <a:t>persons</a:t>
            </a:r>
            <a:endParaRPr lang="de-DE" dirty="0">
              <a:solidFill>
                <a:schemeClr val="dk1"/>
              </a:solidFill>
            </a:endParaRPr>
          </a:p>
          <a:p>
            <a:r>
              <a:rPr lang="de-DE" dirty="0" err="1">
                <a:solidFill>
                  <a:schemeClr val="dk1"/>
                </a:solidFill>
              </a:rPr>
              <a:t>with</a:t>
            </a:r>
            <a:r>
              <a:rPr lang="de-DE" dirty="0">
                <a:solidFill>
                  <a:schemeClr val="dk1"/>
                </a:solidFill>
              </a:rPr>
              <a:t> </a:t>
            </a:r>
            <a:r>
              <a:rPr lang="de-DE" dirty="0" err="1">
                <a:solidFill>
                  <a:schemeClr val="dk1"/>
                </a:solidFill>
              </a:rPr>
              <a:t>heart</a:t>
            </a:r>
            <a:r>
              <a:rPr lang="de-DE" dirty="0">
                <a:solidFill>
                  <a:schemeClr val="dk1"/>
                </a:solidFill>
              </a:rPr>
              <a:t> </a:t>
            </a:r>
            <a:r>
              <a:rPr lang="de-DE" dirty="0" err="1">
                <a:solidFill>
                  <a:schemeClr val="dk1"/>
                </a:solidFill>
              </a:rPr>
              <a:t>pacemakers</a:t>
            </a:r>
            <a:endParaRPr lang="de-DE" dirty="0">
              <a:solidFill>
                <a:schemeClr val="dk1"/>
              </a:solidFill>
            </a:endParaRPr>
          </a:p>
        </p:txBody>
      </p:sp>
      <p:pic>
        <p:nvPicPr>
          <p:cNvPr id="4" name="Picture 8" descr="Zutritt für Unbefugte verboten (Verbotszeichen)">
            <a:extLst>
              <a:ext uri="{FF2B5EF4-FFF2-40B4-BE49-F238E27FC236}">
                <a16:creationId xmlns:a16="http://schemas.microsoft.com/office/drawing/2014/main" id="{EF657409-DC2C-3D39-F5F8-FF9ED3ADB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203867"/>
            <a:ext cx="1967057" cy="147529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ED8E6DAA-F702-7C88-EC79-CE6B5B106DCC}"/>
              </a:ext>
            </a:extLst>
          </p:cNvPr>
          <p:cNvSpPr txBox="1"/>
          <p:nvPr/>
        </p:nvSpPr>
        <p:spPr>
          <a:xfrm>
            <a:off x="3603444" y="2836369"/>
            <a:ext cx="2159566" cy="646331"/>
          </a:xfrm>
          <a:prstGeom prst="rect">
            <a:avLst/>
          </a:prstGeom>
          <a:noFill/>
        </p:spPr>
        <p:txBody>
          <a:bodyPr wrap="none" rtlCol="0">
            <a:spAutoFit/>
          </a:bodyPr>
          <a:lstStyle/>
          <a:p>
            <a:pPr algn="ctr"/>
            <a:r>
              <a:rPr lang="en-US" dirty="0"/>
              <a:t>No entrance</a:t>
            </a:r>
          </a:p>
          <a:p>
            <a:pPr algn="ctr"/>
            <a:r>
              <a:rPr lang="en-US" dirty="0"/>
              <a:t>except on business</a:t>
            </a:r>
            <a:endParaRPr lang="de-DE" dirty="0"/>
          </a:p>
        </p:txBody>
      </p:sp>
      <p:sp>
        <p:nvSpPr>
          <p:cNvPr id="7" name="Textfeld 6">
            <a:extLst>
              <a:ext uri="{FF2B5EF4-FFF2-40B4-BE49-F238E27FC236}">
                <a16:creationId xmlns:a16="http://schemas.microsoft.com/office/drawing/2014/main" id="{69D63A00-4978-4F6C-BC2E-798D3E1321BC}"/>
              </a:ext>
            </a:extLst>
          </p:cNvPr>
          <p:cNvSpPr txBox="1"/>
          <p:nvPr/>
        </p:nvSpPr>
        <p:spPr>
          <a:xfrm>
            <a:off x="615350" y="1848163"/>
            <a:ext cx="4572000" cy="369332"/>
          </a:xfrm>
          <a:prstGeom prst="rect">
            <a:avLst/>
          </a:prstGeom>
          <a:noFill/>
        </p:spPr>
        <p:txBody>
          <a:bodyPr wrap="square">
            <a:spAutoFit/>
          </a:bodyPr>
          <a:lstStyle/>
          <a:p>
            <a:r>
              <a:rPr lang="de-DE" b="1" dirty="0">
                <a:solidFill>
                  <a:srgbClr val="FFFFFF"/>
                </a:solidFill>
              </a:rPr>
              <a:t> </a:t>
            </a:r>
            <a:endParaRPr lang="de-DE" dirty="0"/>
          </a:p>
        </p:txBody>
      </p:sp>
      <p:grpSp>
        <p:nvGrpSpPr>
          <p:cNvPr id="8" name="Gruppieren 7">
            <a:extLst>
              <a:ext uri="{FF2B5EF4-FFF2-40B4-BE49-F238E27FC236}">
                <a16:creationId xmlns:a16="http://schemas.microsoft.com/office/drawing/2014/main" id="{B7DDC7DE-2A37-C433-B4F1-696730E38337}"/>
              </a:ext>
            </a:extLst>
          </p:cNvPr>
          <p:cNvGrpSpPr/>
          <p:nvPr/>
        </p:nvGrpSpPr>
        <p:grpSpPr>
          <a:xfrm>
            <a:off x="539553" y="309845"/>
            <a:ext cx="3816424" cy="368549"/>
            <a:chOff x="0" y="4930"/>
            <a:chExt cx="2676836" cy="368549"/>
          </a:xfrm>
          <a:solidFill>
            <a:srgbClr val="005B82"/>
          </a:solidFill>
        </p:grpSpPr>
        <p:sp>
          <p:nvSpPr>
            <p:cNvPr id="9" name="Abgerundetes Rechteck 2">
              <a:extLst>
                <a:ext uri="{FF2B5EF4-FFF2-40B4-BE49-F238E27FC236}">
                  <a16:creationId xmlns:a16="http://schemas.microsoft.com/office/drawing/2014/main" id="{E442F1A3-4AB3-B287-8640-1709FDCB04F8}"/>
                </a:ext>
              </a:extLst>
            </p:cNvPr>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10" name="Abgerundetes Rechteck 4">
              <a:extLst>
                <a:ext uri="{FF2B5EF4-FFF2-40B4-BE49-F238E27FC236}">
                  <a16:creationId xmlns:a16="http://schemas.microsoft.com/office/drawing/2014/main" id="{7F47B161-7642-B9F6-DA46-E595F27B3381}"/>
                </a:ext>
              </a:extLst>
            </p:cNvPr>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defTabSz="711200">
                <a:lnSpc>
                  <a:spcPct val="90000"/>
                </a:lnSpc>
                <a:spcAft>
                  <a:spcPct val="35000"/>
                </a:spcAft>
              </a:pPr>
              <a:r>
                <a:rPr lang="de-DE" b="1" dirty="0">
                  <a:solidFill>
                    <a:srgbClr val="FFFFFF"/>
                  </a:solidFill>
                </a:rPr>
                <a:t>21b. </a:t>
              </a:r>
              <a:r>
                <a:rPr lang="de-DE" b="1" dirty="0" err="1">
                  <a:solidFill>
                    <a:srgbClr val="FFFFFF"/>
                  </a:solidFill>
                </a:rPr>
                <a:t>Safety</a:t>
              </a:r>
              <a:r>
                <a:rPr lang="de-DE" b="1" dirty="0">
                  <a:solidFill>
                    <a:srgbClr val="FFFFFF"/>
                  </a:solidFill>
                </a:rPr>
                <a:t> Signs</a:t>
              </a:r>
            </a:p>
          </p:txBody>
        </p:sp>
      </p:grpSp>
    </p:spTree>
    <p:extLst>
      <p:ext uri="{BB962C8B-B14F-4D97-AF65-F5344CB8AC3E}">
        <p14:creationId xmlns:p14="http://schemas.microsoft.com/office/powerpoint/2010/main" val="36419678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539552" y="309845"/>
            <a:ext cx="3384376" cy="368549"/>
            <a:chOff x="0" y="4930"/>
            <a:chExt cx="2676836" cy="368549"/>
          </a:xfrm>
          <a:solidFill>
            <a:srgbClr val="005B82"/>
          </a:solidFill>
        </p:grpSpPr>
        <p:sp>
          <p:nvSpPr>
            <p:cNvPr id="5" name="Abgerundetes Rechteck 4"/>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6" name="Abgerundetes Rechteck 4"/>
            <p:cNvSpPr/>
            <p:nvPr/>
          </p:nvSpPr>
          <p:spPr>
            <a:xfrm>
              <a:off x="17991"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defTabSz="711200">
                <a:lnSpc>
                  <a:spcPct val="90000"/>
                </a:lnSpc>
                <a:spcAft>
                  <a:spcPct val="35000"/>
                </a:spcAft>
              </a:pPr>
              <a:r>
                <a:rPr lang="de-DE" b="1" dirty="0">
                  <a:solidFill>
                    <a:srgbClr val="FFFFFF"/>
                  </a:solidFill>
                  <a:latin typeface="Arial" panose="020B0604020202020204" pitchFamily="34" charset="0"/>
                  <a:cs typeface="Arial" panose="020B0604020202020204" pitchFamily="34" charset="0"/>
                </a:rPr>
                <a:t>22. </a:t>
              </a:r>
              <a:r>
                <a:rPr lang="de-DE" b="1" dirty="0" err="1">
                  <a:solidFill>
                    <a:srgbClr val="FFFFFF"/>
                  </a:solidFill>
                  <a:latin typeface="Arial" panose="020B0604020202020204" pitchFamily="34" charset="0"/>
                  <a:cs typeface="Arial" panose="020B0604020202020204" pitchFamily="34" charset="0"/>
                </a:rPr>
                <a:t>Mandatory</a:t>
              </a:r>
              <a:r>
                <a:rPr lang="de-DE" b="1" dirty="0">
                  <a:solidFill>
                    <a:srgbClr val="FFFFFF"/>
                  </a:solidFill>
                  <a:latin typeface="Arial" panose="020B0604020202020204" pitchFamily="34" charset="0"/>
                  <a:cs typeface="Arial" panose="020B0604020202020204" pitchFamily="34" charset="0"/>
                </a:rPr>
                <a:t> </a:t>
              </a:r>
              <a:r>
                <a:rPr lang="de-DE" b="1" dirty="0" err="1">
                  <a:solidFill>
                    <a:srgbClr val="FFFFFF"/>
                  </a:solidFill>
                  <a:latin typeface="Arial" panose="020B0604020202020204" pitchFamily="34" charset="0"/>
                  <a:cs typeface="Arial" panose="020B0604020202020204" pitchFamily="34" charset="0"/>
                </a:rPr>
                <a:t>Signs</a:t>
              </a:r>
              <a:endParaRPr lang="de-DE" b="1" dirty="0">
                <a:solidFill>
                  <a:srgbClr val="FFFFFF"/>
                </a:solidFill>
                <a:latin typeface="Arial" panose="020B0604020202020204" pitchFamily="34" charset="0"/>
                <a:cs typeface="Arial" panose="020B0604020202020204" pitchFamily="34" charset="0"/>
              </a:endParaRPr>
            </a:p>
          </p:txBody>
        </p:sp>
      </p:grpSp>
      <p:pic>
        <p:nvPicPr>
          <p:cNvPr id="1026" name="Picture 2" descr="Gesichtsschutz benutz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96075"/>
            <a:ext cx="1971103" cy="14783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712473" y="2790381"/>
            <a:ext cx="2172390" cy="369332"/>
          </a:xfrm>
          <a:prstGeom prst="rect">
            <a:avLst/>
          </a:prstGeom>
          <a:noFill/>
        </p:spPr>
        <p:txBody>
          <a:bodyPr wrap="none" rtlCol="0">
            <a:spAutoFit/>
          </a:bodyPr>
          <a:lstStyle/>
          <a:p>
            <a:pPr fontAlgn="auto">
              <a:spcBef>
                <a:spcPts val="0"/>
              </a:spcBef>
              <a:spcAft>
                <a:spcPts val="0"/>
              </a:spcAft>
            </a:pPr>
            <a:r>
              <a:rPr lang="de-DE" dirty="0" err="1">
                <a:solidFill>
                  <a:prstClr val="black"/>
                </a:solidFill>
                <a:latin typeface="Arial" panose="020B0604020202020204" pitchFamily="34" charset="0"/>
                <a:cs typeface="Arial" panose="020B0604020202020204" pitchFamily="34" charset="0"/>
              </a:rPr>
              <a:t>Use</a:t>
            </a:r>
            <a:r>
              <a:rPr lang="de-DE" dirty="0">
                <a:solidFill>
                  <a:prstClr val="black"/>
                </a:solidFill>
                <a:latin typeface="Arial" panose="020B0604020202020204" pitchFamily="34" charset="0"/>
                <a:cs typeface="Arial" panose="020B0604020202020204" pitchFamily="34" charset="0"/>
              </a:rPr>
              <a:t> </a:t>
            </a:r>
            <a:r>
              <a:rPr lang="de-DE" dirty="0" err="1">
                <a:solidFill>
                  <a:prstClr val="black"/>
                </a:solidFill>
                <a:latin typeface="Arial" panose="020B0604020202020204" pitchFamily="34" charset="0"/>
                <a:cs typeface="Arial" panose="020B0604020202020204" pitchFamily="34" charset="0"/>
              </a:rPr>
              <a:t>face</a:t>
            </a:r>
            <a:r>
              <a:rPr lang="de-DE" dirty="0">
                <a:solidFill>
                  <a:prstClr val="black"/>
                </a:solidFill>
                <a:latin typeface="Arial" panose="020B0604020202020204" pitchFamily="34" charset="0"/>
                <a:cs typeface="Arial" panose="020B0604020202020204" pitchFamily="34" charset="0"/>
              </a:rPr>
              <a:t> </a:t>
            </a:r>
            <a:r>
              <a:rPr lang="de-DE" dirty="0" err="1">
                <a:solidFill>
                  <a:prstClr val="black"/>
                </a:solidFill>
                <a:latin typeface="Arial" panose="020B0604020202020204" pitchFamily="34" charset="0"/>
                <a:cs typeface="Arial" panose="020B0604020202020204" pitchFamily="34" charset="0"/>
              </a:rPr>
              <a:t>protection</a:t>
            </a:r>
            <a:endParaRPr lang="de-DE" dirty="0">
              <a:solidFill>
                <a:prstClr val="black"/>
              </a:solidFill>
              <a:latin typeface="Arial" panose="020B0604020202020204" pitchFamily="34" charset="0"/>
              <a:cs typeface="Arial" panose="020B0604020202020204" pitchFamily="34" charset="0"/>
            </a:endParaRPr>
          </a:p>
        </p:txBody>
      </p:sp>
      <p:pic>
        <p:nvPicPr>
          <p:cNvPr id="1028" name="Picture 4" descr="Gebotsaufkleber: Handschutz benutz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179022"/>
            <a:ext cx="1993842" cy="14953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3438210" y="2810098"/>
            <a:ext cx="2005677" cy="369332"/>
          </a:xfrm>
          <a:prstGeom prst="rect">
            <a:avLst/>
          </a:prstGeom>
          <a:noFill/>
        </p:spPr>
        <p:txBody>
          <a:bodyPr wrap="none" rtlCol="0">
            <a:spAutoFit/>
          </a:bodyPr>
          <a:lstStyle/>
          <a:p>
            <a:pPr fontAlgn="auto">
              <a:spcBef>
                <a:spcPts val="0"/>
              </a:spcBef>
              <a:spcAft>
                <a:spcPts val="0"/>
              </a:spcAft>
            </a:pPr>
            <a:r>
              <a:rPr lang="de-DE" dirty="0" err="1">
                <a:solidFill>
                  <a:prstClr val="black"/>
                </a:solidFill>
                <a:latin typeface="Arial" panose="020B0604020202020204" pitchFamily="34" charset="0"/>
                <a:cs typeface="Arial" panose="020B0604020202020204" pitchFamily="34" charset="0"/>
              </a:rPr>
              <a:t>Use</a:t>
            </a:r>
            <a:r>
              <a:rPr lang="de-DE" dirty="0">
                <a:solidFill>
                  <a:prstClr val="black"/>
                </a:solidFill>
                <a:latin typeface="Arial" panose="020B0604020202020204" pitchFamily="34" charset="0"/>
                <a:cs typeface="Arial" panose="020B0604020202020204" pitchFamily="34" charset="0"/>
              </a:rPr>
              <a:t> </a:t>
            </a:r>
            <a:r>
              <a:rPr lang="de-DE" dirty="0" err="1">
                <a:solidFill>
                  <a:prstClr val="black"/>
                </a:solidFill>
                <a:latin typeface="Arial" panose="020B0604020202020204" pitchFamily="34" charset="0"/>
                <a:cs typeface="Arial" panose="020B0604020202020204" pitchFamily="34" charset="0"/>
              </a:rPr>
              <a:t>safety</a:t>
            </a:r>
            <a:r>
              <a:rPr lang="de-DE" dirty="0">
                <a:solidFill>
                  <a:prstClr val="black"/>
                </a:solidFill>
                <a:latin typeface="Arial" panose="020B0604020202020204" pitchFamily="34" charset="0"/>
                <a:cs typeface="Arial" panose="020B0604020202020204" pitchFamily="34" charset="0"/>
              </a:rPr>
              <a:t> </a:t>
            </a:r>
            <a:r>
              <a:rPr lang="de-DE" dirty="0" err="1">
                <a:solidFill>
                  <a:prstClr val="black"/>
                </a:solidFill>
                <a:latin typeface="Arial" panose="020B0604020202020204" pitchFamily="34" charset="0"/>
                <a:cs typeface="Arial" panose="020B0604020202020204" pitchFamily="34" charset="0"/>
              </a:rPr>
              <a:t>gloves</a:t>
            </a:r>
            <a:endParaRPr lang="de-DE" dirty="0">
              <a:solidFill>
                <a:prstClr val="black"/>
              </a:solidFill>
              <a:latin typeface="Arial" panose="020B0604020202020204" pitchFamily="34" charset="0"/>
              <a:cs typeface="Arial" panose="020B0604020202020204" pitchFamily="34" charset="0"/>
            </a:endParaRPr>
          </a:p>
        </p:txBody>
      </p:sp>
      <p:pic>
        <p:nvPicPr>
          <p:cNvPr id="1030" name="Picture 6" descr="Gebotskennzeichen: Augenschutz benutz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170772"/>
            <a:ext cx="1993841" cy="14953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5997235" y="2810098"/>
            <a:ext cx="2668359" cy="369332"/>
          </a:xfrm>
          <a:prstGeom prst="rect">
            <a:avLst/>
          </a:prstGeom>
          <a:noFill/>
        </p:spPr>
        <p:txBody>
          <a:bodyPr wrap="none" rtlCol="0">
            <a:spAutoFit/>
          </a:bodyPr>
          <a:lstStyle/>
          <a:p>
            <a:pPr fontAlgn="auto">
              <a:spcBef>
                <a:spcPts val="0"/>
              </a:spcBef>
              <a:spcAft>
                <a:spcPts val="0"/>
              </a:spcAft>
            </a:pPr>
            <a:r>
              <a:rPr lang="de-DE" dirty="0" err="1">
                <a:solidFill>
                  <a:prstClr val="black"/>
                </a:solidFill>
                <a:latin typeface="Arial" panose="020B0604020202020204" pitchFamily="34" charset="0"/>
                <a:cs typeface="Arial" panose="020B0604020202020204" pitchFamily="34" charset="0"/>
              </a:rPr>
              <a:t>Wear</a:t>
            </a:r>
            <a:r>
              <a:rPr lang="de-DE" dirty="0">
                <a:solidFill>
                  <a:prstClr val="black"/>
                </a:solidFill>
                <a:latin typeface="Arial" panose="020B0604020202020204" pitchFamily="34" charset="0"/>
                <a:cs typeface="Arial" panose="020B0604020202020204" pitchFamily="34" charset="0"/>
              </a:rPr>
              <a:t> </a:t>
            </a:r>
            <a:r>
              <a:rPr lang="de-DE" dirty="0" err="1">
                <a:solidFill>
                  <a:prstClr val="black"/>
                </a:solidFill>
                <a:latin typeface="Arial" panose="020B0604020202020204" pitchFamily="34" charset="0"/>
                <a:cs typeface="Arial" panose="020B0604020202020204" pitchFamily="34" charset="0"/>
              </a:rPr>
              <a:t>protective</a:t>
            </a:r>
            <a:r>
              <a:rPr lang="de-DE" dirty="0">
                <a:solidFill>
                  <a:prstClr val="black"/>
                </a:solidFill>
                <a:latin typeface="Arial" panose="020B0604020202020204" pitchFamily="34" charset="0"/>
                <a:cs typeface="Arial" panose="020B0604020202020204" pitchFamily="34" charset="0"/>
              </a:rPr>
              <a:t> </a:t>
            </a:r>
            <a:r>
              <a:rPr lang="de-DE" dirty="0" err="1">
                <a:solidFill>
                  <a:prstClr val="black"/>
                </a:solidFill>
                <a:latin typeface="Arial" panose="020B0604020202020204" pitchFamily="34" charset="0"/>
                <a:cs typeface="Arial" panose="020B0604020202020204" pitchFamily="34" charset="0"/>
              </a:rPr>
              <a:t>goggles</a:t>
            </a:r>
            <a:endParaRPr lang="de-DE" dirty="0">
              <a:solidFill>
                <a:prstClr val="black"/>
              </a:solidFill>
              <a:latin typeface="Arial" panose="020B0604020202020204" pitchFamily="34" charset="0"/>
              <a:cs typeface="Arial" panose="020B0604020202020204" pitchFamily="34" charset="0"/>
            </a:endParaRPr>
          </a:p>
        </p:txBody>
      </p:sp>
      <p:pic>
        <p:nvPicPr>
          <p:cNvPr id="16" name="Picture 4" descr="gebotsschilder-praxisbewaehrt-gebotsschilder-schutzschuerze-benutzen-10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027" y="3645024"/>
            <a:ext cx="1800200"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p:cNvSpPr txBox="1"/>
          <p:nvPr/>
        </p:nvSpPr>
        <p:spPr>
          <a:xfrm>
            <a:off x="1073084" y="5575908"/>
            <a:ext cx="1385957" cy="369332"/>
          </a:xfrm>
          <a:prstGeom prst="rect">
            <a:avLst/>
          </a:prstGeom>
          <a:noFill/>
        </p:spPr>
        <p:txBody>
          <a:bodyPr wrap="none" rtlCol="0">
            <a:spAutoFit/>
          </a:bodyPr>
          <a:lstStyle/>
          <a:p>
            <a:pPr fontAlgn="auto">
              <a:spcBef>
                <a:spcPts val="0"/>
              </a:spcBef>
              <a:spcAft>
                <a:spcPts val="0"/>
              </a:spcAft>
            </a:pPr>
            <a:r>
              <a:rPr lang="de-DE" dirty="0" err="1">
                <a:solidFill>
                  <a:prstClr val="black"/>
                </a:solidFill>
                <a:latin typeface="Arial" panose="020B0604020202020204" pitchFamily="34" charset="0"/>
                <a:cs typeface="Arial" panose="020B0604020202020204" pitchFamily="34" charset="0"/>
              </a:rPr>
              <a:t>Wear</a:t>
            </a:r>
            <a:r>
              <a:rPr lang="de-DE" dirty="0">
                <a:solidFill>
                  <a:prstClr val="black"/>
                </a:solidFill>
                <a:latin typeface="Arial" panose="020B0604020202020204" pitchFamily="34" charset="0"/>
                <a:cs typeface="Arial" panose="020B0604020202020204" pitchFamily="34" charset="0"/>
              </a:rPr>
              <a:t> </a:t>
            </a:r>
            <a:r>
              <a:rPr lang="de-DE" dirty="0" err="1">
                <a:solidFill>
                  <a:prstClr val="black"/>
                </a:solidFill>
                <a:latin typeface="Arial" panose="020B0604020202020204" pitchFamily="34" charset="0"/>
                <a:cs typeface="Arial" panose="020B0604020202020204" pitchFamily="34" charset="0"/>
              </a:rPr>
              <a:t>apron</a:t>
            </a:r>
            <a:endParaRPr lang="de-DE"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39287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683568" y="836613"/>
            <a:ext cx="7517409" cy="4525962"/>
          </a:xfrm>
        </p:spPr>
        <p:txBody>
          <a:bodyPr>
            <a:normAutofit fontScale="92500" lnSpcReduction="20000"/>
          </a:bodyPr>
          <a:lstStyle/>
          <a:p>
            <a:pPr marL="0" indent="0">
              <a:buNone/>
            </a:pPr>
            <a:r>
              <a:rPr lang="en-US" sz="1700" dirty="0">
                <a:latin typeface="Arial" panose="020B0604020202020204" pitchFamily="34" charset="0"/>
                <a:cs typeface="Arial" panose="020B0604020202020204" pitchFamily="34" charset="0"/>
              </a:rPr>
              <a:t>Not obeying the clean room rules is a serious offence. It will have an effect on the clean room conditions or on the safety of all other clean room users. The number of repeated violations will affect the severity of  the penalty. All technicians working for HNF and the clean room management are members of the facility support staff and are obliged to report all violations including names to the facility manager.</a:t>
            </a:r>
          </a:p>
          <a:p>
            <a:pPr marL="0" indent="0">
              <a:buNone/>
            </a:pPr>
            <a:r>
              <a:rPr lang="en-US" sz="1700" dirty="0">
                <a:latin typeface="Arial" panose="020B0604020202020204" pitchFamily="34" charset="0"/>
                <a:cs typeface="Arial" panose="020B0604020202020204" pitchFamily="34" charset="0"/>
              </a:rPr>
              <a:t>The facility support staff may also enforce a clean room exclusion for the day on which the safety violation is observed. </a:t>
            </a:r>
          </a:p>
          <a:p>
            <a:pPr marL="0" indent="0">
              <a:buNone/>
            </a:pPr>
            <a:endParaRPr lang="en-US" sz="1700" b="1" dirty="0">
              <a:latin typeface="Arial" panose="020B0604020202020204" pitchFamily="34" charset="0"/>
              <a:cs typeface="Arial" panose="020B0604020202020204" pitchFamily="34" charset="0"/>
            </a:endParaRPr>
          </a:p>
          <a:p>
            <a:pPr>
              <a:buFont typeface="Wingdings" panose="05000000000000000000" pitchFamily="2" charset="2"/>
              <a:buChar char="Ø"/>
              <a:tabLst>
                <a:tab pos="355600" algn="l"/>
              </a:tabLst>
            </a:pPr>
            <a:r>
              <a:rPr lang="en-US" sz="1700" b="1" dirty="0">
                <a:latin typeface="Arial" panose="020B0604020202020204" pitchFamily="34" charset="0"/>
                <a:cs typeface="Arial" panose="020B0604020202020204" pitchFamily="34" charset="0"/>
              </a:rPr>
              <a:t>First warnings:</a:t>
            </a:r>
          </a:p>
          <a:p>
            <a:pPr lvl="1">
              <a:tabLst>
                <a:tab pos="355600" algn="l"/>
              </a:tabLst>
            </a:pPr>
            <a:r>
              <a:rPr lang="en-US" sz="1700" dirty="0">
                <a:latin typeface="Arial" panose="020B0604020202020204" pitchFamily="34" charset="0"/>
                <a:cs typeface="Arial" panose="020B0604020202020204" pitchFamily="34" charset="0"/>
              </a:rPr>
              <a:t>We ask you to repeat an instruction of a device</a:t>
            </a:r>
          </a:p>
          <a:p>
            <a:pPr lvl="1">
              <a:tabLst>
                <a:tab pos="355600" algn="l"/>
              </a:tabLst>
            </a:pPr>
            <a:r>
              <a:rPr lang="en-US" sz="1700" dirty="0">
                <a:latin typeface="Arial" panose="020B0604020202020204" pitchFamily="34" charset="0"/>
                <a:cs typeface="Arial" panose="020B0604020202020204" pitchFamily="34" charset="0"/>
              </a:rPr>
              <a:t>We ask you to participate in the cleaning of the wet benches/devices on our maintenance days</a:t>
            </a:r>
          </a:p>
          <a:p>
            <a:pPr>
              <a:buFont typeface="Wingdings" panose="05000000000000000000" pitchFamily="2" charset="2"/>
              <a:buChar char="Ø"/>
              <a:tabLst>
                <a:tab pos="355600" algn="l"/>
              </a:tabLst>
            </a:pPr>
            <a:r>
              <a:rPr lang="en-US" sz="1700" b="1" dirty="0">
                <a:solidFill>
                  <a:srgbClr val="FF0000"/>
                </a:solidFill>
                <a:latin typeface="Arial" panose="020B0604020202020204" pitchFamily="34" charset="0"/>
                <a:cs typeface="Arial" panose="020B0604020202020204" pitchFamily="34" charset="0"/>
              </a:rPr>
              <a:t>First “Red Card”</a:t>
            </a:r>
          </a:p>
          <a:p>
            <a:pPr marL="0" indent="0">
              <a:buNone/>
              <a:tabLst>
                <a:tab pos="355600" algn="l"/>
              </a:tabLst>
            </a:pPr>
            <a:r>
              <a:rPr lang="en-US" sz="1700" dirty="0">
                <a:latin typeface="Arial" panose="020B0604020202020204" pitchFamily="34" charset="0"/>
                <a:cs typeface="Arial" panose="020B0604020202020204" pitchFamily="34" charset="0"/>
              </a:rPr>
              <a:t>	An official warning is given and possible clean room exclusion for up to two 	weeks</a:t>
            </a:r>
          </a:p>
          <a:p>
            <a:pPr>
              <a:buFont typeface="Wingdings" panose="05000000000000000000" pitchFamily="2" charset="2"/>
              <a:buChar char="Ø"/>
              <a:tabLst>
                <a:tab pos="355600" algn="l"/>
              </a:tabLst>
            </a:pPr>
            <a:r>
              <a:rPr lang="en-US" sz="1700" b="1" dirty="0">
                <a:solidFill>
                  <a:srgbClr val="FF0000"/>
                </a:solidFill>
                <a:latin typeface="Arial" panose="020B0604020202020204" pitchFamily="34" charset="0"/>
                <a:cs typeface="Arial" panose="020B0604020202020204" pitchFamily="34" charset="0"/>
              </a:rPr>
              <a:t>Second “Red Card”</a:t>
            </a:r>
          </a:p>
          <a:p>
            <a:pPr marL="0" indent="0">
              <a:buNone/>
              <a:tabLst>
                <a:tab pos="355600" algn="l"/>
              </a:tabLst>
            </a:pPr>
            <a:r>
              <a:rPr lang="en-US" sz="1700" dirty="0">
                <a:latin typeface="Arial" panose="020B0604020202020204" pitchFamily="34" charset="0"/>
                <a:cs typeface="Arial" panose="020B0604020202020204" pitchFamily="34" charset="0"/>
              </a:rPr>
              <a:t>	A second official warning is given and not less than 2 month of clean room 	exclusion</a:t>
            </a:r>
          </a:p>
          <a:p>
            <a:pPr>
              <a:buFont typeface="Wingdings" panose="05000000000000000000" pitchFamily="2" charset="2"/>
              <a:buChar char="Ø"/>
              <a:tabLst>
                <a:tab pos="355600" algn="l"/>
              </a:tabLst>
            </a:pPr>
            <a:r>
              <a:rPr lang="en-US" sz="1700" b="1" dirty="0">
                <a:solidFill>
                  <a:srgbClr val="C00000"/>
                </a:solidFill>
                <a:latin typeface="Arial" panose="020B0604020202020204" pitchFamily="34" charset="0"/>
                <a:cs typeface="Arial" panose="020B0604020202020204" pitchFamily="34" charset="0"/>
              </a:rPr>
              <a:t>Third “Red Card”</a:t>
            </a:r>
          </a:p>
          <a:p>
            <a:pPr marL="0" indent="0">
              <a:buNone/>
              <a:tabLst>
                <a:tab pos="355600" algn="l"/>
              </a:tabLst>
            </a:pPr>
            <a:r>
              <a:rPr lang="en-US" sz="1700" b="1"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Permanent cleanroom exclusion</a:t>
            </a:r>
          </a:p>
          <a:p>
            <a:pPr marL="0" indent="0">
              <a:buNone/>
              <a:tabLst>
                <a:tab pos="355600" algn="l"/>
              </a:tabLst>
            </a:pPr>
            <a:endParaRPr lang="de-DE" sz="1400" dirty="0"/>
          </a:p>
        </p:txBody>
      </p:sp>
      <p:grpSp>
        <p:nvGrpSpPr>
          <p:cNvPr id="4" name="Gruppieren 3"/>
          <p:cNvGrpSpPr/>
          <p:nvPr/>
        </p:nvGrpSpPr>
        <p:grpSpPr>
          <a:xfrm>
            <a:off x="465021" y="309845"/>
            <a:ext cx="5544616" cy="368549"/>
            <a:chOff x="0" y="4930"/>
            <a:chExt cx="2676836" cy="368549"/>
          </a:xfrm>
          <a:solidFill>
            <a:srgbClr val="005B82"/>
          </a:solidFill>
        </p:grpSpPr>
        <p:sp>
          <p:nvSpPr>
            <p:cNvPr id="5" name="Abgerundetes Rechteck 4"/>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6" name="Abgerundetes Rechteck 4"/>
            <p:cNvSpPr/>
            <p:nvPr/>
          </p:nvSpPr>
          <p:spPr>
            <a:xfrm>
              <a:off x="0"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defTabSz="711200">
                <a:lnSpc>
                  <a:spcPct val="90000"/>
                </a:lnSpc>
                <a:spcAft>
                  <a:spcPct val="35000"/>
                </a:spcAft>
              </a:pPr>
              <a:r>
                <a:rPr lang="de-DE" b="1" dirty="0">
                  <a:solidFill>
                    <a:srgbClr val="FFFFFF"/>
                  </a:solidFill>
                  <a:latin typeface="Arial" panose="020B0604020202020204" pitchFamily="34" charset="0"/>
                  <a:cs typeface="Arial" panose="020B0604020202020204" pitchFamily="34" charset="0"/>
                </a:rPr>
                <a:t>23. „ </a:t>
              </a:r>
              <a:r>
                <a:rPr lang="de-DE" b="1" dirty="0" err="1">
                  <a:solidFill>
                    <a:srgbClr val="FFFFFF"/>
                  </a:solidFill>
                  <a:latin typeface="Arial" panose="020B0604020202020204" pitchFamily="34" charset="0"/>
                  <a:cs typeface="Arial" panose="020B0604020202020204" pitchFamily="34" charset="0"/>
                </a:rPr>
                <a:t>Red</a:t>
              </a:r>
              <a:r>
                <a:rPr lang="de-DE" b="1" dirty="0">
                  <a:solidFill>
                    <a:srgbClr val="FFFFFF"/>
                  </a:solidFill>
                  <a:latin typeface="Arial" panose="020B0604020202020204" pitchFamily="34" charset="0"/>
                  <a:cs typeface="Arial" panose="020B0604020202020204" pitchFamily="34" charset="0"/>
                </a:rPr>
                <a:t> </a:t>
              </a:r>
              <a:r>
                <a:rPr lang="de-DE" b="1" dirty="0" err="1">
                  <a:solidFill>
                    <a:srgbClr val="FFFFFF"/>
                  </a:solidFill>
                  <a:latin typeface="Arial" panose="020B0604020202020204" pitchFamily="34" charset="0"/>
                  <a:cs typeface="Arial" panose="020B0604020202020204" pitchFamily="34" charset="0"/>
                </a:rPr>
                <a:t>Carding</a:t>
              </a:r>
              <a:r>
                <a:rPr lang="de-DE" b="1" dirty="0">
                  <a:solidFill>
                    <a:srgbClr val="FFFFFF"/>
                  </a:solidFill>
                  <a:latin typeface="Arial" panose="020B0604020202020204" pitchFamily="34" charset="0"/>
                  <a:cs typeface="Arial" panose="020B0604020202020204" pitchFamily="34" charset="0"/>
                </a:rPr>
                <a:t>“  (Suspension / Penalty) </a:t>
              </a:r>
            </a:p>
          </p:txBody>
        </p:sp>
      </p:grpSp>
      <p:sp>
        <p:nvSpPr>
          <p:cNvPr id="7" name="Stern mit 5 Zacken 6"/>
          <p:cNvSpPr/>
          <p:nvPr/>
        </p:nvSpPr>
        <p:spPr>
          <a:xfrm>
            <a:off x="7583917" y="136371"/>
            <a:ext cx="1368152" cy="1440160"/>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89663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826" y="1340768"/>
            <a:ext cx="7481620" cy="4212624"/>
          </a:xfrm>
          <a:prstGeom prst="rect">
            <a:avLst/>
          </a:prstGeom>
        </p:spPr>
      </p:pic>
      <p:grpSp>
        <p:nvGrpSpPr>
          <p:cNvPr id="20" name="Gruppieren 19"/>
          <p:cNvGrpSpPr/>
          <p:nvPr/>
        </p:nvGrpSpPr>
        <p:grpSpPr>
          <a:xfrm>
            <a:off x="611560" y="1159274"/>
            <a:ext cx="7704856" cy="4501974"/>
            <a:chOff x="611560" y="1159274"/>
            <a:chExt cx="7704856" cy="4501974"/>
          </a:xfrm>
        </p:grpSpPr>
        <p:sp>
          <p:nvSpPr>
            <p:cNvPr id="22" name="Rechteck 21"/>
            <p:cNvSpPr/>
            <p:nvPr/>
          </p:nvSpPr>
          <p:spPr>
            <a:xfrm>
              <a:off x="611560" y="1196752"/>
              <a:ext cx="7704856"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FF"/>
                </a:solidFill>
              </a:endParaRPr>
            </a:p>
          </p:txBody>
        </p:sp>
        <p:pic>
          <p:nvPicPr>
            <p:cNvPr id="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1159274"/>
              <a:ext cx="4124325"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Textfeld 20"/>
          <p:cNvSpPr txBox="1"/>
          <p:nvPr/>
        </p:nvSpPr>
        <p:spPr>
          <a:xfrm>
            <a:off x="3085350" y="1667942"/>
            <a:ext cx="659155" cy="369332"/>
          </a:xfrm>
          <a:prstGeom prst="rect">
            <a:avLst/>
          </a:prstGeom>
          <a:noFill/>
        </p:spPr>
        <p:txBody>
          <a:bodyPr wrap="none" rtlCol="0">
            <a:spAutoFit/>
          </a:bodyPr>
          <a:lstStyle/>
          <a:p>
            <a:r>
              <a:rPr lang="en-GB" noProof="0" dirty="0"/>
              <a:t>HNF</a:t>
            </a:r>
          </a:p>
        </p:txBody>
      </p:sp>
      <p:grpSp>
        <p:nvGrpSpPr>
          <p:cNvPr id="24" name="Gruppieren 23"/>
          <p:cNvGrpSpPr/>
          <p:nvPr/>
        </p:nvGrpSpPr>
        <p:grpSpPr>
          <a:xfrm>
            <a:off x="1081677" y="1852609"/>
            <a:ext cx="6359922" cy="4328343"/>
            <a:chOff x="1115616" y="1852608"/>
            <a:chExt cx="6359922" cy="4328343"/>
          </a:xfrm>
        </p:grpSpPr>
        <p:grpSp>
          <p:nvGrpSpPr>
            <p:cNvPr id="25" name="Gruppieren 24"/>
            <p:cNvGrpSpPr/>
            <p:nvPr/>
          </p:nvGrpSpPr>
          <p:grpSpPr>
            <a:xfrm>
              <a:off x="1115616" y="1852608"/>
              <a:ext cx="1143000" cy="2295525"/>
              <a:chOff x="1115616" y="1852608"/>
              <a:chExt cx="1143000" cy="2295525"/>
            </a:xfrm>
          </p:grpSpPr>
          <p:pic>
            <p:nvPicPr>
              <p:cNvPr id="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1852608"/>
                <a:ext cx="1143000"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Textfeld 45"/>
              <p:cNvSpPr txBox="1"/>
              <p:nvPr/>
            </p:nvSpPr>
            <p:spPr>
              <a:xfrm>
                <a:off x="1254946" y="2385827"/>
                <a:ext cx="671979" cy="369332"/>
              </a:xfrm>
              <a:prstGeom prst="rect">
                <a:avLst/>
              </a:prstGeom>
              <a:noFill/>
            </p:spPr>
            <p:txBody>
              <a:bodyPr wrap="none" rtlCol="0">
                <a:spAutoFit/>
              </a:bodyPr>
              <a:lstStyle/>
              <a:p>
                <a:r>
                  <a:rPr lang="en-GB" noProof="0" dirty="0">
                    <a:solidFill>
                      <a:srgbClr val="000000"/>
                    </a:solidFill>
                  </a:rPr>
                  <a:t>User</a:t>
                </a:r>
                <a:endParaRPr lang="en-GB" noProof="0" dirty="0">
                  <a:solidFill>
                    <a:srgbClr val="005B82"/>
                  </a:solidFill>
                </a:endParaRPr>
              </a:p>
            </p:txBody>
          </p:sp>
        </p:grpSp>
        <p:grpSp>
          <p:nvGrpSpPr>
            <p:cNvPr id="26" name="Gruppieren 25"/>
            <p:cNvGrpSpPr/>
            <p:nvPr/>
          </p:nvGrpSpPr>
          <p:grpSpPr>
            <a:xfrm>
              <a:off x="2749472" y="4942711"/>
              <a:ext cx="4726066" cy="1238240"/>
              <a:chOff x="2627784" y="4617132"/>
              <a:chExt cx="4726066" cy="1238240"/>
            </a:xfrm>
          </p:grpSpPr>
          <p:pic>
            <p:nvPicPr>
              <p:cNvPr id="27" name="Picture 8" descr="Icon T1"/>
              <p:cNvPicPr>
                <a:picLocks noChangeAspect="1" noChangeArrowheads="1"/>
              </p:cNvPicPr>
              <p:nvPr/>
            </p:nvPicPr>
            <p:blipFill>
              <a:blip r:embed="rId6" cstate="print">
                <a:clrChange>
                  <a:clrFrom>
                    <a:srgbClr val="99CFFD"/>
                  </a:clrFrom>
                  <a:clrTo>
                    <a:srgbClr val="99CFFD">
                      <a:alpha val="0"/>
                    </a:srgbClr>
                  </a:clrTo>
                </a:clrChange>
              </a:blip>
              <a:srcRect/>
              <a:stretch>
                <a:fillRect/>
              </a:stretch>
            </p:blipFill>
            <p:spPr bwMode="auto">
              <a:xfrm rot="16200000">
                <a:off x="2869204" y="4902871"/>
                <a:ext cx="575380" cy="1058220"/>
              </a:xfrm>
              <a:prstGeom prst="rect">
                <a:avLst/>
              </a:prstGeom>
              <a:noFill/>
            </p:spPr>
          </p:pic>
          <p:pic>
            <p:nvPicPr>
              <p:cNvPr id="41" name="Picture 12" descr="Icon T2"/>
              <p:cNvPicPr>
                <a:picLocks noChangeAspect="1" noChangeArrowheads="1"/>
              </p:cNvPicPr>
              <p:nvPr/>
            </p:nvPicPr>
            <p:blipFill>
              <a:blip r:embed="rId7" cstate="print">
                <a:clrChange>
                  <a:clrFrom>
                    <a:srgbClr val="99CFFD"/>
                  </a:clrFrom>
                  <a:clrTo>
                    <a:srgbClr val="99CFFD">
                      <a:alpha val="0"/>
                    </a:srgbClr>
                  </a:clrTo>
                </a:clrChange>
              </a:blip>
              <a:srcRect/>
              <a:stretch>
                <a:fillRect/>
              </a:stretch>
            </p:blipFill>
            <p:spPr bwMode="auto">
              <a:xfrm>
                <a:off x="6335654" y="5144290"/>
                <a:ext cx="1018196" cy="641074"/>
              </a:xfrm>
              <a:prstGeom prst="rect">
                <a:avLst/>
              </a:prstGeom>
              <a:noFill/>
            </p:spPr>
          </p:pic>
          <p:pic>
            <p:nvPicPr>
              <p:cNvPr id="42" name="Picture 16" descr="cniJb06p125Fig1a"/>
              <p:cNvPicPr>
                <a:picLocks noChangeAspect="1" noChangeArrowheads="1"/>
              </p:cNvPicPr>
              <p:nvPr/>
            </p:nvPicPr>
            <p:blipFill>
              <a:blip r:embed="rId8" cstate="print">
                <a:clrChange>
                  <a:clrFrom>
                    <a:srgbClr val="7E91C9"/>
                  </a:clrFrom>
                  <a:clrTo>
                    <a:srgbClr val="7E91C9">
                      <a:alpha val="0"/>
                    </a:srgbClr>
                  </a:clrTo>
                </a:clrChange>
              </a:blip>
              <a:srcRect/>
              <a:stretch>
                <a:fillRect/>
              </a:stretch>
            </p:blipFill>
            <p:spPr bwMode="auto">
              <a:xfrm rot="207233">
                <a:off x="5324377" y="4938107"/>
                <a:ext cx="954735" cy="889314"/>
              </a:xfrm>
              <a:prstGeom prst="rect">
                <a:avLst/>
              </a:prstGeom>
              <a:noFill/>
            </p:spPr>
          </p:pic>
          <p:pic>
            <p:nvPicPr>
              <p:cNvPr id="4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79912" y="5008590"/>
                <a:ext cx="1518545" cy="846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Pfeil nach unten 43"/>
              <p:cNvSpPr/>
              <p:nvPr/>
            </p:nvSpPr>
            <p:spPr>
              <a:xfrm>
                <a:off x="3622817" y="4617132"/>
                <a:ext cx="2736304" cy="216024"/>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FF"/>
                  </a:solidFill>
                </a:endParaRPr>
              </a:p>
            </p:txBody>
          </p:sp>
        </p:grpSp>
      </p:grpSp>
      <p:grpSp>
        <p:nvGrpSpPr>
          <p:cNvPr id="28" name="Gruppieren 27"/>
          <p:cNvGrpSpPr/>
          <p:nvPr/>
        </p:nvGrpSpPr>
        <p:grpSpPr>
          <a:xfrm>
            <a:off x="467544" y="195502"/>
            <a:ext cx="3986092" cy="486720"/>
            <a:chOff x="0" y="5192"/>
            <a:chExt cx="1941610" cy="486720"/>
          </a:xfrm>
          <a:solidFill>
            <a:srgbClr val="005B82"/>
          </a:solidFill>
        </p:grpSpPr>
        <p:sp>
          <p:nvSpPr>
            <p:cNvPr id="29" name="Abgerundetes Rechteck 28"/>
            <p:cNvSpPr/>
            <p:nvPr/>
          </p:nvSpPr>
          <p:spPr>
            <a:xfrm>
              <a:off x="0" y="5192"/>
              <a:ext cx="1656184" cy="486720"/>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en-GB" noProof="0" dirty="0"/>
            </a:p>
          </p:txBody>
        </p:sp>
        <p:sp>
          <p:nvSpPr>
            <p:cNvPr id="30" name="Abgerundetes Rechteck 4"/>
            <p:cNvSpPr/>
            <p:nvPr/>
          </p:nvSpPr>
          <p:spPr>
            <a:xfrm>
              <a:off x="23760" y="28952"/>
              <a:ext cx="1917850" cy="4392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defTabSz="710982">
                <a:lnSpc>
                  <a:spcPct val="90000"/>
                </a:lnSpc>
                <a:spcAft>
                  <a:spcPct val="35000"/>
                </a:spcAft>
              </a:pPr>
              <a:r>
                <a:rPr lang="en-GB" sz="1600" b="1" noProof="0" dirty="0">
                  <a:solidFill>
                    <a:srgbClr val="FFFFFF"/>
                  </a:solidFill>
                </a:rPr>
                <a:t>2. What is HNF?</a:t>
              </a:r>
            </a:p>
          </p:txBody>
        </p:sp>
      </p:grpSp>
      <p:sp>
        <p:nvSpPr>
          <p:cNvPr id="2" name="Pfeil nach rechts 1"/>
          <p:cNvSpPr/>
          <p:nvPr/>
        </p:nvSpPr>
        <p:spPr>
          <a:xfrm>
            <a:off x="2085346" y="3356992"/>
            <a:ext cx="47043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2" name="Textfeld 31"/>
          <p:cNvSpPr txBox="1"/>
          <p:nvPr/>
        </p:nvSpPr>
        <p:spPr>
          <a:xfrm>
            <a:off x="479996" y="759193"/>
            <a:ext cx="4766759" cy="338526"/>
          </a:xfrm>
          <a:prstGeom prst="rect">
            <a:avLst/>
          </a:prstGeom>
          <a:noFill/>
        </p:spPr>
        <p:txBody>
          <a:bodyPr wrap="none" lIns="91411" tIns="45706" rIns="91411" bIns="45706" rtlCol="0">
            <a:spAutoFit/>
          </a:bodyPr>
          <a:lstStyle/>
          <a:p>
            <a:r>
              <a:rPr lang="en-GB" sz="1600" noProof="0" dirty="0">
                <a:solidFill>
                  <a:srgbClr val="000000"/>
                </a:solidFill>
              </a:rPr>
              <a:t>Building + Clean room + Equipment + Technology</a:t>
            </a:r>
          </a:p>
        </p:txBody>
      </p:sp>
      <p:sp>
        <p:nvSpPr>
          <p:cNvPr id="4" name="Textfeld 3"/>
          <p:cNvSpPr txBox="1"/>
          <p:nvPr/>
        </p:nvSpPr>
        <p:spPr>
          <a:xfrm>
            <a:off x="5152826" y="820733"/>
            <a:ext cx="1082348" cy="461665"/>
          </a:xfrm>
          <a:prstGeom prst="rect">
            <a:avLst/>
          </a:prstGeom>
          <a:noFill/>
        </p:spPr>
        <p:txBody>
          <a:bodyPr wrap="none" rtlCol="0">
            <a:spAutoFit/>
          </a:bodyPr>
          <a:lstStyle/>
          <a:p>
            <a:r>
              <a:rPr lang="en-GB" sz="2400" noProof="0" dirty="0"/>
              <a:t>= HNF</a:t>
            </a:r>
          </a:p>
        </p:txBody>
      </p:sp>
    </p:spTree>
    <p:extLst>
      <p:ext uri="{BB962C8B-B14F-4D97-AF65-F5344CB8AC3E}">
        <p14:creationId xmlns:p14="http://schemas.microsoft.com/office/powerpoint/2010/main" val="13550334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67544" y="620688"/>
            <a:ext cx="7168752" cy="4462760"/>
          </a:xfrm>
          <a:prstGeom prst="rect">
            <a:avLst/>
          </a:prstGeom>
          <a:noFill/>
          <a:ln w="28575">
            <a:solidFill>
              <a:srgbClr val="FF0000"/>
            </a:solidFill>
          </a:ln>
        </p:spPr>
        <p:txBody>
          <a:bodyPr wrap="square" rtlCol="0">
            <a:spAutoFit/>
          </a:bodyPr>
          <a:lstStyle/>
          <a:p>
            <a:r>
              <a:rPr lang="en-US" sz="1400" dirty="0"/>
              <a:t>Examples for Red Cards:</a:t>
            </a:r>
          </a:p>
          <a:p>
            <a:endParaRPr lang="en-US" sz="1400" dirty="0"/>
          </a:p>
          <a:p>
            <a:pPr marL="171450" indent="-171450">
              <a:spcAft>
                <a:spcPts val="600"/>
              </a:spcAft>
              <a:buFont typeface="Arial" panose="020B0604020202020204" pitchFamily="34" charset="0"/>
              <a:buChar char="•"/>
            </a:pPr>
            <a:r>
              <a:rPr lang="en-US" sz="1400" dirty="0"/>
              <a:t>User do not follow the instruction of HNF staff</a:t>
            </a:r>
          </a:p>
          <a:p>
            <a:pPr marL="171450" indent="-171450">
              <a:spcAft>
                <a:spcPts val="600"/>
              </a:spcAft>
              <a:buFont typeface="Arial" panose="020B0604020202020204" pitchFamily="34" charset="0"/>
              <a:buChar char="•"/>
            </a:pPr>
            <a:r>
              <a:rPr lang="en-US" sz="1400" dirty="0"/>
              <a:t>Violation of working safety and security policies</a:t>
            </a:r>
          </a:p>
          <a:p>
            <a:pPr marL="171450" indent="-171450">
              <a:spcAft>
                <a:spcPts val="600"/>
              </a:spcAft>
              <a:buFont typeface="Arial" panose="020B0604020202020204" pitchFamily="34" charset="0"/>
              <a:buChar char="•"/>
            </a:pPr>
            <a:r>
              <a:rPr lang="en-US" sz="1400" dirty="0"/>
              <a:t>Violation of cleanroom regulations</a:t>
            </a:r>
          </a:p>
          <a:p>
            <a:pPr marL="171450" indent="-171450">
              <a:spcAft>
                <a:spcPts val="600"/>
              </a:spcAft>
              <a:buFont typeface="Arial" panose="020B0604020202020204" pitchFamily="34" charset="0"/>
              <a:buChar char="•"/>
            </a:pPr>
            <a:r>
              <a:rPr lang="en-US" sz="1400" dirty="0"/>
              <a:t>Violation of access arrangements</a:t>
            </a:r>
          </a:p>
          <a:p>
            <a:pPr marL="171450" indent="-171450">
              <a:spcAft>
                <a:spcPts val="600"/>
              </a:spcAft>
              <a:buFont typeface="Arial" panose="020B0604020202020204" pitchFamily="34" charset="0"/>
              <a:buChar char="•"/>
            </a:pPr>
            <a:r>
              <a:rPr lang="en-US" sz="1400" dirty="0"/>
              <a:t>Damage of equipment</a:t>
            </a:r>
          </a:p>
          <a:p>
            <a:pPr marL="171450" indent="-171450">
              <a:spcAft>
                <a:spcPts val="600"/>
              </a:spcAft>
              <a:buFont typeface="Arial" panose="020B0604020202020204" pitchFamily="34" charset="0"/>
              <a:buChar char="•"/>
            </a:pPr>
            <a:r>
              <a:rPr lang="en-US" sz="1400" dirty="0"/>
              <a:t>Use of equipment without training </a:t>
            </a:r>
          </a:p>
          <a:p>
            <a:pPr marL="171450" indent="-171450">
              <a:spcAft>
                <a:spcPts val="600"/>
              </a:spcAft>
              <a:buFont typeface="Arial" panose="020B0604020202020204" pitchFamily="34" charset="0"/>
              <a:buChar char="•"/>
            </a:pPr>
            <a:r>
              <a:rPr lang="en-US" sz="1400" dirty="0"/>
              <a:t>Use of Equipment (listed in Phoenix) without booking</a:t>
            </a:r>
          </a:p>
          <a:p>
            <a:pPr marL="171450" indent="-171450">
              <a:spcAft>
                <a:spcPts val="600"/>
              </a:spcAft>
              <a:buFont typeface="Arial" panose="020B0604020202020204" pitchFamily="34" charset="0"/>
              <a:buChar char="•"/>
            </a:pPr>
            <a:r>
              <a:rPr lang="en-US" sz="1400" dirty="0"/>
              <a:t>Leaving the wet bench area with PSE (personal safety equipment)</a:t>
            </a:r>
          </a:p>
          <a:p>
            <a:pPr marL="171450" indent="-171450">
              <a:spcAft>
                <a:spcPts val="600"/>
              </a:spcAft>
              <a:buFont typeface="Arial" panose="020B0604020202020204" pitchFamily="34" charset="0"/>
              <a:buChar char="•"/>
            </a:pPr>
            <a:r>
              <a:rPr lang="en-US" sz="1400" dirty="0"/>
              <a:t>Using materials and chemicals not allowed in HNF</a:t>
            </a:r>
          </a:p>
          <a:p>
            <a:pPr marL="171450" indent="-171450">
              <a:spcAft>
                <a:spcPts val="600"/>
              </a:spcAft>
              <a:buFont typeface="Arial" panose="020B0604020202020204" pitchFamily="34" charset="0"/>
              <a:buChar char="•"/>
            </a:pPr>
            <a:r>
              <a:rPr lang="en-US" sz="1400" dirty="0"/>
              <a:t>Use of materials in machines that have not been approved for this purpose </a:t>
            </a:r>
          </a:p>
          <a:p>
            <a:pPr marL="171450" indent="-171450">
              <a:spcAft>
                <a:spcPts val="600"/>
              </a:spcAft>
              <a:buFont typeface="Arial" panose="020B0604020202020204" pitchFamily="34" charset="0"/>
              <a:buChar char="•"/>
            </a:pPr>
            <a:r>
              <a:rPr lang="en-US" sz="1400" dirty="0"/>
              <a:t>Using not my own E-key for entering the cleanroom.</a:t>
            </a:r>
          </a:p>
          <a:p>
            <a:pPr marL="171450" indent="-171450">
              <a:spcAft>
                <a:spcPts val="600"/>
              </a:spcAft>
              <a:buFont typeface="Arial" panose="020B0604020202020204" pitchFamily="34" charset="0"/>
              <a:buChar char="•"/>
            </a:pPr>
            <a:r>
              <a:rPr lang="en-US" sz="1400" dirty="0"/>
              <a:t>Intimidation of other users (over their work area in the laboratory, damage to equipment of other users, etc.)</a:t>
            </a:r>
          </a:p>
          <a:p>
            <a:pPr marL="171450" indent="-171450">
              <a:spcAft>
                <a:spcPts val="600"/>
              </a:spcAft>
              <a:buFont typeface="Arial" panose="020B0604020202020204" pitchFamily="34" charset="0"/>
              <a:buChar char="•"/>
            </a:pPr>
            <a:r>
              <a:rPr lang="en-US" sz="1400" dirty="0"/>
              <a:t>etc.</a:t>
            </a:r>
          </a:p>
        </p:txBody>
      </p:sp>
      <p:sp>
        <p:nvSpPr>
          <p:cNvPr id="6" name="Textfeld 5"/>
          <p:cNvSpPr txBox="1"/>
          <p:nvPr/>
        </p:nvSpPr>
        <p:spPr>
          <a:xfrm>
            <a:off x="2051720" y="4797152"/>
            <a:ext cx="6246775" cy="1831271"/>
          </a:xfrm>
          <a:prstGeom prst="rect">
            <a:avLst/>
          </a:prstGeom>
          <a:solidFill>
            <a:schemeClr val="bg1"/>
          </a:solidFill>
          <a:ln w="28575">
            <a:solidFill>
              <a:srgbClr val="3333FF"/>
            </a:solidFill>
          </a:ln>
        </p:spPr>
        <p:txBody>
          <a:bodyPr wrap="none" rtlCol="0">
            <a:spAutoFit/>
          </a:bodyPr>
          <a:lstStyle/>
          <a:p>
            <a:r>
              <a:rPr lang="de-DE" sz="1400" dirty="0" err="1"/>
              <a:t>Examples</a:t>
            </a:r>
            <a:r>
              <a:rPr lang="de-DE" sz="1400" dirty="0"/>
              <a:t> </a:t>
            </a:r>
            <a:r>
              <a:rPr lang="de-DE" sz="1400" dirty="0" err="1"/>
              <a:t>for</a:t>
            </a:r>
            <a:r>
              <a:rPr lang="de-DE" sz="1400" dirty="0"/>
              <a:t> </a:t>
            </a:r>
            <a:r>
              <a:rPr lang="de-DE" sz="1400" dirty="0" err="1"/>
              <a:t>Warnings</a:t>
            </a:r>
            <a:r>
              <a:rPr lang="de-DE" sz="1400" dirty="0"/>
              <a:t>:</a:t>
            </a:r>
          </a:p>
          <a:p>
            <a:endParaRPr lang="de-DE" sz="900" dirty="0"/>
          </a:p>
          <a:p>
            <a:pPr marL="285750" indent="-285750">
              <a:spcAft>
                <a:spcPts val="600"/>
              </a:spcAft>
              <a:buFont typeface="Arial" panose="020B0604020202020204" pitchFamily="34" charset="0"/>
              <a:buChar char="•"/>
            </a:pPr>
            <a:r>
              <a:rPr lang="de-DE" sz="1400" dirty="0" err="1"/>
              <a:t>You</a:t>
            </a:r>
            <a:r>
              <a:rPr lang="de-DE" sz="1400" dirty="0"/>
              <a:t> do </a:t>
            </a:r>
            <a:r>
              <a:rPr lang="de-DE" sz="1400" dirty="0" err="1"/>
              <a:t>sloppy</a:t>
            </a:r>
            <a:r>
              <a:rPr lang="de-DE" sz="1400" dirty="0"/>
              <a:t> </a:t>
            </a:r>
            <a:r>
              <a:rPr lang="de-DE" sz="1400" dirty="0" err="1"/>
              <a:t>work</a:t>
            </a:r>
            <a:endParaRPr lang="de-DE" sz="1400" dirty="0"/>
          </a:p>
          <a:p>
            <a:pPr marL="285750" indent="-285750">
              <a:spcAft>
                <a:spcPts val="600"/>
              </a:spcAft>
              <a:buFont typeface="Arial" panose="020B0604020202020204" pitchFamily="34" charset="0"/>
              <a:buChar char="•"/>
            </a:pPr>
            <a:r>
              <a:rPr lang="de-DE" sz="1400" dirty="0" err="1"/>
              <a:t>You</a:t>
            </a:r>
            <a:r>
              <a:rPr lang="de-DE" sz="1400" dirty="0"/>
              <a:t> do not clean </a:t>
            </a:r>
            <a:r>
              <a:rPr lang="de-DE" sz="1400" dirty="0" err="1"/>
              <a:t>the</a:t>
            </a:r>
            <a:r>
              <a:rPr lang="de-DE" sz="1400" dirty="0"/>
              <a:t> </a:t>
            </a:r>
            <a:r>
              <a:rPr lang="de-DE" sz="1400" dirty="0" err="1"/>
              <a:t>wet</a:t>
            </a:r>
            <a:r>
              <a:rPr lang="de-DE" sz="1400" dirty="0"/>
              <a:t> </a:t>
            </a:r>
            <a:r>
              <a:rPr lang="de-DE" sz="1400" dirty="0" err="1"/>
              <a:t>bench</a:t>
            </a:r>
            <a:r>
              <a:rPr lang="de-DE" sz="1400" dirty="0"/>
              <a:t> </a:t>
            </a:r>
            <a:r>
              <a:rPr lang="de-DE" sz="1400" dirty="0" err="1"/>
              <a:t>or</a:t>
            </a:r>
            <a:r>
              <a:rPr lang="de-DE" sz="1400" dirty="0"/>
              <a:t> </a:t>
            </a:r>
            <a:r>
              <a:rPr lang="de-DE" sz="1400" dirty="0" err="1"/>
              <a:t>working</a:t>
            </a:r>
            <a:r>
              <a:rPr lang="de-DE" sz="1400" dirty="0"/>
              <a:t> </a:t>
            </a:r>
            <a:r>
              <a:rPr lang="de-DE" sz="1400" dirty="0" err="1"/>
              <a:t>place</a:t>
            </a:r>
            <a:endParaRPr lang="de-DE" sz="1400" dirty="0"/>
          </a:p>
          <a:p>
            <a:pPr marL="285750" indent="-285750">
              <a:spcAft>
                <a:spcPts val="600"/>
              </a:spcAft>
              <a:buFont typeface="Arial" panose="020B0604020202020204" pitchFamily="34" charset="0"/>
              <a:buChar char="•"/>
            </a:pPr>
            <a:r>
              <a:rPr lang="de-DE" sz="1400" dirty="0" err="1"/>
              <a:t>You</a:t>
            </a:r>
            <a:r>
              <a:rPr lang="de-DE" sz="1400" dirty="0"/>
              <a:t> do not </a:t>
            </a:r>
            <a:r>
              <a:rPr lang="de-DE" sz="1400" dirty="0" err="1"/>
              <a:t>dispose</a:t>
            </a:r>
            <a:r>
              <a:rPr lang="de-DE" sz="1400" dirty="0"/>
              <a:t> </a:t>
            </a:r>
            <a:r>
              <a:rPr lang="de-DE" sz="1400" dirty="0" err="1"/>
              <a:t>your</a:t>
            </a:r>
            <a:r>
              <a:rPr lang="de-DE" sz="1400" dirty="0"/>
              <a:t> </a:t>
            </a:r>
            <a:r>
              <a:rPr lang="de-DE" sz="1400" dirty="0" err="1"/>
              <a:t>chemicals</a:t>
            </a:r>
            <a:endParaRPr lang="de-DE" sz="1400" dirty="0"/>
          </a:p>
          <a:p>
            <a:pPr marL="285750" indent="-285750">
              <a:spcAft>
                <a:spcPts val="600"/>
              </a:spcAft>
              <a:buFont typeface="Arial" panose="020B0604020202020204" pitchFamily="34" charset="0"/>
              <a:buChar char="•"/>
            </a:pPr>
            <a:r>
              <a:rPr lang="en-US" sz="1400" dirty="0"/>
              <a:t>You are working incorrectly with the device and there is a risk of a defect.</a:t>
            </a:r>
            <a:endParaRPr lang="de-DE" sz="1400" dirty="0"/>
          </a:p>
          <a:p>
            <a:pPr marL="285750" indent="-285750">
              <a:spcAft>
                <a:spcPts val="600"/>
              </a:spcAft>
              <a:buFont typeface="Arial" panose="020B0604020202020204" pitchFamily="34" charset="0"/>
              <a:buChar char="•"/>
            </a:pPr>
            <a:r>
              <a:rPr lang="de-DE" sz="1400" dirty="0"/>
              <a:t>etc. </a:t>
            </a:r>
          </a:p>
        </p:txBody>
      </p:sp>
    </p:spTree>
    <p:extLst>
      <p:ext uri="{BB962C8B-B14F-4D97-AF65-F5344CB8AC3E}">
        <p14:creationId xmlns:p14="http://schemas.microsoft.com/office/powerpoint/2010/main" val="36677915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38" descr="rul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1873250"/>
            <a:ext cx="74168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42"/>
          <p:cNvSpPr txBox="1">
            <a:spLocks noChangeArrowheads="1"/>
          </p:cNvSpPr>
          <p:nvPr/>
        </p:nvSpPr>
        <p:spPr bwMode="auto">
          <a:xfrm>
            <a:off x="755650" y="2781300"/>
            <a:ext cx="7488238" cy="1016000"/>
          </a:xfrm>
          <a:prstGeom prst="rect">
            <a:avLst/>
          </a:prstGeom>
          <a:solidFill>
            <a:schemeClr val="accent2"/>
          </a:solidFill>
          <a:ln w="9525">
            <a:solidFill>
              <a:schemeClr val="bg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de-DE" sz="2000">
                <a:solidFill>
                  <a:schemeClr val="bg1"/>
                </a:solidFill>
              </a:rPr>
              <a:t>These brochures contain important information on the safety regulations of Forschungszentrum Jülich and must be read.                          If you do not have a copy please ask at the secretary's office.</a:t>
            </a:r>
          </a:p>
        </p:txBody>
      </p:sp>
      <p:sp>
        <p:nvSpPr>
          <p:cNvPr id="6" name="Text Box 34"/>
          <p:cNvSpPr txBox="1">
            <a:spLocks noChangeArrowheads="1"/>
          </p:cNvSpPr>
          <p:nvPr/>
        </p:nvSpPr>
        <p:spPr bwMode="auto">
          <a:xfrm>
            <a:off x="1187624" y="836712"/>
            <a:ext cx="60690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de-DE" sz="2400" b="1" dirty="0">
                <a:solidFill>
                  <a:srgbClr val="000099"/>
                </a:solidFill>
              </a:rPr>
              <a:t>Before you start working at </a:t>
            </a:r>
            <a:r>
              <a:rPr lang="en-US" altLang="de-DE" sz="2400" b="1" dirty="0" err="1">
                <a:solidFill>
                  <a:srgbClr val="000099"/>
                </a:solidFill>
              </a:rPr>
              <a:t>Forschungszentrum</a:t>
            </a:r>
            <a:r>
              <a:rPr lang="en-US" altLang="de-DE" sz="2400" b="1" dirty="0">
                <a:solidFill>
                  <a:srgbClr val="000099"/>
                </a:solidFill>
              </a:rPr>
              <a:t> Jülich you need….</a:t>
            </a:r>
          </a:p>
        </p:txBody>
      </p:sp>
      <p:grpSp>
        <p:nvGrpSpPr>
          <p:cNvPr id="7" name="Gruppieren 6"/>
          <p:cNvGrpSpPr/>
          <p:nvPr/>
        </p:nvGrpSpPr>
        <p:grpSpPr>
          <a:xfrm>
            <a:off x="465021" y="309845"/>
            <a:ext cx="5544616" cy="368549"/>
            <a:chOff x="0" y="4930"/>
            <a:chExt cx="2676836" cy="368549"/>
          </a:xfrm>
          <a:solidFill>
            <a:srgbClr val="005B82"/>
          </a:solidFill>
        </p:grpSpPr>
        <p:sp>
          <p:nvSpPr>
            <p:cNvPr id="8" name="Abgerundetes Rechteck 7"/>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9" name="Abgerundetes Rechteck 4"/>
            <p:cNvSpPr/>
            <p:nvPr/>
          </p:nvSpPr>
          <p:spPr>
            <a:xfrm>
              <a:off x="0"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defTabSz="711200">
                <a:lnSpc>
                  <a:spcPct val="90000"/>
                </a:lnSpc>
                <a:spcAft>
                  <a:spcPct val="35000"/>
                </a:spcAft>
              </a:pPr>
              <a:r>
                <a:rPr lang="de-DE" b="1" dirty="0">
                  <a:solidFill>
                    <a:srgbClr val="FFFFFF"/>
                  </a:solidFill>
                  <a:latin typeface="Arial" panose="020B0604020202020204" pitchFamily="34" charset="0"/>
                  <a:cs typeface="Arial" panose="020B0604020202020204" pitchFamily="34" charset="0"/>
                </a:rPr>
                <a:t>23. „ </a:t>
              </a:r>
              <a:r>
                <a:rPr lang="de-DE" b="1" dirty="0" err="1">
                  <a:solidFill>
                    <a:srgbClr val="FFFFFF"/>
                  </a:solidFill>
                  <a:latin typeface="Arial" panose="020B0604020202020204" pitchFamily="34" charset="0"/>
                  <a:cs typeface="Arial" panose="020B0604020202020204" pitchFamily="34" charset="0"/>
                </a:rPr>
                <a:t>For</a:t>
              </a:r>
              <a:r>
                <a:rPr lang="de-DE" b="1" dirty="0">
                  <a:solidFill>
                    <a:srgbClr val="FFFFFF"/>
                  </a:solidFill>
                  <a:latin typeface="Arial" panose="020B0604020202020204" pitchFamily="34" charset="0"/>
                  <a:cs typeface="Arial" panose="020B0604020202020204" pitchFamily="34" charset="0"/>
                </a:rPr>
                <a:t> </a:t>
              </a:r>
              <a:r>
                <a:rPr lang="de-DE" b="1" dirty="0" err="1">
                  <a:solidFill>
                    <a:srgbClr val="FFFFFF"/>
                  </a:solidFill>
                  <a:latin typeface="Arial" panose="020B0604020202020204" pitchFamily="34" charset="0"/>
                  <a:cs typeface="Arial" panose="020B0604020202020204" pitchFamily="34" charset="0"/>
                </a:rPr>
                <a:t>our</a:t>
              </a:r>
              <a:r>
                <a:rPr lang="de-DE" b="1" dirty="0">
                  <a:solidFill>
                    <a:srgbClr val="FFFFFF"/>
                  </a:solidFill>
                  <a:latin typeface="Arial" panose="020B0604020202020204" pitchFamily="34" charset="0"/>
                  <a:cs typeface="Arial" panose="020B0604020202020204" pitchFamily="34" charset="0"/>
                </a:rPr>
                <a:t> </a:t>
              </a:r>
              <a:r>
                <a:rPr lang="de-DE" b="1" dirty="0" err="1">
                  <a:solidFill>
                    <a:srgbClr val="FFFFFF"/>
                  </a:solidFill>
                  <a:latin typeface="Arial" panose="020B0604020202020204" pitchFamily="34" charset="0"/>
                  <a:cs typeface="Arial" panose="020B0604020202020204" pitchFamily="34" charset="0"/>
                </a:rPr>
                <a:t>external</a:t>
              </a:r>
              <a:r>
                <a:rPr lang="de-DE" b="1" dirty="0">
                  <a:solidFill>
                    <a:srgbClr val="FFFFFF"/>
                  </a:solidFill>
                  <a:latin typeface="Arial" panose="020B0604020202020204" pitchFamily="34" charset="0"/>
                  <a:cs typeface="Arial" panose="020B0604020202020204" pitchFamily="34" charset="0"/>
                </a:rPr>
                <a:t> Users“ </a:t>
              </a:r>
            </a:p>
          </p:txBody>
        </p:sp>
      </p:grpSp>
    </p:spTree>
    <p:extLst>
      <p:ext uri="{BB962C8B-B14F-4D97-AF65-F5344CB8AC3E}">
        <p14:creationId xmlns:p14="http://schemas.microsoft.com/office/powerpoint/2010/main" val="26675107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465021" y="309845"/>
            <a:ext cx="5544616" cy="368549"/>
            <a:chOff x="0" y="4930"/>
            <a:chExt cx="2676836" cy="368549"/>
          </a:xfrm>
          <a:solidFill>
            <a:srgbClr val="005B82"/>
          </a:solidFill>
        </p:grpSpPr>
        <p:sp>
          <p:nvSpPr>
            <p:cNvPr id="5" name="Abgerundetes Rechteck 4"/>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6" name="Abgerundetes Rechteck 4"/>
            <p:cNvSpPr/>
            <p:nvPr/>
          </p:nvSpPr>
          <p:spPr>
            <a:xfrm>
              <a:off x="0"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defTabSz="711200">
                <a:lnSpc>
                  <a:spcPct val="90000"/>
                </a:lnSpc>
                <a:spcAft>
                  <a:spcPct val="35000"/>
                </a:spcAft>
              </a:pPr>
              <a:r>
                <a:rPr lang="de-DE" b="1" dirty="0">
                  <a:solidFill>
                    <a:srgbClr val="FFFFFF"/>
                  </a:solidFill>
                  <a:latin typeface="Arial" panose="020B0604020202020204" pitchFamily="34" charset="0"/>
                  <a:cs typeface="Arial" panose="020B0604020202020204" pitchFamily="34" charset="0"/>
                </a:rPr>
                <a:t>23. „ </a:t>
              </a:r>
              <a:r>
                <a:rPr lang="de-DE" b="1" dirty="0" err="1">
                  <a:solidFill>
                    <a:srgbClr val="FFFFFF"/>
                  </a:solidFill>
                  <a:latin typeface="Arial" panose="020B0604020202020204" pitchFamily="34" charset="0"/>
                  <a:cs typeface="Arial" panose="020B0604020202020204" pitchFamily="34" charset="0"/>
                </a:rPr>
                <a:t>For</a:t>
              </a:r>
              <a:r>
                <a:rPr lang="de-DE" b="1" dirty="0">
                  <a:solidFill>
                    <a:srgbClr val="FFFFFF"/>
                  </a:solidFill>
                  <a:latin typeface="Arial" panose="020B0604020202020204" pitchFamily="34" charset="0"/>
                  <a:cs typeface="Arial" panose="020B0604020202020204" pitchFamily="34" charset="0"/>
                </a:rPr>
                <a:t> </a:t>
              </a:r>
              <a:r>
                <a:rPr lang="de-DE" b="1" dirty="0" err="1">
                  <a:solidFill>
                    <a:srgbClr val="FFFFFF"/>
                  </a:solidFill>
                  <a:latin typeface="Arial" panose="020B0604020202020204" pitchFamily="34" charset="0"/>
                  <a:cs typeface="Arial" panose="020B0604020202020204" pitchFamily="34" charset="0"/>
                </a:rPr>
                <a:t>our</a:t>
              </a:r>
              <a:r>
                <a:rPr lang="de-DE" b="1" dirty="0">
                  <a:solidFill>
                    <a:srgbClr val="FFFFFF"/>
                  </a:solidFill>
                  <a:latin typeface="Arial" panose="020B0604020202020204" pitchFamily="34" charset="0"/>
                  <a:cs typeface="Arial" panose="020B0604020202020204" pitchFamily="34" charset="0"/>
                </a:rPr>
                <a:t> </a:t>
              </a:r>
              <a:r>
                <a:rPr lang="de-DE" b="1" dirty="0" err="1">
                  <a:solidFill>
                    <a:srgbClr val="FFFFFF"/>
                  </a:solidFill>
                  <a:latin typeface="Arial" panose="020B0604020202020204" pitchFamily="34" charset="0"/>
                  <a:cs typeface="Arial" panose="020B0604020202020204" pitchFamily="34" charset="0"/>
                </a:rPr>
                <a:t>external</a:t>
              </a:r>
              <a:r>
                <a:rPr lang="de-DE" b="1" dirty="0">
                  <a:solidFill>
                    <a:srgbClr val="FFFFFF"/>
                  </a:solidFill>
                  <a:latin typeface="Arial" panose="020B0604020202020204" pitchFamily="34" charset="0"/>
                  <a:cs typeface="Arial" panose="020B0604020202020204" pitchFamily="34" charset="0"/>
                </a:rPr>
                <a:t> Users“ </a:t>
              </a:r>
            </a:p>
          </p:txBody>
        </p:sp>
      </p:grpSp>
      <p:sp>
        <p:nvSpPr>
          <p:cNvPr id="7" name="Text Box 1030"/>
          <p:cNvSpPr txBox="1">
            <a:spLocks noChangeArrowheads="1"/>
          </p:cNvSpPr>
          <p:nvPr/>
        </p:nvSpPr>
        <p:spPr bwMode="auto">
          <a:xfrm>
            <a:off x="539552" y="1488955"/>
            <a:ext cx="785529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 typeface="Wingdings" pitchFamily="2" charset="2"/>
              <a:buChar char="¯"/>
            </a:pPr>
            <a:r>
              <a:rPr lang="en-US" altLang="de-DE" dirty="0"/>
              <a:t>The Traffic Ordinance Act (</a:t>
            </a:r>
            <a:r>
              <a:rPr lang="en-US" altLang="de-DE" dirty="0" err="1"/>
              <a:t>StVO</a:t>
            </a:r>
            <a:r>
              <a:rPr lang="en-US" altLang="de-DE" dirty="0"/>
              <a:t>) applies on the site</a:t>
            </a:r>
          </a:p>
          <a:p>
            <a:pPr>
              <a:buFont typeface="Wingdings" pitchFamily="2" charset="2"/>
              <a:buChar char="¯"/>
            </a:pPr>
            <a:r>
              <a:rPr lang="en-US" altLang="de-DE" dirty="0">
                <a:sym typeface="Wingdings" pitchFamily="2" charset="2"/>
              </a:rPr>
              <a:t>The speed limit is</a:t>
            </a:r>
            <a:r>
              <a:rPr lang="en-US" altLang="de-DE" dirty="0"/>
              <a:t> 50 km/h </a:t>
            </a:r>
          </a:p>
          <a:p>
            <a:pPr>
              <a:buFont typeface="Wingdings" pitchFamily="2" charset="2"/>
              <a:buChar char="¯"/>
            </a:pPr>
            <a:r>
              <a:rPr lang="en-US" altLang="de-DE" dirty="0">
                <a:sym typeface="Wingdings" pitchFamily="2" charset="2"/>
              </a:rPr>
              <a:t>Accidents must be reported using the emergency telephone number </a:t>
            </a:r>
            <a:r>
              <a:rPr lang="en-US" altLang="de-DE" b="1" i="1" u="sng" dirty="0">
                <a:solidFill>
                  <a:srgbClr val="FF3300"/>
                </a:solidFill>
                <a:sym typeface="Wingdings" pitchFamily="2" charset="2"/>
              </a:rPr>
              <a:t>77.</a:t>
            </a:r>
            <a:endParaRPr lang="en-US" altLang="de-DE" dirty="0"/>
          </a:p>
          <a:p>
            <a:r>
              <a:rPr lang="en-US" altLang="de-DE" dirty="0">
                <a:sym typeface="Wingdings" pitchFamily="2" charset="2"/>
              </a:rPr>
              <a:t></a:t>
            </a:r>
            <a:r>
              <a:rPr lang="en-US" altLang="de-DE" dirty="0"/>
              <a:t>  Traffic Control is undertaken by the Works Security (not the police)</a:t>
            </a:r>
          </a:p>
          <a:p>
            <a:pPr>
              <a:buFont typeface="Wingdings" pitchFamily="2" charset="2"/>
              <a:buChar char="¯"/>
            </a:pPr>
            <a:r>
              <a:rPr lang="en-US" altLang="de-DE" dirty="0">
                <a:sym typeface="Wingdings" pitchFamily="2" charset="2"/>
              </a:rPr>
              <a:t>Footpaths are not to be used by cyclists</a:t>
            </a:r>
          </a:p>
          <a:p>
            <a:pPr>
              <a:buFont typeface="Wingdings" pitchFamily="2" charset="2"/>
              <a:buChar char="¯"/>
            </a:pPr>
            <a:r>
              <a:rPr lang="en-US" altLang="de-DE" dirty="0"/>
              <a:t>Parking is only allowed on designated parking areas</a:t>
            </a:r>
          </a:p>
          <a:p>
            <a:pPr>
              <a:buFont typeface="Wingdings" pitchFamily="2" charset="2"/>
              <a:buChar char="¯"/>
            </a:pPr>
            <a:endParaRPr lang="en-US" altLang="de-DE" dirty="0">
              <a:sym typeface="Wingdings" pitchFamily="2" charset="2"/>
            </a:endParaRPr>
          </a:p>
        </p:txBody>
      </p:sp>
      <p:sp>
        <p:nvSpPr>
          <p:cNvPr id="8" name="Text Box 1034"/>
          <p:cNvSpPr txBox="1">
            <a:spLocks noChangeArrowheads="1"/>
          </p:cNvSpPr>
          <p:nvPr/>
        </p:nvSpPr>
        <p:spPr bwMode="auto">
          <a:xfrm>
            <a:off x="539552" y="1119623"/>
            <a:ext cx="6959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b="1" dirty="0">
                <a:solidFill>
                  <a:srgbClr val="000099"/>
                </a:solidFill>
              </a:rPr>
              <a:t>General Traffic </a:t>
            </a:r>
            <a:r>
              <a:rPr lang="de-DE" altLang="de-DE" b="1" dirty="0" err="1">
                <a:solidFill>
                  <a:srgbClr val="000099"/>
                </a:solidFill>
              </a:rPr>
              <a:t>Regulations</a:t>
            </a:r>
            <a:r>
              <a:rPr lang="de-DE" altLang="de-DE" b="1" dirty="0">
                <a:solidFill>
                  <a:srgbClr val="000099"/>
                </a:solidFill>
              </a:rPr>
              <a:t> at Forschungszentrum Jülich</a:t>
            </a:r>
            <a:r>
              <a:rPr lang="de-DE" altLang="de-DE" b="1" dirty="0">
                <a:solidFill>
                  <a:srgbClr val="3399FF"/>
                </a:solidFill>
              </a:rPr>
              <a:t>                 </a:t>
            </a:r>
          </a:p>
        </p:txBody>
      </p:sp>
      <p:sp>
        <p:nvSpPr>
          <p:cNvPr id="9" name="Text Box 3"/>
          <p:cNvSpPr txBox="1">
            <a:spLocks noChangeArrowheads="1"/>
          </p:cNvSpPr>
          <p:nvPr/>
        </p:nvSpPr>
        <p:spPr bwMode="auto">
          <a:xfrm>
            <a:off x="2890848" y="4193493"/>
            <a:ext cx="48245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err="1"/>
              <a:t>Where</a:t>
            </a:r>
            <a:r>
              <a:rPr lang="de-DE" altLang="de-DE" dirty="0"/>
              <a:t> </a:t>
            </a:r>
            <a:r>
              <a:rPr lang="de-DE" altLang="de-DE" dirty="0" err="1"/>
              <a:t>you</a:t>
            </a:r>
            <a:r>
              <a:rPr lang="de-DE" altLang="de-DE" dirty="0"/>
              <a:t> </a:t>
            </a:r>
            <a:r>
              <a:rPr lang="de-DE" altLang="de-DE" dirty="0" err="1"/>
              <a:t>see</a:t>
            </a:r>
            <a:r>
              <a:rPr lang="de-DE" altLang="de-DE" dirty="0"/>
              <a:t> </a:t>
            </a:r>
            <a:r>
              <a:rPr lang="de-DE" altLang="de-DE" dirty="0" err="1"/>
              <a:t>this</a:t>
            </a:r>
            <a:r>
              <a:rPr lang="de-DE" altLang="de-DE" dirty="0"/>
              <a:t> </a:t>
            </a:r>
            <a:r>
              <a:rPr lang="de-DE" altLang="de-DE" dirty="0" err="1"/>
              <a:t>traffic</a:t>
            </a:r>
            <a:r>
              <a:rPr lang="de-DE" altLang="de-DE" dirty="0"/>
              <a:t> </a:t>
            </a:r>
            <a:r>
              <a:rPr lang="de-DE" altLang="de-DE" dirty="0" err="1"/>
              <a:t>sign</a:t>
            </a:r>
            <a:r>
              <a:rPr lang="de-DE" altLang="de-DE" dirty="0"/>
              <a:t>, </a:t>
            </a:r>
            <a:r>
              <a:rPr lang="de-DE" altLang="de-DE" dirty="0" err="1"/>
              <a:t>the</a:t>
            </a:r>
            <a:r>
              <a:rPr lang="de-DE" altLang="de-DE" dirty="0"/>
              <a:t> </a:t>
            </a:r>
            <a:r>
              <a:rPr lang="de-DE" altLang="de-DE" dirty="0" err="1"/>
              <a:t>rule</a:t>
            </a:r>
            <a:r>
              <a:rPr lang="de-DE" altLang="de-DE" dirty="0"/>
              <a:t> "</a:t>
            </a:r>
            <a:r>
              <a:rPr lang="de-DE" altLang="de-DE" dirty="0" err="1"/>
              <a:t>right</a:t>
            </a:r>
            <a:r>
              <a:rPr lang="de-DE" altLang="de-DE" dirty="0"/>
              <a:t> </a:t>
            </a:r>
            <a:r>
              <a:rPr lang="de-DE" altLang="de-DE" dirty="0" err="1"/>
              <a:t>before</a:t>
            </a:r>
            <a:r>
              <a:rPr lang="de-DE" altLang="de-DE" dirty="0"/>
              <a:t> </a:t>
            </a:r>
            <a:r>
              <a:rPr lang="de-DE" altLang="de-DE" dirty="0" err="1"/>
              <a:t>left</a:t>
            </a:r>
            <a:r>
              <a:rPr lang="de-DE" altLang="de-DE" dirty="0"/>
              <a:t>" </a:t>
            </a:r>
            <a:r>
              <a:rPr lang="de-DE" altLang="de-DE" dirty="0" err="1"/>
              <a:t>applies</a:t>
            </a:r>
            <a:endParaRPr lang="de-DE" altLang="de-DE" dirty="0"/>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8655" y="5207749"/>
            <a:ext cx="1064385" cy="103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184" y="5207376"/>
            <a:ext cx="1152351" cy="97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7184" y="4037735"/>
            <a:ext cx="1197311" cy="95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8"/>
          <p:cNvSpPr txBox="1">
            <a:spLocks noChangeArrowheads="1"/>
          </p:cNvSpPr>
          <p:nvPr/>
        </p:nvSpPr>
        <p:spPr bwMode="auto">
          <a:xfrm>
            <a:off x="3628058" y="5402115"/>
            <a:ext cx="39618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de-DE" altLang="de-DE" dirty="0"/>
              <a:t>These </a:t>
            </a:r>
            <a:r>
              <a:rPr lang="de-DE" altLang="de-DE" dirty="0" err="1"/>
              <a:t>signs</a:t>
            </a:r>
            <a:r>
              <a:rPr lang="de-DE" altLang="de-DE" dirty="0"/>
              <a:t> </a:t>
            </a:r>
            <a:r>
              <a:rPr lang="de-DE" altLang="de-DE" dirty="0" err="1"/>
              <a:t>mean</a:t>
            </a:r>
            <a:r>
              <a:rPr lang="de-DE" altLang="de-DE" dirty="0"/>
              <a:t> </a:t>
            </a:r>
            <a:r>
              <a:rPr lang="de-DE" altLang="de-DE" dirty="0" err="1"/>
              <a:t>that</a:t>
            </a:r>
            <a:r>
              <a:rPr lang="de-DE" altLang="de-DE" dirty="0"/>
              <a:t> </a:t>
            </a:r>
            <a:r>
              <a:rPr lang="de-DE" altLang="de-DE" dirty="0" err="1"/>
              <a:t>you</a:t>
            </a:r>
            <a:r>
              <a:rPr lang="de-DE" altLang="de-DE" dirty="0"/>
              <a:t> </a:t>
            </a:r>
            <a:r>
              <a:rPr lang="de-DE" altLang="de-DE" dirty="0" err="1"/>
              <a:t>have</a:t>
            </a:r>
            <a:r>
              <a:rPr lang="de-DE" altLang="de-DE" dirty="0"/>
              <a:t> </a:t>
            </a:r>
            <a:r>
              <a:rPr lang="de-DE" altLang="de-DE" dirty="0" err="1"/>
              <a:t>the</a:t>
            </a:r>
            <a:r>
              <a:rPr lang="de-DE" altLang="de-DE" dirty="0"/>
              <a:t> </a:t>
            </a:r>
            <a:r>
              <a:rPr lang="de-DE" altLang="de-DE" dirty="0" err="1"/>
              <a:t>right</a:t>
            </a:r>
            <a:r>
              <a:rPr lang="de-DE" altLang="de-DE" dirty="0"/>
              <a:t> </a:t>
            </a:r>
            <a:r>
              <a:rPr lang="de-DE" altLang="de-DE" dirty="0" err="1"/>
              <a:t>of</a:t>
            </a:r>
            <a:r>
              <a:rPr lang="de-DE" altLang="de-DE" dirty="0"/>
              <a:t> </a:t>
            </a:r>
            <a:r>
              <a:rPr lang="de-DE" altLang="de-DE" dirty="0" err="1"/>
              <a:t>way</a:t>
            </a:r>
            <a:endParaRPr lang="de-DE" altLang="de-DE" dirty="0"/>
          </a:p>
        </p:txBody>
      </p:sp>
    </p:spTree>
    <p:extLst>
      <p:ext uri="{BB962C8B-B14F-4D97-AF65-F5344CB8AC3E}">
        <p14:creationId xmlns:p14="http://schemas.microsoft.com/office/powerpoint/2010/main" val="29319634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764716" y="2348880"/>
            <a:ext cx="1188133" cy="371180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1984399" y="3013234"/>
            <a:ext cx="4968552" cy="123446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 Box 1039"/>
          <p:cNvSpPr txBox="1">
            <a:spLocks noChangeArrowheads="1"/>
          </p:cNvSpPr>
          <p:nvPr/>
        </p:nvSpPr>
        <p:spPr bwMode="auto">
          <a:xfrm>
            <a:off x="457327" y="982185"/>
            <a:ext cx="27465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sz="2000" b="1" dirty="0">
                <a:solidFill>
                  <a:srgbClr val="000099"/>
                </a:solidFill>
              </a:rPr>
              <a:t>General Traffic Rules</a:t>
            </a:r>
          </a:p>
        </p:txBody>
      </p:sp>
      <p:sp>
        <p:nvSpPr>
          <p:cNvPr id="7" name="Rectangle 30"/>
          <p:cNvSpPr>
            <a:spLocks noChangeArrowheads="1"/>
          </p:cNvSpPr>
          <p:nvPr/>
        </p:nvSpPr>
        <p:spPr bwMode="auto">
          <a:xfrm>
            <a:off x="472231" y="1469196"/>
            <a:ext cx="77048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 typeface="Wingdings" pitchFamily="2" charset="2"/>
              <a:buNone/>
            </a:pPr>
            <a:r>
              <a:rPr lang="de-DE" altLang="de-DE" sz="2000" b="1" dirty="0">
                <a:solidFill>
                  <a:schemeClr val="accent2"/>
                </a:solidFill>
                <a:sym typeface="Wingdings" pitchFamily="2" charset="2"/>
              </a:rPr>
              <a:t>At </a:t>
            </a:r>
            <a:r>
              <a:rPr lang="de-DE" altLang="de-DE" sz="2000" b="1" dirty="0" err="1">
                <a:solidFill>
                  <a:schemeClr val="accent2"/>
                </a:solidFill>
                <a:sym typeface="Wingdings" pitchFamily="2" charset="2"/>
              </a:rPr>
              <a:t>some</a:t>
            </a:r>
            <a:r>
              <a:rPr lang="de-DE" altLang="de-DE" sz="2000" b="1" dirty="0">
                <a:solidFill>
                  <a:schemeClr val="accent2"/>
                </a:solidFill>
                <a:sym typeface="Wingdings" pitchFamily="2" charset="2"/>
              </a:rPr>
              <a:t> </a:t>
            </a:r>
            <a:r>
              <a:rPr lang="de-DE" altLang="de-DE" sz="2000" b="1" dirty="0" err="1">
                <a:solidFill>
                  <a:schemeClr val="accent2"/>
                </a:solidFill>
                <a:sym typeface="Wingdings" pitchFamily="2" charset="2"/>
              </a:rPr>
              <a:t>crossroads</a:t>
            </a:r>
            <a:r>
              <a:rPr lang="de-DE" altLang="de-DE" sz="2000" b="1" dirty="0">
                <a:solidFill>
                  <a:schemeClr val="accent2"/>
                </a:solidFill>
                <a:sym typeface="Wingdings" pitchFamily="2" charset="2"/>
              </a:rPr>
              <a:t> </a:t>
            </a:r>
            <a:r>
              <a:rPr lang="de-DE" altLang="de-DE" sz="2000" b="1" dirty="0" err="1">
                <a:solidFill>
                  <a:schemeClr val="accent2"/>
                </a:solidFill>
                <a:sym typeface="Wingdings" pitchFamily="2" charset="2"/>
              </a:rPr>
              <a:t>and</a:t>
            </a:r>
            <a:r>
              <a:rPr lang="de-DE" altLang="de-DE" sz="2000" b="1" dirty="0">
                <a:solidFill>
                  <a:schemeClr val="accent2"/>
                </a:solidFill>
                <a:sym typeface="Wingdings" pitchFamily="2" charset="2"/>
              </a:rPr>
              <a:t> </a:t>
            </a:r>
            <a:r>
              <a:rPr lang="de-DE" altLang="de-DE" sz="2000" b="1" dirty="0" err="1">
                <a:solidFill>
                  <a:schemeClr val="accent2"/>
                </a:solidFill>
                <a:sym typeface="Wingdings" pitchFamily="2" charset="2"/>
              </a:rPr>
              <a:t>junctions</a:t>
            </a:r>
            <a:r>
              <a:rPr lang="de-DE" altLang="de-DE" sz="2000" b="1" dirty="0">
                <a:solidFill>
                  <a:schemeClr val="accent2"/>
                </a:solidFill>
                <a:sym typeface="Wingdings" pitchFamily="2" charset="2"/>
              </a:rPr>
              <a:t> </a:t>
            </a:r>
            <a:r>
              <a:rPr lang="de-DE" altLang="de-DE" sz="2000" b="1" dirty="0" err="1">
                <a:solidFill>
                  <a:schemeClr val="accent2"/>
                </a:solidFill>
                <a:sym typeface="Wingdings" pitchFamily="2" charset="2"/>
              </a:rPr>
              <a:t>the</a:t>
            </a:r>
            <a:r>
              <a:rPr lang="de-DE" altLang="de-DE" sz="2000" b="1" dirty="0">
                <a:solidFill>
                  <a:schemeClr val="accent2"/>
                </a:solidFill>
                <a:sym typeface="Wingdings" pitchFamily="2" charset="2"/>
              </a:rPr>
              <a:t> </a:t>
            </a:r>
            <a:r>
              <a:rPr lang="de-DE" altLang="de-DE" sz="2000" b="1" dirty="0" err="1">
                <a:solidFill>
                  <a:schemeClr val="accent2"/>
                </a:solidFill>
                <a:sym typeface="Wingdings" pitchFamily="2" charset="2"/>
              </a:rPr>
              <a:t>rule</a:t>
            </a:r>
            <a:r>
              <a:rPr lang="de-DE" altLang="de-DE" sz="2000" b="1" dirty="0">
                <a:solidFill>
                  <a:schemeClr val="accent2"/>
                </a:solidFill>
                <a:sym typeface="Wingdings" pitchFamily="2" charset="2"/>
              </a:rPr>
              <a:t> "</a:t>
            </a:r>
            <a:r>
              <a:rPr lang="de-DE" altLang="de-DE" sz="2000" b="1" dirty="0" err="1">
                <a:solidFill>
                  <a:schemeClr val="accent2"/>
                </a:solidFill>
                <a:sym typeface="Wingdings" pitchFamily="2" charset="2"/>
              </a:rPr>
              <a:t>right</a:t>
            </a:r>
            <a:r>
              <a:rPr lang="de-DE" altLang="de-DE" sz="2000" b="1" dirty="0">
                <a:solidFill>
                  <a:schemeClr val="accent2"/>
                </a:solidFill>
                <a:sym typeface="Wingdings" pitchFamily="2" charset="2"/>
              </a:rPr>
              <a:t> </a:t>
            </a:r>
            <a:r>
              <a:rPr lang="de-DE" altLang="de-DE" sz="2000" b="1" dirty="0" err="1">
                <a:solidFill>
                  <a:schemeClr val="accent2"/>
                </a:solidFill>
                <a:sym typeface="Wingdings" pitchFamily="2" charset="2"/>
              </a:rPr>
              <a:t>before</a:t>
            </a:r>
            <a:r>
              <a:rPr lang="de-DE" altLang="de-DE" sz="2000" b="1" dirty="0">
                <a:solidFill>
                  <a:schemeClr val="accent2"/>
                </a:solidFill>
                <a:sym typeface="Wingdings" pitchFamily="2" charset="2"/>
              </a:rPr>
              <a:t> </a:t>
            </a:r>
            <a:r>
              <a:rPr lang="de-DE" altLang="de-DE" sz="2000" b="1" dirty="0" err="1">
                <a:solidFill>
                  <a:schemeClr val="accent2"/>
                </a:solidFill>
                <a:sym typeface="Wingdings" pitchFamily="2" charset="2"/>
              </a:rPr>
              <a:t>left</a:t>
            </a:r>
            <a:r>
              <a:rPr lang="de-DE" altLang="de-DE" sz="2000" b="1" dirty="0">
                <a:solidFill>
                  <a:schemeClr val="accent2"/>
                </a:solidFill>
                <a:sym typeface="Wingdings" pitchFamily="2" charset="2"/>
              </a:rPr>
              <a:t>" must </a:t>
            </a:r>
            <a:r>
              <a:rPr lang="de-DE" altLang="de-DE" sz="2000" b="1" dirty="0" err="1">
                <a:solidFill>
                  <a:schemeClr val="accent2"/>
                </a:solidFill>
                <a:sym typeface="Wingdings" pitchFamily="2" charset="2"/>
              </a:rPr>
              <a:t>be</a:t>
            </a:r>
            <a:r>
              <a:rPr lang="de-DE" altLang="de-DE" sz="2000" b="1" dirty="0">
                <a:solidFill>
                  <a:schemeClr val="accent2"/>
                </a:solidFill>
                <a:sym typeface="Wingdings" pitchFamily="2" charset="2"/>
              </a:rPr>
              <a:t> </a:t>
            </a:r>
            <a:r>
              <a:rPr lang="de-DE" altLang="de-DE" sz="2000" b="1" dirty="0" err="1">
                <a:solidFill>
                  <a:schemeClr val="accent2"/>
                </a:solidFill>
                <a:sym typeface="Wingdings" pitchFamily="2" charset="2"/>
              </a:rPr>
              <a:t>obeyed</a:t>
            </a:r>
            <a:r>
              <a:rPr lang="de-DE" altLang="de-DE" sz="2000" b="1" dirty="0">
                <a:solidFill>
                  <a:schemeClr val="accent2"/>
                </a:solidFill>
                <a:sym typeface="Wingdings" pitchFamily="2" charset="2"/>
              </a:rPr>
              <a:t> </a:t>
            </a:r>
            <a:r>
              <a:rPr lang="de-DE" altLang="de-DE" sz="2000" b="1" dirty="0" err="1">
                <a:solidFill>
                  <a:schemeClr val="accent2"/>
                </a:solidFill>
                <a:sym typeface="Wingdings" pitchFamily="2" charset="2"/>
              </a:rPr>
              <a:t>when</a:t>
            </a:r>
            <a:r>
              <a:rPr lang="de-DE" altLang="de-DE" sz="2000" b="1" dirty="0">
                <a:solidFill>
                  <a:schemeClr val="accent2"/>
                </a:solidFill>
                <a:sym typeface="Wingdings" pitchFamily="2" charset="2"/>
              </a:rPr>
              <a:t> </a:t>
            </a:r>
            <a:r>
              <a:rPr lang="de-DE" altLang="de-DE" sz="2000" b="1" dirty="0" err="1">
                <a:solidFill>
                  <a:schemeClr val="accent2"/>
                </a:solidFill>
                <a:sym typeface="Wingdings" pitchFamily="2" charset="2"/>
              </a:rPr>
              <a:t>there</a:t>
            </a:r>
            <a:r>
              <a:rPr lang="de-DE" altLang="de-DE" sz="2000" b="1" dirty="0">
                <a:solidFill>
                  <a:schemeClr val="accent2"/>
                </a:solidFill>
                <a:sym typeface="Wingdings" pitchFamily="2" charset="2"/>
              </a:rPr>
              <a:t> </a:t>
            </a:r>
            <a:r>
              <a:rPr lang="de-DE" altLang="de-DE" sz="2000" b="1" dirty="0" err="1">
                <a:solidFill>
                  <a:schemeClr val="accent2"/>
                </a:solidFill>
                <a:sym typeface="Wingdings" pitchFamily="2" charset="2"/>
              </a:rPr>
              <a:t>are</a:t>
            </a:r>
            <a:r>
              <a:rPr lang="de-DE" altLang="de-DE" sz="2000" b="1" dirty="0">
                <a:solidFill>
                  <a:schemeClr val="accent2"/>
                </a:solidFill>
                <a:sym typeface="Wingdings" pitchFamily="2" charset="2"/>
              </a:rPr>
              <a:t> </a:t>
            </a:r>
            <a:r>
              <a:rPr lang="de-DE" altLang="de-DE" sz="2000" b="1" dirty="0" err="1">
                <a:solidFill>
                  <a:schemeClr val="accent2"/>
                </a:solidFill>
                <a:sym typeface="Wingdings" pitchFamily="2" charset="2"/>
              </a:rPr>
              <a:t>no</a:t>
            </a:r>
            <a:r>
              <a:rPr lang="de-DE" altLang="de-DE" sz="2000" b="1" dirty="0">
                <a:solidFill>
                  <a:schemeClr val="accent2"/>
                </a:solidFill>
                <a:sym typeface="Wingdings" pitchFamily="2" charset="2"/>
              </a:rPr>
              <a:t> definite </a:t>
            </a:r>
            <a:r>
              <a:rPr lang="de-DE" altLang="de-DE" sz="2000" b="1" dirty="0" err="1">
                <a:solidFill>
                  <a:schemeClr val="accent2"/>
                </a:solidFill>
                <a:sym typeface="Wingdings" pitchFamily="2" charset="2"/>
              </a:rPr>
              <a:t>traffic</a:t>
            </a:r>
            <a:r>
              <a:rPr lang="de-DE" altLang="de-DE" sz="2000" b="1" dirty="0">
                <a:solidFill>
                  <a:schemeClr val="accent2"/>
                </a:solidFill>
                <a:sym typeface="Wingdings" pitchFamily="2" charset="2"/>
              </a:rPr>
              <a:t> </a:t>
            </a:r>
            <a:r>
              <a:rPr lang="de-DE" altLang="de-DE" sz="2000" b="1" dirty="0" err="1">
                <a:solidFill>
                  <a:schemeClr val="accent2"/>
                </a:solidFill>
                <a:sym typeface="Wingdings" pitchFamily="2" charset="2"/>
              </a:rPr>
              <a:t>signs</a:t>
            </a:r>
            <a:endParaRPr lang="de-DE" altLang="de-DE" sz="2000" b="1" i="1" u="sng" dirty="0">
              <a:solidFill>
                <a:schemeClr val="accent2"/>
              </a:solidFill>
              <a:sym typeface="Wingdings" pitchFamily="2" charset="2"/>
            </a:endParaRPr>
          </a:p>
        </p:txBody>
      </p:sp>
      <p:graphicFrame>
        <p:nvGraphicFramePr>
          <p:cNvPr id="8" name="Object 50"/>
          <p:cNvGraphicFramePr>
            <a:graphicFrameLocks noChangeAspect="1"/>
          </p:cNvGraphicFramePr>
          <p:nvPr>
            <p:extLst>
              <p:ext uri="{D42A27DB-BD31-4B8C-83A1-F6EECF244321}">
                <p14:modId xmlns:p14="http://schemas.microsoft.com/office/powerpoint/2010/main" val="3863555766"/>
              </p:ext>
            </p:extLst>
          </p:nvPr>
        </p:nvGraphicFramePr>
        <p:xfrm>
          <a:off x="2272431" y="3287764"/>
          <a:ext cx="1436315" cy="685408"/>
        </p:xfrm>
        <a:graphic>
          <a:graphicData uri="http://schemas.openxmlformats.org/presentationml/2006/ole">
            <mc:AlternateContent xmlns:mc="http://schemas.openxmlformats.org/markup-compatibility/2006">
              <mc:Choice xmlns:v="urn:schemas-microsoft-com:vml" Requires="v">
                <p:oleObj name="Bitmap" r:id="rId2" imgW="1685714" imgH="866896" progId="Paint.Picture">
                  <p:embed/>
                </p:oleObj>
              </mc:Choice>
              <mc:Fallback>
                <p:oleObj name="Bitmap" r:id="rId2" imgW="1685714" imgH="866896"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2431" y="3287764"/>
                        <a:ext cx="1436315" cy="685408"/>
                      </a:xfrm>
                      <a:prstGeom prst="rect">
                        <a:avLst/>
                      </a:prstGeom>
                      <a:noFill/>
                      <a:ln>
                        <a:noFill/>
                      </a:ln>
                      <a:effectLst/>
                    </p:spPr>
                  </p:pic>
                </p:oleObj>
              </mc:Fallback>
            </mc:AlternateContent>
          </a:graphicData>
        </a:graphic>
      </p:graphicFrame>
      <p:graphicFrame>
        <p:nvGraphicFramePr>
          <p:cNvPr id="9" name="Object 53"/>
          <p:cNvGraphicFramePr>
            <a:graphicFrameLocks noChangeAspect="1"/>
          </p:cNvGraphicFramePr>
          <p:nvPr>
            <p:extLst>
              <p:ext uri="{D42A27DB-BD31-4B8C-83A1-F6EECF244321}">
                <p14:modId xmlns:p14="http://schemas.microsoft.com/office/powerpoint/2010/main" val="2901868714"/>
              </p:ext>
            </p:extLst>
          </p:nvPr>
        </p:nvGraphicFramePr>
        <p:xfrm>
          <a:off x="3992406" y="4457844"/>
          <a:ext cx="732752" cy="632455"/>
        </p:xfrm>
        <a:graphic>
          <a:graphicData uri="http://schemas.openxmlformats.org/presentationml/2006/ole">
            <mc:AlternateContent xmlns:mc="http://schemas.openxmlformats.org/markup-compatibility/2006">
              <mc:Choice xmlns:v="urn:schemas-microsoft-com:vml" Requires="v">
                <p:oleObj name="Bitmap" r:id="rId4" imgW="1057423" imgH="1066667" progId="PBrush">
                  <p:embed/>
                </p:oleObj>
              </mc:Choice>
              <mc:Fallback>
                <p:oleObj name="Bitmap" r:id="rId4" imgW="1057423" imgH="1066667"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2406" y="4457844"/>
                        <a:ext cx="732752" cy="632455"/>
                      </a:xfrm>
                      <a:prstGeom prst="rect">
                        <a:avLst/>
                      </a:prstGeom>
                      <a:noFill/>
                      <a:ln>
                        <a:noFill/>
                      </a:ln>
                      <a:effectLst/>
                    </p:spPr>
                  </p:pic>
                </p:oleObj>
              </mc:Fallback>
            </mc:AlternateContent>
          </a:graphicData>
        </a:graphic>
      </p:graphicFrame>
      <p:sp>
        <p:nvSpPr>
          <p:cNvPr id="10" name="Text Box 88"/>
          <p:cNvSpPr txBox="1">
            <a:spLocks noChangeArrowheads="1"/>
          </p:cNvSpPr>
          <p:nvPr/>
        </p:nvSpPr>
        <p:spPr bwMode="auto">
          <a:xfrm>
            <a:off x="5152751" y="4473063"/>
            <a:ext cx="1800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sz="1400" dirty="0"/>
              <a:t>The </a:t>
            </a:r>
            <a:r>
              <a:rPr lang="de-DE" altLang="de-DE" sz="1400" dirty="0" err="1"/>
              <a:t>yellow</a:t>
            </a:r>
            <a:r>
              <a:rPr lang="de-DE" altLang="de-DE" sz="1400" dirty="0"/>
              <a:t> </a:t>
            </a:r>
            <a:r>
              <a:rPr lang="de-DE" altLang="de-DE" sz="1400" dirty="0" err="1"/>
              <a:t>car</a:t>
            </a:r>
            <a:r>
              <a:rPr lang="de-DE" altLang="de-DE" sz="1400" dirty="0"/>
              <a:t> must </a:t>
            </a:r>
            <a:r>
              <a:rPr lang="de-DE" altLang="de-DE" sz="1400" dirty="0" err="1"/>
              <a:t>wait</a:t>
            </a:r>
            <a:r>
              <a:rPr lang="de-DE" altLang="de-DE" sz="1400" dirty="0"/>
              <a:t> </a:t>
            </a:r>
            <a:r>
              <a:rPr lang="de-DE" altLang="de-DE" sz="1400" dirty="0" err="1"/>
              <a:t>for</a:t>
            </a:r>
            <a:r>
              <a:rPr lang="de-DE" altLang="de-DE" sz="1400" dirty="0"/>
              <a:t> </a:t>
            </a:r>
            <a:r>
              <a:rPr lang="de-DE" altLang="de-DE" sz="1400" dirty="0" err="1"/>
              <a:t>the</a:t>
            </a:r>
            <a:r>
              <a:rPr lang="de-DE" altLang="de-DE" sz="1400" dirty="0"/>
              <a:t> </a:t>
            </a:r>
            <a:r>
              <a:rPr lang="de-DE" altLang="de-DE" sz="1400" dirty="0" err="1"/>
              <a:t>cyclist</a:t>
            </a:r>
            <a:r>
              <a:rPr lang="de-DE" altLang="de-DE" sz="1400" dirty="0"/>
              <a:t> </a:t>
            </a:r>
            <a:r>
              <a:rPr lang="de-DE" altLang="de-DE" sz="1400" dirty="0" err="1"/>
              <a:t>because</a:t>
            </a:r>
            <a:r>
              <a:rPr lang="de-DE" altLang="de-DE" sz="1400" dirty="0"/>
              <a:t> </a:t>
            </a:r>
            <a:r>
              <a:rPr lang="de-DE" altLang="de-DE" sz="1400" dirty="0" err="1"/>
              <a:t>it</a:t>
            </a:r>
            <a:r>
              <a:rPr lang="de-DE" altLang="de-DE" sz="1400" dirty="0"/>
              <a:t> </a:t>
            </a:r>
            <a:r>
              <a:rPr lang="de-DE" altLang="de-DE" sz="1400" dirty="0" err="1"/>
              <a:t>comes</a:t>
            </a:r>
            <a:r>
              <a:rPr lang="de-DE" altLang="de-DE" sz="1400" dirty="0"/>
              <a:t> </a:t>
            </a:r>
            <a:r>
              <a:rPr lang="de-DE" altLang="de-DE" sz="1400" dirty="0" err="1"/>
              <a:t>from</a:t>
            </a:r>
            <a:r>
              <a:rPr lang="de-DE" altLang="de-DE" sz="1400" dirty="0"/>
              <a:t> </a:t>
            </a:r>
            <a:r>
              <a:rPr lang="de-DE" altLang="de-DE" sz="1400" dirty="0" err="1"/>
              <a:t>the</a:t>
            </a:r>
            <a:r>
              <a:rPr lang="de-DE" altLang="de-DE" sz="1400" dirty="0"/>
              <a:t> </a:t>
            </a:r>
            <a:r>
              <a:rPr lang="de-DE" altLang="de-DE" sz="1400" dirty="0" err="1"/>
              <a:t>right</a:t>
            </a:r>
            <a:r>
              <a:rPr lang="de-DE" altLang="de-DE" sz="1400" dirty="0"/>
              <a:t>.</a:t>
            </a:r>
          </a:p>
        </p:txBody>
      </p:sp>
      <p:sp>
        <p:nvSpPr>
          <p:cNvPr id="11" name="Text Box 89"/>
          <p:cNvSpPr txBox="1">
            <a:spLocks noChangeArrowheads="1"/>
          </p:cNvSpPr>
          <p:nvPr/>
        </p:nvSpPr>
        <p:spPr bwMode="auto">
          <a:xfrm>
            <a:off x="1480343" y="4460248"/>
            <a:ext cx="151216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sz="1400" dirty="0"/>
              <a:t>The </a:t>
            </a:r>
            <a:r>
              <a:rPr lang="de-DE" altLang="de-DE" sz="1400" dirty="0" err="1"/>
              <a:t>red</a:t>
            </a:r>
            <a:r>
              <a:rPr lang="de-DE" altLang="de-DE" sz="1400" dirty="0"/>
              <a:t> </a:t>
            </a:r>
            <a:r>
              <a:rPr lang="de-DE" altLang="de-DE" sz="1400" dirty="0" err="1"/>
              <a:t>car</a:t>
            </a:r>
            <a:r>
              <a:rPr lang="de-DE" altLang="de-DE" sz="1400" dirty="0"/>
              <a:t> must </a:t>
            </a:r>
            <a:r>
              <a:rPr lang="de-DE" altLang="de-DE" sz="1400" dirty="0" err="1"/>
              <a:t>wait</a:t>
            </a:r>
            <a:r>
              <a:rPr lang="de-DE" altLang="de-DE" sz="1400" dirty="0"/>
              <a:t> </a:t>
            </a:r>
            <a:r>
              <a:rPr lang="de-DE" altLang="de-DE" sz="1400" dirty="0" err="1"/>
              <a:t>for</a:t>
            </a:r>
            <a:r>
              <a:rPr lang="de-DE" altLang="de-DE" sz="1400" dirty="0"/>
              <a:t> </a:t>
            </a:r>
            <a:r>
              <a:rPr lang="de-DE" altLang="de-DE" sz="1400" dirty="0" err="1"/>
              <a:t>the</a:t>
            </a:r>
            <a:r>
              <a:rPr lang="de-DE" altLang="de-DE" sz="1400" dirty="0"/>
              <a:t> </a:t>
            </a:r>
            <a:r>
              <a:rPr lang="de-DE" altLang="de-DE" sz="1400" dirty="0" err="1"/>
              <a:t>yellow</a:t>
            </a:r>
            <a:r>
              <a:rPr lang="de-DE" altLang="de-DE" sz="1400" dirty="0"/>
              <a:t> </a:t>
            </a:r>
            <a:r>
              <a:rPr lang="de-DE" altLang="de-DE" sz="1400" dirty="0" err="1"/>
              <a:t>one</a:t>
            </a:r>
            <a:r>
              <a:rPr lang="de-DE" altLang="de-DE" sz="1400" dirty="0"/>
              <a:t> </a:t>
            </a:r>
            <a:r>
              <a:rPr lang="de-DE" altLang="de-DE" sz="1400" dirty="0" err="1"/>
              <a:t>because</a:t>
            </a:r>
            <a:r>
              <a:rPr lang="de-DE" altLang="de-DE" sz="1400" dirty="0"/>
              <a:t> </a:t>
            </a:r>
            <a:r>
              <a:rPr lang="de-DE" altLang="de-DE" sz="1400" dirty="0" err="1"/>
              <a:t>it</a:t>
            </a:r>
            <a:r>
              <a:rPr lang="de-DE" altLang="de-DE" sz="1400" dirty="0"/>
              <a:t> </a:t>
            </a:r>
            <a:r>
              <a:rPr lang="de-DE" altLang="de-DE" sz="1400" dirty="0" err="1"/>
              <a:t>has</a:t>
            </a:r>
            <a:r>
              <a:rPr lang="de-DE" altLang="de-DE" sz="1400" dirty="0"/>
              <a:t> </a:t>
            </a:r>
            <a:r>
              <a:rPr lang="de-DE" altLang="de-DE" sz="1400" dirty="0" err="1"/>
              <a:t>the</a:t>
            </a:r>
            <a:r>
              <a:rPr lang="de-DE" altLang="de-DE" sz="1400" dirty="0"/>
              <a:t> </a:t>
            </a:r>
            <a:r>
              <a:rPr lang="de-DE" altLang="de-DE" sz="1400" dirty="0" err="1"/>
              <a:t>right</a:t>
            </a:r>
            <a:r>
              <a:rPr lang="de-DE" altLang="de-DE" sz="1400" dirty="0"/>
              <a:t> </a:t>
            </a:r>
            <a:r>
              <a:rPr lang="de-DE" altLang="de-DE" sz="1400" dirty="0" err="1"/>
              <a:t>of</a:t>
            </a:r>
            <a:r>
              <a:rPr lang="de-DE" altLang="de-DE" sz="1400" dirty="0"/>
              <a:t> </a:t>
            </a:r>
            <a:r>
              <a:rPr lang="de-DE" altLang="de-DE" sz="1400" dirty="0" err="1"/>
              <a:t>way</a:t>
            </a:r>
            <a:r>
              <a:rPr lang="de-DE" altLang="de-DE" sz="1400" dirty="0"/>
              <a:t> </a:t>
            </a:r>
            <a:r>
              <a:rPr lang="de-DE" altLang="de-DE" sz="1400" dirty="0" err="1"/>
              <a:t>from</a:t>
            </a:r>
            <a:r>
              <a:rPr lang="de-DE" altLang="de-DE" sz="1400" dirty="0"/>
              <a:t> </a:t>
            </a:r>
            <a:r>
              <a:rPr lang="de-DE" altLang="de-DE" sz="1400" dirty="0" err="1"/>
              <a:t>the</a:t>
            </a:r>
            <a:r>
              <a:rPr lang="de-DE" altLang="de-DE" sz="1400" dirty="0"/>
              <a:t> </a:t>
            </a:r>
            <a:r>
              <a:rPr lang="de-DE" altLang="de-DE" sz="1400" dirty="0" err="1"/>
              <a:t>right</a:t>
            </a:r>
            <a:r>
              <a:rPr lang="de-DE" altLang="de-DE" sz="1400" dirty="0"/>
              <a:t> </a:t>
            </a:r>
            <a:r>
              <a:rPr lang="de-DE" altLang="de-DE" sz="1400" dirty="0" err="1"/>
              <a:t>hand</a:t>
            </a:r>
            <a:r>
              <a:rPr lang="de-DE" altLang="de-DE" sz="1400" dirty="0"/>
              <a:t> </a:t>
            </a:r>
            <a:r>
              <a:rPr lang="de-DE" altLang="de-DE" sz="1400" dirty="0" err="1"/>
              <a:t>side</a:t>
            </a:r>
            <a:r>
              <a:rPr lang="de-DE" altLang="de-DE" sz="1400" dirty="0"/>
              <a:t>.</a:t>
            </a:r>
          </a:p>
        </p:txBody>
      </p:sp>
      <p:graphicFrame>
        <p:nvGraphicFramePr>
          <p:cNvPr id="12" name="Objekt 11"/>
          <p:cNvGraphicFramePr>
            <a:graphicFrameLocks noChangeAspect="1"/>
          </p:cNvGraphicFramePr>
          <p:nvPr>
            <p:extLst>
              <p:ext uri="{D42A27DB-BD31-4B8C-83A1-F6EECF244321}">
                <p14:modId xmlns:p14="http://schemas.microsoft.com/office/powerpoint/2010/main" val="3740714279"/>
              </p:ext>
            </p:extLst>
          </p:nvPr>
        </p:nvGraphicFramePr>
        <p:xfrm>
          <a:off x="5440783" y="3274562"/>
          <a:ext cx="1169269" cy="711812"/>
        </p:xfrm>
        <a:graphic>
          <a:graphicData uri="http://schemas.openxmlformats.org/presentationml/2006/ole">
            <mc:AlternateContent xmlns:mc="http://schemas.openxmlformats.org/markup-compatibility/2006">
              <mc:Choice xmlns:v="urn:schemas-microsoft-com:vml" Requires="v">
                <p:oleObj name="Bitmap" r:id="rId6" imgW="1743318" imgH="1371429" progId="PBrush">
                  <p:embed/>
                </p:oleObj>
              </mc:Choice>
              <mc:Fallback>
                <p:oleObj name="Bitmap" r:id="rId6" imgW="1743318" imgH="1371429"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0783" y="3274562"/>
                        <a:ext cx="1169269" cy="711812"/>
                      </a:xfrm>
                      <a:prstGeom prst="rect">
                        <a:avLst/>
                      </a:prstGeom>
                      <a:noFill/>
                      <a:ln>
                        <a:noFill/>
                      </a:ln>
                      <a:effectLst/>
                    </p:spPr>
                  </p:pic>
                </p:oleObj>
              </mc:Fallback>
            </mc:AlternateContent>
          </a:graphicData>
        </a:graphic>
      </p:graphicFrame>
      <p:grpSp>
        <p:nvGrpSpPr>
          <p:cNvPr id="13" name="Gruppieren 12"/>
          <p:cNvGrpSpPr/>
          <p:nvPr/>
        </p:nvGrpSpPr>
        <p:grpSpPr>
          <a:xfrm>
            <a:off x="465021" y="309845"/>
            <a:ext cx="5544616" cy="368549"/>
            <a:chOff x="0" y="4930"/>
            <a:chExt cx="2676836" cy="368549"/>
          </a:xfrm>
          <a:solidFill>
            <a:srgbClr val="005B82"/>
          </a:solidFill>
        </p:grpSpPr>
        <p:sp>
          <p:nvSpPr>
            <p:cNvPr id="14" name="Abgerundetes Rechteck 13"/>
            <p:cNvSpPr/>
            <p:nvPr/>
          </p:nvSpPr>
          <p:spPr>
            <a:xfrm>
              <a:off x="0" y="4930"/>
              <a:ext cx="2676836" cy="368549"/>
            </a:xfrm>
            <a:prstGeom prst="round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15" name="Abgerundetes Rechteck 4"/>
            <p:cNvSpPr/>
            <p:nvPr/>
          </p:nvSpPr>
          <p:spPr>
            <a:xfrm>
              <a:off x="0" y="22921"/>
              <a:ext cx="2640854" cy="33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defTabSz="711200">
                <a:lnSpc>
                  <a:spcPct val="90000"/>
                </a:lnSpc>
                <a:spcAft>
                  <a:spcPct val="35000"/>
                </a:spcAft>
              </a:pPr>
              <a:r>
                <a:rPr lang="de-DE" b="1" dirty="0">
                  <a:solidFill>
                    <a:srgbClr val="FFFFFF"/>
                  </a:solidFill>
                  <a:latin typeface="Arial" panose="020B0604020202020204" pitchFamily="34" charset="0"/>
                  <a:cs typeface="Arial" panose="020B0604020202020204" pitchFamily="34" charset="0"/>
                </a:rPr>
                <a:t>23. „ </a:t>
              </a:r>
              <a:r>
                <a:rPr lang="de-DE" b="1" dirty="0" err="1">
                  <a:solidFill>
                    <a:srgbClr val="FFFFFF"/>
                  </a:solidFill>
                  <a:latin typeface="Arial" panose="020B0604020202020204" pitchFamily="34" charset="0"/>
                  <a:cs typeface="Arial" panose="020B0604020202020204" pitchFamily="34" charset="0"/>
                </a:rPr>
                <a:t>For</a:t>
              </a:r>
              <a:r>
                <a:rPr lang="de-DE" b="1" dirty="0">
                  <a:solidFill>
                    <a:srgbClr val="FFFFFF"/>
                  </a:solidFill>
                  <a:latin typeface="Arial" panose="020B0604020202020204" pitchFamily="34" charset="0"/>
                  <a:cs typeface="Arial" panose="020B0604020202020204" pitchFamily="34" charset="0"/>
                </a:rPr>
                <a:t> </a:t>
              </a:r>
              <a:r>
                <a:rPr lang="de-DE" b="1" dirty="0" err="1">
                  <a:solidFill>
                    <a:srgbClr val="FFFFFF"/>
                  </a:solidFill>
                  <a:latin typeface="Arial" panose="020B0604020202020204" pitchFamily="34" charset="0"/>
                  <a:cs typeface="Arial" panose="020B0604020202020204" pitchFamily="34" charset="0"/>
                </a:rPr>
                <a:t>our</a:t>
              </a:r>
              <a:r>
                <a:rPr lang="de-DE" b="1" dirty="0">
                  <a:solidFill>
                    <a:srgbClr val="FFFFFF"/>
                  </a:solidFill>
                  <a:latin typeface="Arial" panose="020B0604020202020204" pitchFamily="34" charset="0"/>
                  <a:cs typeface="Arial" panose="020B0604020202020204" pitchFamily="34" charset="0"/>
                </a:rPr>
                <a:t> </a:t>
              </a:r>
              <a:r>
                <a:rPr lang="de-DE" b="1" dirty="0" err="1">
                  <a:solidFill>
                    <a:srgbClr val="FFFFFF"/>
                  </a:solidFill>
                  <a:latin typeface="Arial" panose="020B0604020202020204" pitchFamily="34" charset="0"/>
                  <a:cs typeface="Arial" panose="020B0604020202020204" pitchFamily="34" charset="0"/>
                </a:rPr>
                <a:t>external</a:t>
              </a:r>
              <a:r>
                <a:rPr lang="de-DE" b="1" dirty="0">
                  <a:solidFill>
                    <a:srgbClr val="FFFFFF"/>
                  </a:solidFill>
                  <a:latin typeface="Arial" panose="020B0604020202020204" pitchFamily="34" charset="0"/>
                  <a:cs typeface="Arial" panose="020B0604020202020204" pitchFamily="34" charset="0"/>
                </a:rPr>
                <a:t> Users“ </a:t>
              </a:r>
            </a:p>
          </p:txBody>
        </p:sp>
      </p:grpSp>
    </p:spTree>
    <p:extLst>
      <p:ext uri="{BB962C8B-B14F-4D97-AF65-F5344CB8AC3E}">
        <p14:creationId xmlns:p14="http://schemas.microsoft.com/office/powerpoint/2010/main" val="304675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38889E-6 -1.48148E-6 L 1.38889E-6 -0.47245 " pathEditMode="relative" rAng="0" ptsTypes="AA">
                                      <p:cBhvr>
                                        <p:cTn id="16" dur="2000" fill="hold"/>
                                        <p:tgtEl>
                                          <p:spTgt spid="9"/>
                                        </p:tgtEl>
                                        <p:attrNameLst>
                                          <p:attrName>ppt_x</p:attrName>
                                          <p:attrName>ppt_y</p:attrName>
                                        </p:attrNameLst>
                                      </p:cBhvr>
                                      <p:rCtr x="0" y="-23634"/>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1.11111E-6 2.59259E-6 L 0.59028 -0.00209 " pathEditMode="relative" rAng="0" ptsTypes="AA">
                                      <p:cBhvr>
                                        <p:cTn id="20" dur="2000" fill="hold"/>
                                        <p:tgtEl>
                                          <p:spTgt spid="8"/>
                                        </p:tgtEl>
                                        <p:attrNameLst>
                                          <p:attrName>ppt_x</p:attrName>
                                          <p:attrName>ppt_y</p:attrName>
                                        </p:attrNameLst>
                                      </p:cBhvr>
                                      <p:rCtr x="29514" y="-116"/>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4.44444E-6 -7.40741E-7 L 0.63802 -7.40741E-7 " pathEditMode="relative" rAng="0" ptsTypes="AA">
                                      <p:cBhvr>
                                        <p:cTn id="24" dur="2000" fill="hold"/>
                                        <p:tgtEl>
                                          <p:spTgt spid="12"/>
                                        </p:tgtEl>
                                        <p:attrNameLst>
                                          <p:attrName>ppt_x</p:attrName>
                                          <p:attrName>ppt_y</p:attrName>
                                        </p:attrNameLst>
                                      </p:cBhvr>
                                      <p:rCtr x="3189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755576" y="2780928"/>
            <a:ext cx="7772400" cy="719138"/>
          </a:xfrm>
        </p:spPr>
        <p:txBody>
          <a:bodyPr/>
          <a:lstStyle/>
          <a:p>
            <a:pPr eaLnBrk="1" hangingPunct="1"/>
            <a:r>
              <a:rPr lang="de-DE" sz="3600" dirty="0" err="1"/>
              <a:t>Thanks</a:t>
            </a:r>
            <a:endParaRPr lang="de-DE" sz="3600" dirty="0"/>
          </a:p>
        </p:txBody>
      </p:sp>
      <p:sp>
        <p:nvSpPr>
          <p:cNvPr id="3076" name="Text Box 6"/>
          <p:cNvSpPr txBox="1">
            <a:spLocks noChangeArrowheads="1"/>
          </p:cNvSpPr>
          <p:nvPr/>
        </p:nvSpPr>
        <p:spPr bwMode="auto">
          <a:xfrm>
            <a:off x="2207766" y="4997164"/>
            <a:ext cx="2796282" cy="307975"/>
          </a:xfrm>
          <a:prstGeom prst="rect">
            <a:avLst/>
          </a:prstGeom>
          <a:noFill/>
          <a:ln w="9525">
            <a:noFill/>
            <a:miter lim="800000"/>
            <a:headEnd/>
            <a:tailEnd/>
          </a:ln>
        </p:spPr>
        <p:txBody>
          <a:bodyPr wrap="square" lIns="91411" tIns="45706" rIns="91411" bIns="45706">
            <a:spAutoFit/>
          </a:bodyPr>
          <a:lstStyle/>
          <a:p>
            <a:pPr>
              <a:spcBef>
                <a:spcPct val="50000"/>
              </a:spcBef>
            </a:pPr>
            <a:r>
              <a:rPr lang="de-DE" sz="1400" dirty="0">
                <a:solidFill>
                  <a:srgbClr val="F4F4F4"/>
                </a:solidFill>
              </a:rPr>
              <a:t>| Jürgen Moers</a:t>
            </a:r>
            <a:endParaRPr lang="de-DE" sz="1400" dirty="0">
              <a:solidFill>
                <a:srgbClr val="000000"/>
              </a:solidFill>
            </a:endParaRPr>
          </a:p>
        </p:txBody>
      </p:sp>
    </p:spTree>
    <p:extLst>
      <p:ext uri="{BB962C8B-B14F-4D97-AF65-F5344CB8AC3E}">
        <p14:creationId xmlns:p14="http://schemas.microsoft.com/office/powerpoint/2010/main" val="2382115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m 11"/>
          <p:cNvGraphicFramePr/>
          <p:nvPr>
            <p:extLst>
              <p:ext uri="{D42A27DB-BD31-4B8C-83A1-F6EECF244321}">
                <p14:modId xmlns:p14="http://schemas.microsoft.com/office/powerpoint/2010/main" val="3488577944"/>
              </p:ext>
            </p:extLst>
          </p:nvPr>
        </p:nvGraphicFramePr>
        <p:xfrm>
          <a:off x="398875" y="760481"/>
          <a:ext cx="2732965" cy="441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7" cstate="print"/>
          <a:srcRect/>
          <a:stretch>
            <a:fillRect/>
          </a:stretch>
        </p:blipFill>
        <p:spPr bwMode="auto">
          <a:xfrm>
            <a:off x="611566" y="1412777"/>
            <a:ext cx="8236763" cy="4464496"/>
          </a:xfrm>
          <a:prstGeom prst="rect">
            <a:avLst/>
          </a:prstGeom>
          <a:noFill/>
          <a:ln w="9525">
            <a:noFill/>
            <a:miter lim="800000"/>
            <a:headEnd/>
            <a:tailEnd/>
          </a:ln>
        </p:spPr>
      </p:pic>
      <p:sp>
        <p:nvSpPr>
          <p:cNvPr id="5" name="Textfeld 4"/>
          <p:cNvSpPr txBox="1"/>
          <p:nvPr/>
        </p:nvSpPr>
        <p:spPr>
          <a:xfrm>
            <a:off x="6084174" y="4725150"/>
            <a:ext cx="865943" cy="246221"/>
          </a:xfrm>
          <a:prstGeom prst="rect">
            <a:avLst/>
          </a:prstGeom>
          <a:noFill/>
        </p:spPr>
        <p:txBody>
          <a:bodyPr wrap="none" lIns="91411" tIns="45706" rIns="91411" bIns="45706" rtlCol="0">
            <a:spAutoFit/>
          </a:bodyPr>
          <a:lstStyle/>
          <a:p>
            <a:r>
              <a:rPr lang="de-DE" sz="1000" dirty="0" err="1"/>
              <a:t>Nanocluster</a:t>
            </a:r>
            <a:endParaRPr lang="de-DE" sz="1000" dirty="0"/>
          </a:p>
        </p:txBody>
      </p:sp>
      <p:sp>
        <p:nvSpPr>
          <p:cNvPr id="8" name="Rechteck 7"/>
          <p:cNvSpPr/>
          <p:nvPr/>
        </p:nvSpPr>
        <p:spPr>
          <a:xfrm>
            <a:off x="3923928" y="4725144"/>
            <a:ext cx="216024"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endParaRPr lang="de-DE" sz="900" dirty="0"/>
          </a:p>
        </p:txBody>
      </p:sp>
      <p:sp>
        <p:nvSpPr>
          <p:cNvPr id="13" name="Rechteck 12"/>
          <p:cNvSpPr/>
          <p:nvPr/>
        </p:nvSpPr>
        <p:spPr>
          <a:xfrm>
            <a:off x="2411760" y="4653136"/>
            <a:ext cx="64807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r>
              <a:rPr lang="de-DE" sz="900" dirty="0"/>
              <a:t>gasschrämke</a:t>
            </a:r>
          </a:p>
        </p:txBody>
      </p:sp>
      <p:sp>
        <p:nvSpPr>
          <p:cNvPr id="14" name="Rechteck 13"/>
          <p:cNvSpPr/>
          <p:nvPr/>
        </p:nvSpPr>
        <p:spPr>
          <a:xfrm>
            <a:off x="5940152" y="4941168"/>
            <a:ext cx="21602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endParaRPr lang="de-DE"/>
          </a:p>
        </p:txBody>
      </p:sp>
      <p:sp>
        <p:nvSpPr>
          <p:cNvPr id="15" name="Rechteck 14"/>
          <p:cNvSpPr/>
          <p:nvPr/>
        </p:nvSpPr>
        <p:spPr>
          <a:xfrm>
            <a:off x="4427984" y="4941168"/>
            <a:ext cx="36004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endParaRPr lang="de-DE"/>
          </a:p>
        </p:txBody>
      </p:sp>
      <p:sp>
        <p:nvSpPr>
          <p:cNvPr id="16" name="Rechteck 15"/>
          <p:cNvSpPr/>
          <p:nvPr/>
        </p:nvSpPr>
        <p:spPr>
          <a:xfrm>
            <a:off x="3635896" y="4941168"/>
            <a:ext cx="64807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endParaRPr lang="de-DE"/>
          </a:p>
        </p:txBody>
      </p:sp>
      <p:sp>
        <p:nvSpPr>
          <p:cNvPr id="17" name="Rechteck 16"/>
          <p:cNvSpPr/>
          <p:nvPr/>
        </p:nvSpPr>
        <p:spPr>
          <a:xfrm>
            <a:off x="3635896" y="4365105"/>
            <a:ext cx="64807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endParaRPr lang="de-DE"/>
          </a:p>
        </p:txBody>
      </p:sp>
      <p:sp>
        <p:nvSpPr>
          <p:cNvPr id="19" name="Rechteck 18"/>
          <p:cNvSpPr/>
          <p:nvPr/>
        </p:nvSpPr>
        <p:spPr>
          <a:xfrm>
            <a:off x="4355976" y="3645024"/>
            <a:ext cx="360040"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endParaRPr lang="de-DE"/>
          </a:p>
        </p:txBody>
      </p:sp>
      <p:sp>
        <p:nvSpPr>
          <p:cNvPr id="20" name="Textfeld 19"/>
          <p:cNvSpPr txBox="1"/>
          <p:nvPr/>
        </p:nvSpPr>
        <p:spPr>
          <a:xfrm>
            <a:off x="3635896" y="4653136"/>
            <a:ext cx="1362874" cy="477054"/>
          </a:xfrm>
          <a:prstGeom prst="rect">
            <a:avLst/>
          </a:prstGeom>
          <a:noFill/>
        </p:spPr>
        <p:txBody>
          <a:bodyPr wrap="none" lIns="91411" tIns="45706" rIns="91411" bIns="45706" rtlCol="0">
            <a:spAutoFit/>
          </a:bodyPr>
          <a:lstStyle/>
          <a:p>
            <a:r>
              <a:rPr lang="de-DE" sz="900" u="sng" dirty="0"/>
              <a:t>Technik</a:t>
            </a:r>
          </a:p>
          <a:p>
            <a:r>
              <a:rPr lang="de-DE" sz="800" dirty="0"/>
              <a:t>Gasschränke, DI-Wasser,</a:t>
            </a:r>
          </a:p>
          <a:p>
            <a:r>
              <a:rPr lang="de-DE" sz="800" dirty="0"/>
              <a:t>Entsorgung</a:t>
            </a:r>
          </a:p>
        </p:txBody>
      </p:sp>
      <p:sp>
        <p:nvSpPr>
          <p:cNvPr id="21" name="Textfeld 20"/>
          <p:cNvSpPr txBox="1"/>
          <p:nvPr/>
        </p:nvSpPr>
        <p:spPr>
          <a:xfrm>
            <a:off x="3635901" y="4221093"/>
            <a:ext cx="1613841" cy="232995"/>
          </a:xfrm>
          <a:prstGeom prst="rect">
            <a:avLst/>
          </a:prstGeom>
          <a:noFill/>
        </p:spPr>
        <p:txBody>
          <a:bodyPr wrap="none" lIns="91411" tIns="45706" rIns="91411" bIns="45706" rtlCol="0">
            <a:spAutoFit/>
          </a:bodyPr>
          <a:lstStyle/>
          <a:p>
            <a:r>
              <a:rPr lang="de-DE" sz="900" dirty="0" err="1"/>
              <a:t>Bypack</a:t>
            </a:r>
            <a:r>
              <a:rPr lang="de-DE" sz="900" dirty="0"/>
              <a:t>: Pumpen, </a:t>
            </a:r>
            <a:r>
              <a:rPr lang="de-DE" sz="900" dirty="0" err="1"/>
              <a:t>Scrubber</a:t>
            </a:r>
            <a:endParaRPr lang="de-DE" sz="900" dirty="0"/>
          </a:p>
        </p:txBody>
      </p:sp>
      <p:sp>
        <p:nvSpPr>
          <p:cNvPr id="22" name="Textfeld 21"/>
          <p:cNvSpPr txBox="1"/>
          <p:nvPr/>
        </p:nvSpPr>
        <p:spPr>
          <a:xfrm>
            <a:off x="3707905" y="3284984"/>
            <a:ext cx="2664295" cy="338554"/>
          </a:xfrm>
          <a:prstGeom prst="rect">
            <a:avLst/>
          </a:prstGeom>
          <a:noFill/>
        </p:spPr>
        <p:txBody>
          <a:bodyPr wrap="square" lIns="91411" tIns="45706" rIns="91411" bIns="45706" rtlCol="0">
            <a:spAutoFit/>
          </a:bodyPr>
          <a:lstStyle/>
          <a:p>
            <a:r>
              <a:rPr lang="de-DE" sz="1600" dirty="0"/>
              <a:t>Reinraum / Clean </a:t>
            </a:r>
            <a:r>
              <a:rPr lang="de-DE" sz="1600" dirty="0" err="1"/>
              <a:t>room</a:t>
            </a:r>
            <a:endParaRPr lang="de-DE" sz="1600" dirty="0"/>
          </a:p>
        </p:txBody>
      </p:sp>
      <p:sp>
        <p:nvSpPr>
          <p:cNvPr id="25" name="Rechteck 24"/>
          <p:cNvSpPr/>
          <p:nvPr/>
        </p:nvSpPr>
        <p:spPr>
          <a:xfrm>
            <a:off x="2483768" y="1988840"/>
            <a:ext cx="432048" cy="29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endParaRPr lang="de-DE"/>
          </a:p>
        </p:txBody>
      </p:sp>
      <p:cxnSp>
        <p:nvCxnSpPr>
          <p:cNvPr id="28" name="Gerade Verbindung 27"/>
          <p:cNvCxnSpPr/>
          <p:nvPr/>
        </p:nvCxnSpPr>
        <p:spPr>
          <a:xfrm>
            <a:off x="2339752" y="3789040"/>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2411761" y="3501010"/>
            <a:ext cx="569328" cy="369304"/>
          </a:xfrm>
          <a:prstGeom prst="rect">
            <a:avLst/>
          </a:prstGeom>
          <a:noFill/>
        </p:spPr>
        <p:txBody>
          <a:bodyPr wrap="none" lIns="91411" tIns="45706" rIns="91411" bIns="45706" rtlCol="0">
            <a:spAutoFit/>
          </a:bodyPr>
          <a:lstStyle/>
          <a:p>
            <a:r>
              <a:rPr lang="de-DE" dirty="0"/>
              <a:t>8 m</a:t>
            </a:r>
          </a:p>
        </p:txBody>
      </p:sp>
      <p:grpSp>
        <p:nvGrpSpPr>
          <p:cNvPr id="45" name="Gruppieren 44"/>
          <p:cNvGrpSpPr/>
          <p:nvPr/>
        </p:nvGrpSpPr>
        <p:grpSpPr>
          <a:xfrm>
            <a:off x="3635896" y="4077073"/>
            <a:ext cx="4032448" cy="1008112"/>
            <a:chOff x="3635896" y="4077072"/>
            <a:chExt cx="4032448" cy="1008112"/>
          </a:xfrm>
        </p:grpSpPr>
        <p:sp>
          <p:nvSpPr>
            <p:cNvPr id="36" name="Rechteck 35"/>
            <p:cNvSpPr/>
            <p:nvPr/>
          </p:nvSpPr>
          <p:spPr>
            <a:xfrm>
              <a:off x="3635896" y="4077072"/>
              <a:ext cx="4032448" cy="100811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Media </a:t>
              </a:r>
              <a:r>
                <a:rPr lang="de-DE" dirty="0" err="1"/>
                <a:t>supply</a:t>
              </a:r>
              <a:endParaRPr lang="de-DE" dirty="0"/>
            </a:p>
            <a:p>
              <a:pPr algn="ctr"/>
              <a:r>
                <a:rPr lang="de-DE" dirty="0" err="1"/>
                <a:t>basement</a:t>
              </a:r>
              <a:endParaRPr lang="de-DE" dirty="0"/>
            </a:p>
          </p:txBody>
        </p:sp>
        <p:sp>
          <p:nvSpPr>
            <p:cNvPr id="40" name="Pfeil nach unten 39"/>
            <p:cNvSpPr/>
            <p:nvPr/>
          </p:nvSpPr>
          <p:spPr>
            <a:xfrm flipV="1">
              <a:off x="4427984" y="4293096"/>
              <a:ext cx="360040" cy="57606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6" name="Gruppieren 45"/>
          <p:cNvGrpSpPr/>
          <p:nvPr/>
        </p:nvGrpSpPr>
        <p:grpSpPr>
          <a:xfrm>
            <a:off x="3635896" y="2348880"/>
            <a:ext cx="4032448" cy="792088"/>
            <a:chOff x="3635896" y="2348880"/>
            <a:chExt cx="4032448" cy="792088"/>
          </a:xfrm>
        </p:grpSpPr>
        <p:sp>
          <p:nvSpPr>
            <p:cNvPr id="37" name="Rechteck 36"/>
            <p:cNvSpPr/>
            <p:nvPr/>
          </p:nvSpPr>
          <p:spPr>
            <a:xfrm>
              <a:off x="3635896" y="2348880"/>
              <a:ext cx="4032448" cy="792088"/>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005B82"/>
                  </a:solidFill>
                </a:rPr>
                <a:t>Clean </a:t>
              </a:r>
              <a:r>
                <a:rPr lang="de-DE" dirty="0" err="1">
                  <a:solidFill>
                    <a:srgbClr val="005B82"/>
                  </a:solidFill>
                </a:rPr>
                <a:t>air</a:t>
              </a:r>
              <a:r>
                <a:rPr lang="de-DE" dirty="0">
                  <a:solidFill>
                    <a:srgbClr val="005B82"/>
                  </a:solidFill>
                </a:rPr>
                <a:t> </a:t>
              </a:r>
              <a:r>
                <a:rPr lang="de-DE" dirty="0" err="1">
                  <a:solidFill>
                    <a:srgbClr val="005B82"/>
                  </a:solidFill>
                </a:rPr>
                <a:t>supply</a:t>
              </a:r>
              <a:endParaRPr lang="de-DE" dirty="0">
                <a:solidFill>
                  <a:srgbClr val="005B82"/>
                </a:solidFill>
              </a:endParaRPr>
            </a:p>
          </p:txBody>
        </p:sp>
        <p:sp>
          <p:nvSpPr>
            <p:cNvPr id="42" name="Pfeil nach unten 41"/>
            <p:cNvSpPr/>
            <p:nvPr/>
          </p:nvSpPr>
          <p:spPr>
            <a:xfrm>
              <a:off x="4427984" y="2492896"/>
              <a:ext cx="360040" cy="57606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7" name="Gruppieren 46"/>
          <p:cNvGrpSpPr/>
          <p:nvPr/>
        </p:nvGrpSpPr>
        <p:grpSpPr>
          <a:xfrm>
            <a:off x="3059832" y="3140968"/>
            <a:ext cx="5027338" cy="2858834"/>
            <a:chOff x="3059826" y="3140968"/>
            <a:chExt cx="5027338" cy="2858834"/>
          </a:xfrm>
        </p:grpSpPr>
        <p:sp>
          <p:nvSpPr>
            <p:cNvPr id="43" name="Rechteck 42"/>
            <p:cNvSpPr/>
            <p:nvPr/>
          </p:nvSpPr>
          <p:spPr>
            <a:xfrm>
              <a:off x="3635896" y="3140968"/>
              <a:ext cx="4032448" cy="2160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Textfeld 43"/>
            <p:cNvSpPr txBox="1"/>
            <p:nvPr/>
          </p:nvSpPr>
          <p:spPr>
            <a:xfrm>
              <a:off x="3059826" y="5661248"/>
              <a:ext cx="5027338" cy="338554"/>
            </a:xfrm>
            <a:prstGeom prst="rect">
              <a:avLst/>
            </a:prstGeom>
            <a:noFill/>
          </p:spPr>
          <p:txBody>
            <a:bodyPr wrap="none" rtlCol="0">
              <a:spAutoFit/>
            </a:bodyPr>
            <a:lstStyle/>
            <a:p>
              <a:r>
                <a:rPr lang="de-DE" sz="1600" dirty="0" err="1"/>
                <a:t>Gound</a:t>
              </a:r>
              <a:r>
                <a:rPr lang="de-DE" sz="1600" dirty="0"/>
                <a:t> </a:t>
              </a:r>
              <a:r>
                <a:rPr lang="de-DE" sz="1600" dirty="0" err="1"/>
                <a:t>floor</a:t>
              </a:r>
              <a:r>
                <a:rPr lang="de-DE" sz="1600" dirty="0"/>
                <a:t> </a:t>
              </a:r>
              <a:r>
                <a:rPr lang="de-DE" sz="1600" dirty="0" err="1"/>
                <a:t>and</a:t>
              </a:r>
              <a:r>
                <a:rPr lang="de-DE" sz="1600" dirty="0"/>
                <a:t> clean </a:t>
              </a:r>
              <a:r>
                <a:rPr lang="de-DE" sz="1600" dirty="0" err="1"/>
                <a:t>room</a:t>
              </a:r>
              <a:r>
                <a:rPr lang="de-DE" sz="1600" dirty="0"/>
                <a:t> </a:t>
              </a:r>
              <a:r>
                <a:rPr lang="de-DE" sz="1600" dirty="0" err="1"/>
                <a:t>are</a:t>
              </a:r>
              <a:r>
                <a:rPr lang="de-DE" sz="1600" dirty="0"/>
                <a:t> </a:t>
              </a:r>
              <a:r>
                <a:rPr lang="de-DE" sz="1600" dirty="0" err="1"/>
                <a:t>oscillation</a:t>
              </a:r>
              <a:r>
                <a:rPr lang="de-DE" sz="1600" dirty="0"/>
                <a:t> </a:t>
              </a:r>
              <a:r>
                <a:rPr lang="de-DE" sz="1600" dirty="0" err="1"/>
                <a:t>decoupled</a:t>
              </a:r>
              <a:endParaRPr lang="de-DE" sz="1600" dirty="0"/>
            </a:p>
          </p:txBody>
        </p:sp>
      </p:grpSp>
      <p:sp>
        <p:nvSpPr>
          <p:cNvPr id="48" name="Textfeld 47"/>
          <p:cNvSpPr txBox="1"/>
          <p:nvPr/>
        </p:nvSpPr>
        <p:spPr>
          <a:xfrm>
            <a:off x="6117498" y="3306499"/>
            <a:ext cx="1008551" cy="338526"/>
          </a:xfrm>
          <a:prstGeom prst="rect">
            <a:avLst/>
          </a:prstGeom>
          <a:noFill/>
        </p:spPr>
        <p:txBody>
          <a:bodyPr wrap="none" lIns="91411" tIns="45706" rIns="91411" bIns="45706" rtlCol="0">
            <a:spAutoFit/>
          </a:bodyPr>
          <a:lstStyle/>
          <a:p>
            <a:r>
              <a:rPr lang="de-DE" sz="1600" dirty="0"/>
              <a:t>ISO 2 - 4</a:t>
            </a:r>
          </a:p>
        </p:txBody>
      </p:sp>
      <p:sp>
        <p:nvSpPr>
          <p:cNvPr id="49" name="Textfeld 48"/>
          <p:cNvSpPr txBox="1"/>
          <p:nvPr/>
        </p:nvSpPr>
        <p:spPr>
          <a:xfrm>
            <a:off x="3707907" y="760481"/>
            <a:ext cx="4365239" cy="646303"/>
          </a:xfrm>
          <a:prstGeom prst="rect">
            <a:avLst/>
          </a:prstGeom>
          <a:noFill/>
        </p:spPr>
        <p:txBody>
          <a:bodyPr wrap="none" lIns="91411" tIns="45706" rIns="91411" bIns="45706" rtlCol="0">
            <a:spAutoFit/>
          </a:bodyPr>
          <a:lstStyle/>
          <a:p>
            <a:r>
              <a:rPr lang="de-DE" dirty="0" err="1"/>
              <a:t>Circulating</a:t>
            </a:r>
            <a:r>
              <a:rPr lang="de-DE" dirty="0"/>
              <a:t> </a:t>
            </a:r>
            <a:r>
              <a:rPr lang="de-DE" dirty="0" err="1"/>
              <a:t>air</a:t>
            </a:r>
            <a:r>
              <a:rPr lang="de-DE" dirty="0"/>
              <a:t>: 		500.000m3/h</a:t>
            </a:r>
          </a:p>
          <a:p>
            <a:r>
              <a:rPr lang="de-DE" dirty="0" err="1"/>
              <a:t>Fresh</a:t>
            </a:r>
            <a:r>
              <a:rPr lang="de-DE" dirty="0"/>
              <a:t> </a:t>
            </a:r>
            <a:r>
              <a:rPr lang="de-DE" dirty="0" err="1"/>
              <a:t>air</a:t>
            </a:r>
            <a:r>
              <a:rPr lang="de-DE" dirty="0"/>
              <a:t> </a:t>
            </a:r>
            <a:r>
              <a:rPr lang="de-DE" dirty="0" err="1"/>
              <a:t>conditioning</a:t>
            </a:r>
            <a:r>
              <a:rPr lang="de-DE" dirty="0"/>
              <a:t>: 	100.000 m3/h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548680"/>
            <a:ext cx="5569645" cy="5650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feld 12"/>
          <p:cNvSpPr txBox="1"/>
          <p:nvPr/>
        </p:nvSpPr>
        <p:spPr>
          <a:xfrm>
            <a:off x="6444208" y="1628800"/>
            <a:ext cx="1827744" cy="2031325"/>
          </a:xfrm>
          <a:prstGeom prst="rect">
            <a:avLst/>
          </a:prstGeom>
          <a:noFill/>
        </p:spPr>
        <p:txBody>
          <a:bodyPr wrap="square" rtlCol="0">
            <a:spAutoFit/>
          </a:bodyPr>
          <a:lstStyle/>
          <a:p>
            <a:r>
              <a:rPr lang="de-DE" sz="1400" dirty="0" err="1">
                <a:solidFill>
                  <a:srgbClr val="000000"/>
                </a:solidFill>
              </a:rPr>
              <a:t>Factors</a:t>
            </a:r>
            <a:r>
              <a:rPr lang="de-DE" sz="1400" dirty="0">
                <a:solidFill>
                  <a:srgbClr val="000000"/>
                </a:solidFill>
              </a:rPr>
              <a:t>:</a:t>
            </a:r>
          </a:p>
          <a:p>
            <a:pPr>
              <a:buFont typeface="Arial" pitchFamily="34" charset="0"/>
              <a:buChar char="•"/>
            </a:pPr>
            <a:r>
              <a:rPr lang="de-DE" sz="1400" dirty="0" err="1">
                <a:solidFill>
                  <a:srgbClr val="000000"/>
                </a:solidFill>
              </a:rPr>
              <a:t>Room</a:t>
            </a:r>
            <a:r>
              <a:rPr lang="de-DE" sz="1400" dirty="0">
                <a:solidFill>
                  <a:srgbClr val="000000"/>
                </a:solidFill>
              </a:rPr>
              <a:t> </a:t>
            </a:r>
            <a:r>
              <a:rPr lang="de-DE" sz="1400" dirty="0" err="1">
                <a:solidFill>
                  <a:srgbClr val="000000"/>
                </a:solidFill>
              </a:rPr>
              <a:t>temperature</a:t>
            </a:r>
            <a:endParaRPr lang="de-DE" sz="1400" dirty="0">
              <a:solidFill>
                <a:srgbClr val="000000"/>
              </a:solidFill>
            </a:endParaRPr>
          </a:p>
          <a:p>
            <a:pPr>
              <a:buFont typeface="Arial" pitchFamily="34" charset="0"/>
              <a:buChar char="•"/>
            </a:pPr>
            <a:r>
              <a:rPr lang="de-DE" sz="1400" dirty="0" err="1">
                <a:solidFill>
                  <a:srgbClr val="000000"/>
                </a:solidFill>
              </a:rPr>
              <a:t>Humidity</a:t>
            </a:r>
            <a:endParaRPr lang="de-DE" sz="1400" dirty="0">
              <a:solidFill>
                <a:srgbClr val="000000"/>
              </a:solidFill>
            </a:endParaRPr>
          </a:p>
          <a:p>
            <a:pPr>
              <a:buFont typeface="Arial" pitchFamily="34" charset="0"/>
              <a:buChar char="•"/>
            </a:pPr>
            <a:r>
              <a:rPr lang="de-DE" sz="1400" dirty="0" err="1">
                <a:solidFill>
                  <a:srgbClr val="000000"/>
                </a:solidFill>
              </a:rPr>
              <a:t>Particles</a:t>
            </a:r>
            <a:endParaRPr lang="de-DE" sz="1400" dirty="0">
              <a:solidFill>
                <a:srgbClr val="000000"/>
              </a:solidFill>
            </a:endParaRPr>
          </a:p>
          <a:p>
            <a:pPr>
              <a:buFont typeface="Arial" pitchFamily="34" charset="0"/>
              <a:buChar char="•"/>
            </a:pPr>
            <a:r>
              <a:rPr lang="de-DE" sz="1400" dirty="0">
                <a:solidFill>
                  <a:srgbClr val="000000"/>
                </a:solidFill>
              </a:rPr>
              <a:t>Air </a:t>
            </a:r>
            <a:r>
              <a:rPr lang="de-DE" sz="1400" dirty="0" err="1">
                <a:solidFill>
                  <a:srgbClr val="000000"/>
                </a:solidFill>
              </a:rPr>
              <a:t>volocity</a:t>
            </a:r>
            <a:endParaRPr lang="de-DE" sz="1400" dirty="0">
              <a:solidFill>
                <a:srgbClr val="000000"/>
              </a:solidFill>
            </a:endParaRPr>
          </a:p>
          <a:p>
            <a:pPr>
              <a:buFont typeface="Arial" pitchFamily="34" charset="0"/>
              <a:buChar char="•"/>
            </a:pPr>
            <a:r>
              <a:rPr lang="de-DE" sz="1400" dirty="0" err="1">
                <a:solidFill>
                  <a:srgbClr val="000000"/>
                </a:solidFill>
              </a:rPr>
              <a:t>Vibrations</a:t>
            </a:r>
            <a:endParaRPr lang="de-DE" sz="1400" dirty="0">
              <a:solidFill>
                <a:srgbClr val="000000"/>
              </a:solidFill>
            </a:endParaRPr>
          </a:p>
          <a:p>
            <a:endParaRPr lang="de-DE" sz="1400" dirty="0">
              <a:solidFill>
                <a:srgbClr val="000000"/>
              </a:solidFill>
            </a:endParaRPr>
          </a:p>
          <a:p>
            <a:endParaRPr lang="de-DE" sz="1400" dirty="0">
              <a:solidFill>
                <a:srgbClr val="000000"/>
              </a:solidFill>
            </a:endParaRPr>
          </a:p>
          <a:p>
            <a:endParaRPr lang="de-DE" sz="1400" dirty="0">
              <a:solidFill>
                <a:srgbClr val="000000"/>
              </a:solidFill>
            </a:endParaRPr>
          </a:p>
        </p:txBody>
      </p:sp>
      <p:graphicFrame>
        <p:nvGraphicFramePr>
          <p:cNvPr id="18" name="Diagramm 17"/>
          <p:cNvGraphicFramePr/>
          <p:nvPr>
            <p:extLst>
              <p:ext uri="{D42A27DB-BD31-4B8C-83A1-F6EECF244321}">
                <p14:modId xmlns:p14="http://schemas.microsoft.com/office/powerpoint/2010/main" val="2206196044"/>
              </p:ext>
            </p:extLst>
          </p:nvPr>
        </p:nvGraphicFramePr>
        <p:xfrm>
          <a:off x="4028507" y="548680"/>
          <a:ext cx="2676836" cy="373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feld 18"/>
          <p:cNvSpPr txBox="1"/>
          <p:nvPr/>
        </p:nvSpPr>
        <p:spPr>
          <a:xfrm>
            <a:off x="6444208" y="4149080"/>
            <a:ext cx="2304256" cy="1477328"/>
          </a:xfrm>
          <a:prstGeom prst="rect">
            <a:avLst/>
          </a:prstGeom>
          <a:solidFill>
            <a:srgbClr val="C00000"/>
          </a:solidFill>
        </p:spPr>
        <p:txBody>
          <a:bodyPr wrap="square" rtlCol="0">
            <a:spAutoFit/>
          </a:bodyPr>
          <a:lstStyle/>
          <a:p>
            <a:r>
              <a:rPr lang="en-US" b="1" dirty="0">
                <a:solidFill>
                  <a:schemeClr val="bg1"/>
                </a:solidFill>
              </a:rPr>
              <a:t>The task of a clean room is to push away the particles from you and your samples.</a:t>
            </a:r>
            <a:endParaRPr lang="de-DE" b="1" dirty="0">
              <a:solidFill>
                <a:schemeClr val="bg1"/>
              </a:solidFill>
            </a:endParaRPr>
          </a:p>
        </p:txBody>
      </p:sp>
    </p:spTree>
    <p:extLst>
      <p:ext uri="{BB962C8B-B14F-4D97-AF65-F5344CB8AC3E}">
        <p14:creationId xmlns:p14="http://schemas.microsoft.com/office/powerpoint/2010/main" val="462731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97467" y="2158538"/>
            <a:ext cx="5415742" cy="3607724"/>
          </a:xfrm>
        </p:spPr>
      </p:pic>
      <p:cxnSp>
        <p:nvCxnSpPr>
          <p:cNvPr id="9" name="Gerade Verbindung mit Pfeil 8"/>
          <p:cNvCxnSpPr/>
          <p:nvPr/>
        </p:nvCxnSpPr>
        <p:spPr>
          <a:xfrm flipH="1">
            <a:off x="5319701" y="2213337"/>
            <a:ext cx="72008" cy="26642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H="1">
            <a:off x="5247693" y="2213337"/>
            <a:ext cx="72008" cy="26642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H="1">
            <a:off x="5436097" y="2213337"/>
            <a:ext cx="72008" cy="26642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H="1">
            <a:off x="5508104" y="2204865"/>
            <a:ext cx="72008" cy="26642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4211960" y="1815608"/>
            <a:ext cx="0" cy="18722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Nach oben gebogener Pfeil 15"/>
          <p:cNvSpPr/>
          <p:nvPr/>
        </p:nvSpPr>
        <p:spPr>
          <a:xfrm flipH="1">
            <a:off x="1331640" y="2996952"/>
            <a:ext cx="648072" cy="1800200"/>
          </a:xfrm>
          <a:prstGeom prst="bentUpArrow">
            <a:avLst>
              <a:gd name="adj1" fmla="val 25000"/>
              <a:gd name="adj2" fmla="val 2259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endParaRPr lang="de-DE"/>
          </a:p>
        </p:txBody>
      </p:sp>
      <p:sp>
        <p:nvSpPr>
          <p:cNvPr id="17" name="Textfeld 16"/>
          <p:cNvSpPr txBox="1"/>
          <p:nvPr/>
        </p:nvSpPr>
        <p:spPr>
          <a:xfrm>
            <a:off x="323528" y="2262171"/>
            <a:ext cx="1656184" cy="369304"/>
          </a:xfrm>
          <a:prstGeom prst="rect">
            <a:avLst/>
          </a:prstGeom>
          <a:noFill/>
        </p:spPr>
        <p:txBody>
          <a:bodyPr wrap="square" lIns="91411" tIns="45706" rIns="91411" bIns="45706" rtlCol="0">
            <a:spAutoFit/>
          </a:bodyPr>
          <a:lstStyle/>
          <a:p>
            <a:pPr algn="ctr"/>
            <a:r>
              <a:rPr lang="de-DE" dirty="0" err="1"/>
              <a:t>Waste</a:t>
            </a:r>
            <a:r>
              <a:rPr lang="de-DE" dirty="0"/>
              <a:t> </a:t>
            </a:r>
            <a:r>
              <a:rPr lang="de-DE" dirty="0" err="1"/>
              <a:t>air</a:t>
            </a:r>
            <a:endParaRPr lang="de-DE" dirty="0"/>
          </a:p>
        </p:txBody>
      </p:sp>
      <p:sp>
        <p:nvSpPr>
          <p:cNvPr id="18" name="Rechteck 17"/>
          <p:cNvSpPr/>
          <p:nvPr/>
        </p:nvSpPr>
        <p:spPr>
          <a:xfrm>
            <a:off x="2051721" y="5589240"/>
            <a:ext cx="5472608" cy="6480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endParaRPr lang="de-DE"/>
          </a:p>
        </p:txBody>
      </p:sp>
      <p:cxnSp>
        <p:nvCxnSpPr>
          <p:cNvPr id="20" name="Gewinkelte Verbindung 19"/>
          <p:cNvCxnSpPr>
            <a:stCxn id="4" idx="2"/>
          </p:cNvCxnSpPr>
          <p:nvPr/>
        </p:nvCxnSpPr>
        <p:spPr>
          <a:xfrm rot="5400000" flipH="1" flipV="1">
            <a:off x="4499106" y="1854288"/>
            <a:ext cx="4042792" cy="3447811"/>
          </a:xfrm>
          <a:prstGeom prst="bentConnector3">
            <a:avLst>
              <a:gd name="adj1" fmla="val -5655"/>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2051721" y="1052736"/>
            <a:ext cx="5472608" cy="9361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endParaRPr lang="de-DE"/>
          </a:p>
        </p:txBody>
      </p:sp>
      <p:sp>
        <p:nvSpPr>
          <p:cNvPr id="22" name="Textfeld 21"/>
          <p:cNvSpPr txBox="1"/>
          <p:nvPr/>
        </p:nvSpPr>
        <p:spPr>
          <a:xfrm>
            <a:off x="2051724" y="683406"/>
            <a:ext cx="966873" cy="369304"/>
          </a:xfrm>
          <a:prstGeom prst="rect">
            <a:avLst/>
          </a:prstGeom>
          <a:noFill/>
        </p:spPr>
        <p:txBody>
          <a:bodyPr wrap="none" lIns="91411" tIns="45706" rIns="91411" bIns="45706" rtlCol="0">
            <a:spAutoFit/>
          </a:bodyPr>
          <a:lstStyle/>
          <a:p>
            <a:r>
              <a:rPr lang="de-DE" dirty="0"/>
              <a:t>Plenum</a:t>
            </a:r>
          </a:p>
        </p:txBody>
      </p:sp>
      <p:cxnSp>
        <p:nvCxnSpPr>
          <p:cNvPr id="26" name="Gerade Verbindung mit Pfeil 25"/>
          <p:cNvCxnSpPr/>
          <p:nvPr/>
        </p:nvCxnSpPr>
        <p:spPr>
          <a:xfrm flipH="1">
            <a:off x="4131212" y="1340768"/>
            <a:ext cx="39604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2051720" y="6227503"/>
            <a:ext cx="3333700" cy="369304"/>
          </a:xfrm>
          <a:prstGeom prst="rect">
            <a:avLst/>
          </a:prstGeom>
          <a:noFill/>
        </p:spPr>
        <p:txBody>
          <a:bodyPr wrap="square" lIns="91411" tIns="45706" rIns="91411" bIns="45706" rtlCol="0">
            <a:spAutoFit/>
          </a:bodyPr>
          <a:lstStyle/>
          <a:p>
            <a:r>
              <a:rPr lang="de-DE" dirty="0"/>
              <a:t>Double </a:t>
            </a:r>
            <a:r>
              <a:rPr lang="de-DE" dirty="0" err="1"/>
              <a:t>floor</a:t>
            </a:r>
            <a:endParaRPr lang="de-DE" dirty="0"/>
          </a:p>
        </p:txBody>
      </p:sp>
      <p:sp>
        <p:nvSpPr>
          <p:cNvPr id="29" name="Pfeil nach unten 28"/>
          <p:cNvSpPr/>
          <p:nvPr/>
        </p:nvSpPr>
        <p:spPr>
          <a:xfrm>
            <a:off x="3311860" y="811349"/>
            <a:ext cx="2736304" cy="1846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endParaRPr lang="de-DE"/>
          </a:p>
        </p:txBody>
      </p:sp>
      <p:sp>
        <p:nvSpPr>
          <p:cNvPr id="30" name="Textfeld 29"/>
          <p:cNvSpPr txBox="1"/>
          <p:nvPr/>
        </p:nvSpPr>
        <p:spPr>
          <a:xfrm>
            <a:off x="3531199" y="349712"/>
            <a:ext cx="2292557" cy="461637"/>
          </a:xfrm>
          <a:prstGeom prst="rect">
            <a:avLst/>
          </a:prstGeom>
          <a:noFill/>
        </p:spPr>
        <p:txBody>
          <a:bodyPr wrap="none" lIns="91411" tIns="45706" rIns="91411" bIns="45706" rtlCol="0">
            <a:spAutoFit/>
          </a:bodyPr>
          <a:lstStyle/>
          <a:p>
            <a:r>
              <a:rPr lang="de-DE" sz="2400" dirty="0"/>
              <a:t>Air </a:t>
            </a:r>
            <a:r>
              <a:rPr lang="de-DE" sz="2400" dirty="0" err="1"/>
              <a:t>conditioning</a:t>
            </a:r>
            <a:endParaRPr lang="de-DE" sz="2400" dirty="0"/>
          </a:p>
        </p:txBody>
      </p:sp>
      <p:sp>
        <p:nvSpPr>
          <p:cNvPr id="31" name="Rechteck 30"/>
          <p:cNvSpPr/>
          <p:nvPr/>
        </p:nvSpPr>
        <p:spPr>
          <a:xfrm>
            <a:off x="4932040" y="1700808"/>
            <a:ext cx="936104"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endParaRPr lang="de-DE"/>
          </a:p>
        </p:txBody>
      </p:sp>
      <p:sp>
        <p:nvSpPr>
          <p:cNvPr id="32" name="Rechteck 31"/>
          <p:cNvSpPr/>
          <p:nvPr/>
        </p:nvSpPr>
        <p:spPr>
          <a:xfrm>
            <a:off x="5868144" y="1700808"/>
            <a:ext cx="936104"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endParaRPr lang="de-DE"/>
          </a:p>
        </p:txBody>
      </p:sp>
      <p:sp>
        <p:nvSpPr>
          <p:cNvPr id="33" name="Rechteck 32"/>
          <p:cNvSpPr/>
          <p:nvPr/>
        </p:nvSpPr>
        <p:spPr>
          <a:xfrm>
            <a:off x="3995936" y="1700808"/>
            <a:ext cx="936104"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endParaRPr lang="de-DE"/>
          </a:p>
        </p:txBody>
      </p:sp>
      <p:grpSp>
        <p:nvGrpSpPr>
          <p:cNvPr id="23" name="Gruppieren 22"/>
          <p:cNvGrpSpPr/>
          <p:nvPr/>
        </p:nvGrpSpPr>
        <p:grpSpPr>
          <a:xfrm>
            <a:off x="341761" y="313673"/>
            <a:ext cx="2676836" cy="368549"/>
            <a:chOff x="0" y="4930"/>
            <a:chExt cx="2676836" cy="368549"/>
          </a:xfrm>
        </p:grpSpPr>
        <p:sp>
          <p:nvSpPr>
            <p:cNvPr id="24" name="Abgerundetes Rechteck 23"/>
            <p:cNvSpPr/>
            <p:nvPr/>
          </p:nvSpPr>
          <p:spPr>
            <a:xfrm>
              <a:off x="0" y="4930"/>
              <a:ext cx="2676836" cy="368549"/>
            </a:xfrm>
            <a:prstGeom prst="roundRect">
              <a:avLst/>
            </a:prstGeom>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de-DE"/>
            </a:p>
          </p:txBody>
        </p:sp>
        <p:sp>
          <p:nvSpPr>
            <p:cNvPr id="25" name="Abgerundetes Rechteck 4"/>
            <p:cNvSpPr/>
            <p:nvPr/>
          </p:nvSpPr>
          <p:spPr>
            <a:xfrm>
              <a:off x="17991" y="22921"/>
              <a:ext cx="2640854" cy="332567"/>
            </a:xfrm>
            <a:prstGeom prst="rect">
              <a:avLst/>
            </a:prstGeom>
            <a:solidFill>
              <a:srgbClr val="005B82"/>
            </a:solid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de-DE" sz="1600" b="1" dirty="0"/>
                <a:t>3</a:t>
              </a:r>
              <a:r>
                <a:rPr lang="de-DE" sz="1600" b="1" kern="1200" dirty="0"/>
                <a:t>. </a:t>
              </a:r>
              <a:r>
                <a:rPr lang="de-DE" sz="1600" b="1" dirty="0"/>
                <a:t>C</a:t>
              </a:r>
              <a:r>
                <a:rPr lang="de-DE" sz="1600" b="1" kern="1200" dirty="0"/>
                <a:t>lean </a:t>
              </a:r>
              <a:r>
                <a:rPr lang="de-DE" sz="1600" b="1" kern="1200" dirty="0" err="1"/>
                <a:t>Room</a:t>
              </a:r>
              <a:endParaRPr lang="de-DE" sz="1600" b="1" kern="1200" dirty="0"/>
            </a:p>
          </p:txBody>
        </p:sp>
      </p:grpSp>
    </p:spTree>
    <p:extLst>
      <p:ext uri="{BB962C8B-B14F-4D97-AF65-F5344CB8AC3E}">
        <p14:creationId xmlns:p14="http://schemas.microsoft.com/office/powerpoint/2010/main" val="1495451415"/>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4328</Words>
  <Application>Microsoft Office PowerPoint</Application>
  <PresentationFormat>Bildschirmpräsentation (4:3)</PresentationFormat>
  <Paragraphs>609</Paragraphs>
  <Slides>64</Slides>
  <Notes>2</Notes>
  <HiddenSlides>0</HiddenSlides>
  <MMClips>0</MMClips>
  <ScaleCrop>false</ScaleCrop>
  <HeadingPairs>
    <vt:vector size="8" baseType="variant">
      <vt:variant>
        <vt:lpstr>Verwendete Schriftarten</vt:lpstr>
      </vt:variant>
      <vt:variant>
        <vt:i4>8</vt:i4>
      </vt:variant>
      <vt:variant>
        <vt:lpstr>Design</vt:lpstr>
      </vt:variant>
      <vt:variant>
        <vt:i4>2</vt:i4>
      </vt:variant>
      <vt:variant>
        <vt:lpstr>Eingebettete OLE-Server</vt:lpstr>
      </vt:variant>
      <vt:variant>
        <vt:i4>2</vt:i4>
      </vt:variant>
      <vt:variant>
        <vt:lpstr>Folientitel</vt:lpstr>
      </vt:variant>
      <vt:variant>
        <vt:i4>64</vt:i4>
      </vt:variant>
    </vt:vector>
  </HeadingPairs>
  <TitlesOfParts>
    <vt:vector size="76" baseType="lpstr">
      <vt:lpstr>ＭＳ Ｐゴシック</vt:lpstr>
      <vt:lpstr>Arial</vt:lpstr>
      <vt:lpstr>Arial MT Bd</vt:lpstr>
      <vt:lpstr>Calibri</vt:lpstr>
      <vt:lpstr>Courier New</vt:lpstr>
      <vt:lpstr>Symbol</vt:lpstr>
      <vt:lpstr>Times New Roman</vt:lpstr>
      <vt:lpstr>Wingdings</vt:lpstr>
      <vt:lpstr>Standarddesign</vt:lpstr>
      <vt:lpstr>5_Standarddesign</vt:lpstr>
      <vt:lpstr>Clip</vt:lpstr>
      <vt:lpstr>Bitmap</vt:lpstr>
      <vt:lpstr>Lecture HNF Clean Room</vt:lpstr>
      <vt:lpstr>Helmholtz Nano Facility </vt:lpstr>
      <vt:lpstr>PowerPoint-Präsentation</vt:lpstr>
      <vt:lpstr>A Good Advice</vt:lpstr>
      <vt:lpstr>PowerPoint-Präsentation</vt:lpstr>
      <vt:lpstr>PowerPoint-Präsentation</vt:lpstr>
      <vt:lpstr>PowerPoint-Präsentation</vt:lpstr>
      <vt:lpstr>PowerPoint-Präsentation</vt:lpstr>
      <vt:lpstr>PowerPoint-Präsentation</vt:lpstr>
      <vt:lpstr>Reinraumklassen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 front of the wet bench area</vt:lpstr>
      <vt:lpstr>Gas Alert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Thanks</vt:lpstr>
    </vt:vector>
  </TitlesOfParts>
  <Company>Tema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dott</dc:creator>
  <cp:lastModifiedBy>Moers, Jürgen</cp:lastModifiedBy>
  <cp:revision>441</cp:revision>
  <cp:lastPrinted>2017-08-21T09:59:20Z</cp:lastPrinted>
  <dcterms:created xsi:type="dcterms:W3CDTF">2006-01-19T12:56:44Z</dcterms:created>
  <dcterms:modified xsi:type="dcterms:W3CDTF">2026-04-07T15:02:14Z</dcterms:modified>
</cp:coreProperties>
</file>